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5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8" r:id="rId8"/>
    <p:sldId id="263" r:id="rId9"/>
    <p:sldId id="264" r:id="rId10"/>
    <p:sldId id="265" r:id="rId11"/>
  </p:sldIdLst>
  <p:sldSz cx="12192000" cy="6858000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99"/>
    <a:srgbClr val="000000"/>
    <a:srgbClr val="FB4B1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9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05148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20787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68044185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842253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96375217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65756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12917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62060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8705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0448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2608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2587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2776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20323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61991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15039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3/5/2022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243337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6" r:id="rId1"/>
    <p:sldLayoutId id="2147483667" r:id="rId2"/>
    <p:sldLayoutId id="2147483668" r:id="rId3"/>
    <p:sldLayoutId id="2147483669" r:id="rId4"/>
    <p:sldLayoutId id="2147483670" r:id="rId5"/>
    <p:sldLayoutId id="2147483671" r:id="rId6"/>
    <p:sldLayoutId id="2147483672" r:id="rId7"/>
    <p:sldLayoutId id="2147483673" r:id="rId8"/>
    <p:sldLayoutId id="2147483674" r:id="rId9"/>
    <p:sldLayoutId id="2147483675" r:id="rId10"/>
    <p:sldLayoutId id="2147483676" r:id="rId11"/>
    <p:sldLayoutId id="2147483677" r:id="rId12"/>
    <p:sldLayoutId id="2147483678" r:id="rId13"/>
    <p:sldLayoutId id="2147483679" r:id="rId14"/>
    <p:sldLayoutId id="2147483680" r:id="rId15"/>
    <p:sldLayoutId id="2147483681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900igr.net/prezentatsii/pedagogika/Proektno-issledovatelskaja-dejatelnost-uchaschikhsja/003-Bazovye-parametry-uspeshnoj-tvorcheskoj-lichnosti.html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483744" y="1362974"/>
            <a:ext cx="8229600" cy="2380890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/>
              <a:t/>
            </a:r>
            <a:br>
              <a:rPr lang="ru-RU" sz="4000" b="1" dirty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dirty="0" smtClean="0"/>
              <a:t/>
            </a:r>
            <a:br>
              <a:rPr lang="ru-RU" sz="4000" b="1" dirty="0" smtClean="0"/>
            </a:br>
            <a:r>
              <a:rPr lang="ru-RU" sz="4000" b="1" i="1" u="sng" dirty="0" smtClean="0">
                <a:solidFill>
                  <a:schemeClr val="accent1"/>
                </a:solidFill>
              </a:rPr>
              <a:t>МЕТОДИЧЕСКИЙ СЕМИНАР</a:t>
            </a:r>
            <a:br>
              <a:rPr lang="ru-RU" sz="4000" b="1" i="1" u="sng" dirty="0" smtClean="0">
                <a:solidFill>
                  <a:schemeClr val="accent1"/>
                </a:solidFill>
              </a:rPr>
            </a:br>
            <a:r>
              <a:rPr lang="ru-RU" sz="4000" b="1" dirty="0" smtClean="0">
                <a:solidFill>
                  <a:srgbClr val="0070C0"/>
                </a:solidFill>
              </a:rPr>
              <a:t>Организация</a:t>
            </a:r>
            <a:r>
              <a:rPr lang="ru-RU" sz="4000" b="1" dirty="0">
                <a:solidFill>
                  <a:srgbClr val="0070C0"/>
                </a:solidFill>
              </a:rPr>
              <a:t>,</a:t>
            </a:r>
            <a:r>
              <a:rPr lang="ru-RU" sz="4000">
                <a:solidFill>
                  <a:srgbClr val="0070C0"/>
                </a:solidFill>
              </a:rPr>
              <a:t/>
            </a:r>
            <a:br>
              <a:rPr lang="ru-RU" sz="4000">
                <a:solidFill>
                  <a:srgbClr val="0070C0"/>
                </a:solidFill>
              </a:rPr>
            </a:br>
            <a:r>
              <a:rPr lang="ru-RU" sz="4000" b="1" smtClean="0">
                <a:solidFill>
                  <a:srgbClr val="0070C0"/>
                </a:solidFill>
              </a:rPr>
              <a:t>проектно</a:t>
            </a:r>
            <a:r>
              <a:rPr lang="ru-RU" sz="4000" b="1" dirty="0" smtClean="0">
                <a:solidFill>
                  <a:srgbClr val="0070C0"/>
                </a:solidFill>
              </a:rPr>
              <a:t> </a:t>
            </a:r>
            <a:r>
              <a:rPr lang="ru-RU" sz="4000" b="1" dirty="0">
                <a:solidFill>
                  <a:srgbClr val="0070C0"/>
                </a:solidFill>
              </a:rPr>
              <a:t>- исследовательской деятельности обучающихся</a:t>
            </a:r>
            <a:r>
              <a:rPr lang="ru-RU" sz="4000" dirty="0">
                <a:solidFill>
                  <a:srgbClr val="0070C0"/>
                </a:solidFill>
              </a:rPr>
              <a:t>.  </a:t>
            </a:r>
            <a:br>
              <a:rPr lang="ru-RU" sz="4000" dirty="0">
                <a:solidFill>
                  <a:srgbClr val="0070C0"/>
                </a:solidFill>
              </a:rPr>
            </a:br>
            <a:endParaRPr lang="ru-RU" sz="4000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66159" y="5244860"/>
            <a:ext cx="7953554" cy="1466491"/>
          </a:xfrm>
        </p:spPr>
        <p:txBody>
          <a:bodyPr>
            <a:normAutofit fontScale="70000" lnSpcReduction="20000"/>
          </a:bodyPr>
          <a:lstStyle/>
          <a:p>
            <a:pPr>
              <a:lnSpc>
                <a:spcPct val="120000"/>
              </a:lnSpc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Государственное автономное общеобразовательное учреждение</a:t>
            </a:r>
          </a:p>
          <a:p>
            <a:pPr>
              <a:lnSpc>
                <a:spcPct val="120000"/>
              </a:lnSpc>
            </a:pPr>
            <a:r>
              <a:rPr lang="ru-RU" sz="28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«Чукотский окружной профильный лицей»</a:t>
            </a:r>
          </a:p>
          <a:p>
            <a:endParaRPr lang="ru-RU" dirty="0"/>
          </a:p>
          <a:p>
            <a:r>
              <a:rPr lang="ru-RU" sz="2300" dirty="0" smtClean="0"/>
              <a:t>Составила: Рылова Наталья Николаевна – методист лицея</a:t>
            </a:r>
            <a:endParaRPr lang="ru-RU" sz="2300" dirty="0"/>
          </a:p>
        </p:txBody>
      </p:sp>
    </p:spTree>
    <p:extLst>
      <p:ext uri="{BB962C8B-B14F-4D97-AF65-F5344CB8AC3E}">
        <p14:creationId xmlns:p14="http://schemas.microsoft.com/office/powerpoint/2010/main" val="3266435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B0F0"/>
          </a:solidFill>
        </p:spPr>
        <p:txBody>
          <a:bodyPr>
            <a:normAutofit fontScale="90000"/>
          </a:bodyPr>
          <a:lstStyle/>
          <a:p>
            <a:r>
              <a:rPr lang="ru-RU" dirty="0">
                <a:solidFill>
                  <a:schemeClr val="tx2">
                    <a:lumMod val="75000"/>
                  </a:schemeClr>
                </a:solidFill>
              </a:rPr>
              <a:t>Ожидаемые результаты успешного обучения исследовательской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Наличие у обучающихся научной картины мира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Диалектический подход к познавательной и практической деятельности, включающей в себя умение понимать ценность и неограниченность научного творчества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Оригинальность</a:t>
            </a:r>
          </a:p>
          <a:p>
            <a:pPr algn="ctr"/>
            <a:r>
              <a:rPr lang="ru-RU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Процессуальная готовность к решению проблем</a:t>
            </a:r>
            <a:endParaRPr lang="ru-RU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14844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0"/>
            <a:ext cx="11103323" cy="1956759"/>
          </a:xfrm>
          <a:solidFill>
            <a:srgbClr val="FFC000"/>
          </a:solidFill>
        </p:spPr>
        <p:txBody>
          <a:bodyPr>
            <a:noAutofit/>
          </a:bodyPr>
          <a:lstStyle/>
          <a:p>
            <a:pPr marL="571500" indent="-571500" algn="ctr">
              <a:buFont typeface="Wingdings" panose="05000000000000000000" pitchFamily="2" charset="2"/>
              <a:buChar char="§"/>
            </a:pPr>
            <a:r>
              <a:rPr lang="ru-RU" altLang="ru-RU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Слайд 3. Базовые параметры успешной творческой личности: Активность, открытость, диалогичность, свобода самовыражения, удовлетворённость деятельностью, самореализация, креативность, мобильность конкурентоспособность."/>
              </a:rPr>
              <a:t>Базовые параметры </a:t>
            </a:r>
            <a:r>
              <a:rPr lang="ru-RU" altLang="ru-RU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Слайд 3. Базовые параметры успешной творческой личности: Активность, открытость, диалогичность, свобода самовыражения, удовлетворённость деятельностью, самореализация, креативность, мобильность конкурентоспособность."/>
              </a:rPr>
              <a:t>успешной</a:t>
            </a:r>
            <a:br>
              <a:rPr lang="ru-RU" altLang="ru-RU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Слайд 3. Базовые параметры успешной творческой личности: Активность, открытость, диалогичность, свобода самовыражения, удовлетворённость деятельностью, самореализация, креативность, мобильность конкурентоспособность."/>
              </a:rPr>
            </a:br>
            <a:r>
              <a:rPr lang="ru-RU" altLang="ru-RU" sz="4400" b="1" dirty="0" smtClean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Слайд 3. Базовые параметры успешной творческой личности: Активность, открытость, диалогичность, свобода самовыражения, удовлетворённость деятельностью, самореализация, креативность, мобильность конкурентоспособность."/>
              </a:rPr>
              <a:t> </a:t>
            </a:r>
            <a:r>
              <a:rPr lang="ru-RU" altLang="ru-RU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 tooltip="Слайд 3. Базовые параметры успешной творческой личности: Активность, открытость, диалогичность, свобода самовыражения, удовлетворённость деятельностью, самореализация, креативность, мобильность конкурентоспособность."/>
              </a:rPr>
              <a:t>творческой личности</a:t>
            </a:r>
            <a:r>
              <a:rPr lang="ru-RU" altLang="ru-RU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br>
              <a:rPr lang="ru-RU" altLang="ru-RU" sz="4400" b="1" dirty="0">
                <a:ln w="22225">
                  <a:solidFill>
                    <a:schemeClr val="accent2"/>
                  </a:solidFill>
                  <a:prstDash val="solid"/>
                </a:ln>
                <a:solidFill>
                  <a:schemeClr val="accent4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sz="4400" b="1" dirty="0">
              <a:ln w="22225">
                <a:solidFill>
                  <a:schemeClr val="accent2"/>
                </a:solidFill>
                <a:prstDash val="solid"/>
              </a:ln>
              <a:solidFill>
                <a:schemeClr val="accent4">
                  <a:lumMod val="60000"/>
                  <a:lumOff val="40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Объект 7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343728"/>
          </a:xfrm>
        </p:spPr>
        <p:txBody>
          <a:bodyPr>
            <a:noAutofit/>
          </a:bodyPr>
          <a:lstStyle/>
          <a:p>
            <a:pPr algn="ctr">
              <a:buFont typeface="Wingdings" panose="05000000000000000000" pitchFamily="2" charset="2"/>
              <a:buChar char="Ø"/>
            </a:pPr>
            <a:r>
              <a:rPr lang="ru-RU" sz="2000" b="1" i="1" dirty="0" smtClean="0">
                <a:solidFill>
                  <a:schemeClr val="tx1"/>
                </a:solidFill>
              </a:rPr>
              <a:t>Открытость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2000" b="1" i="1" dirty="0" smtClean="0">
                <a:solidFill>
                  <a:schemeClr val="accent1">
                    <a:lumMod val="50000"/>
                  </a:schemeClr>
                </a:solidFill>
              </a:rPr>
              <a:t>Диалогичность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2000" b="1" i="1" dirty="0" smtClean="0">
                <a:solidFill>
                  <a:schemeClr val="accent2">
                    <a:lumMod val="75000"/>
                  </a:schemeClr>
                </a:solidFill>
              </a:rPr>
              <a:t>Самовыражение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2000" b="1" i="1" dirty="0" smtClean="0">
                <a:solidFill>
                  <a:schemeClr val="accent3">
                    <a:lumMod val="75000"/>
                  </a:schemeClr>
                </a:solidFill>
              </a:rPr>
              <a:t>Удовлетворённость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2000" b="1" i="1" dirty="0" smtClean="0">
                <a:solidFill>
                  <a:srgbClr val="0070C0"/>
                </a:solidFill>
              </a:rPr>
              <a:t>Деятельность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2000" b="1" i="1" dirty="0" smtClean="0">
                <a:solidFill>
                  <a:schemeClr val="accent5">
                    <a:lumMod val="75000"/>
                  </a:schemeClr>
                </a:solidFill>
              </a:rPr>
              <a:t>Самореализация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2000" b="1" i="1" dirty="0" smtClean="0">
                <a:solidFill>
                  <a:srgbClr val="7030A0"/>
                </a:solidFill>
              </a:rPr>
              <a:t>Самоконтроль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2000" b="1" i="1" dirty="0" smtClean="0">
                <a:solidFill>
                  <a:srgbClr val="C00000"/>
                </a:solidFill>
              </a:rPr>
              <a:t>Креативность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2000" b="1" i="1" dirty="0">
                <a:solidFill>
                  <a:srgbClr val="00B0F0"/>
                </a:solidFill>
              </a:rPr>
              <a:t>К</a:t>
            </a:r>
            <a:r>
              <a:rPr lang="ru-RU" sz="2000" b="1" i="1" dirty="0" smtClean="0">
                <a:solidFill>
                  <a:srgbClr val="00B0F0"/>
                </a:solidFill>
              </a:rPr>
              <a:t>онкурентоспособность</a:t>
            </a:r>
          </a:p>
          <a:p>
            <a:pPr algn="ctr">
              <a:buFont typeface="Wingdings" panose="05000000000000000000" pitchFamily="2" charset="2"/>
              <a:buChar char="Ø"/>
            </a:pPr>
            <a:r>
              <a:rPr lang="ru-RU" sz="2000" b="1" i="1" dirty="0" smtClean="0">
                <a:solidFill>
                  <a:srgbClr val="FF0000"/>
                </a:solidFill>
              </a:rPr>
              <a:t>Активность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0" y="666348"/>
            <a:ext cx="184731" cy="47705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 tooltip="Слайд 3. Базовые параметры успешной творческой личности: Активность, открытость, диалогичность, свобода самовыражения, удовлетворённость деятельностью, самореализация, креативность, мобильность конкурентоспособность."/>
              </a:rPr>
              <a:t/>
            </a:r>
            <a:br>
              <a:rPr kumimoji="0" lang="ru-RU" altLang="ru-RU" sz="700" b="0" i="0" u="none" strike="noStrike" cap="none" normalizeH="0" baseline="0" dirty="0" smtClean="0">
                <a:ln>
                  <a:noFill/>
                </a:ln>
                <a:solidFill>
                  <a:srgbClr val="0000FF"/>
                </a:solidFill>
                <a:effectLst/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  <a:hlinkClick r:id="rId2" tooltip="Слайд 3. Базовые параметры успешной творческой личности: Активность, открытость, диалогичность, свобода самовыражения, удовлетворённость деятельностью, самореализация, креативность, мобильность конкурентоспособность."/>
              </a:rPr>
            </a:br>
            <a:endParaRPr kumimoji="0" lang="ru-RU" alt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36722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138024"/>
            <a:ext cx="8596668" cy="707366"/>
          </a:xfrm>
          <a:solidFill>
            <a:schemeClr val="accent5">
              <a:lumMod val="75000"/>
            </a:schemeClr>
          </a:solidFill>
        </p:spPr>
        <p:txBody>
          <a:bodyPr/>
          <a:lstStyle/>
          <a:p>
            <a:r>
              <a:rPr lang="ru-RU" dirty="0"/>
              <a:t>Исследовательская деятельность</a:t>
            </a:r>
          </a:p>
        </p:txBody>
      </p:sp>
      <p:sp>
        <p:nvSpPr>
          <p:cNvPr id="7" name="Объект 6"/>
          <p:cNvSpPr>
            <a:spLocks noGrp="1"/>
          </p:cNvSpPr>
          <p:nvPr>
            <p:ph idx="1"/>
          </p:nvPr>
        </p:nvSpPr>
        <p:spPr>
          <a:xfrm>
            <a:off x="677334" y="724619"/>
            <a:ext cx="11514666" cy="5316743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Проектно-исследовательская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в рамках учебного процесса призвана: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Учить учащихся четко определять цель, описывать основные шаги по достижению поставленной цели, подбирать методы и формы работы по теме исследования и практическое овладение ими. </a:t>
            </a: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навыки сбора и обработки информации, материалов (учащийся должен уметь выбрать нужную информацию и правильно ее использовать), выдвигать гипотезу. </a:t>
            </a:r>
          </a:p>
          <a:p>
            <a:pPr marL="0" indent="0">
              <a:buNone/>
            </a:pP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Развивать умения анализировать (креативное и критическое мышление). </a:t>
            </a:r>
          </a:p>
          <a:p>
            <a:pPr marL="0" indent="0">
              <a:buNone/>
            </a:pP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Формировать и развивать умения составлять письменный отчет о самостоятельной работе над проектом (составлять план работы,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оформлять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сноски, иметь понятие о библиографии), делать собственные выводы, презентовать четко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работу.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52051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598762"/>
          </a:xfrm>
          <a:solidFill>
            <a:srgbClr val="FFC000"/>
          </a:solidFill>
        </p:spPr>
        <p:txBody>
          <a:bodyPr>
            <a:normAutofit fontScale="90000"/>
          </a:bodyPr>
          <a:lstStyle/>
          <a:p>
            <a:pPr algn="ctr"/>
            <a:r>
              <a:rPr lang="ru-RU" dirty="0" smtClean="0">
                <a:solidFill>
                  <a:srgbClr val="00B0F0"/>
                </a:solidFill>
              </a:rPr>
              <a:t>ЦЕЛЬ ОРГАНИЗАЦИИ ПРОЕКТНО-ИССЛЕДОВАТЕЛЬСКОЙ ДЕЯТЕЛЬНОСТИ ОБУЧАЮЩИХСЯ:</a:t>
            </a:r>
            <a:br>
              <a:rPr lang="ru-RU" dirty="0" smtClean="0">
                <a:solidFill>
                  <a:srgbClr val="00B0F0"/>
                </a:solidFill>
              </a:rPr>
            </a:br>
            <a:endParaRPr lang="ru-RU" dirty="0">
              <a:solidFill>
                <a:srgbClr val="00B0F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77334" y="2743200"/>
            <a:ext cx="8596668" cy="3298162"/>
          </a:xfrm>
        </p:spPr>
        <p:txBody>
          <a:bodyPr>
            <a:normAutofit/>
          </a:bodyPr>
          <a:lstStyle/>
          <a:p>
            <a:pPr algn="ctr"/>
            <a:r>
              <a:rPr lang="ru-RU" sz="3600" i="1" dirty="0" smtClean="0">
                <a:solidFill>
                  <a:schemeClr val="accent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ФОРМИРОВАНИЕ ИССЛЕДОВАТЕЛЬСКОЙ КОМПЕТЕНТНОСТИ, УСПЕШНОЙ СОЦИАЛИЗАЦИИ</a:t>
            </a:r>
            <a:endParaRPr lang="ru-RU" sz="3600" i="1" dirty="0">
              <a:solidFill>
                <a:schemeClr val="accent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97866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0070C0"/>
          </a:solidFill>
        </p:spPr>
        <p:txBody>
          <a:bodyPr/>
          <a:lstStyle/>
          <a:p>
            <a:pPr algn="ctr"/>
            <a:r>
              <a:rPr lang="ru-RU" dirty="0"/>
              <a:t>Исследовательская компетентность </a:t>
            </a:r>
            <a:r>
              <a:rPr lang="ru-RU" dirty="0" smtClean="0"/>
              <a:t>обучающихся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Исследовательская компетентность </a:t>
            </a:r>
            <a:r>
              <a:rPr lang="ru-RU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обучающихся, это приобретение интегрального личностного качества (результат творческой мыслительной деятельности), проявляющегося в способности самостоятельно переносить смысловой контекст деятельности от функционального к преобразовательному.</a:t>
            </a:r>
            <a:endParaRPr lang="ru-RU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1933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chemeClr val="accent4">
              <a:lumMod val="75000"/>
            </a:schemeClr>
          </a:solidFill>
        </p:spPr>
        <p:txBody>
          <a:bodyPr/>
          <a:lstStyle/>
          <a:p>
            <a:pPr algn="ctr"/>
            <a:r>
              <a:rPr lang="ru-RU" dirty="0"/>
              <a:t>Структура исследовательской компетентности </a:t>
            </a:r>
            <a:r>
              <a:rPr lang="ru-RU" dirty="0" smtClean="0"/>
              <a:t>учащихся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Потребность</a:t>
            </a:r>
          </a:p>
          <a:p>
            <a:pPr marL="0" indent="0" algn="ctr">
              <a:buNone/>
            </a:pP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Мотив</a:t>
            </a:r>
          </a:p>
          <a:p>
            <a:pPr marL="0" indent="0" algn="ctr">
              <a:buNone/>
            </a:pP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Цель</a:t>
            </a:r>
          </a:p>
          <a:p>
            <a:pPr marL="0" indent="0" algn="ctr">
              <a:buNone/>
            </a:pP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Действия</a:t>
            </a:r>
          </a:p>
          <a:p>
            <a:pPr marL="0" indent="0" algn="ctr">
              <a:buNone/>
            </a:pP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</a:t>
            </a:r>
          </a:p>
          <a:p>
            <a:pPr marL="0" indent="0" algn="ctr">
              <a:buNone/>
            </a:pPr>
            <a:r>
              <a:rPr lang="ru-RU" sz="4000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</a:t>
            </a:r>
            <a:r>
              <a:rPr lang="ru-RU" sz="40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ефлексия</a:t>
            </a:r>
            <a:endParaRPr lang="ru-RU" sz="40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2097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77334" y="810883"/>
            <a:ext cx="8596668" cy="1119517"/>
          </a:xfrm>
          <a:solidFill>
            <a:srgbClr val="FFFF00"/>
          </a:solidFill>
        </p:spPr>
        <p:txBody>
          <a:bodyPr/>
          <a:lstStyle/>
          <a:p>
            <a:pPr algn="ctr"/>
            <a:r>
              <a:rPr lang="ru-RU" dirty="0" smtClean="0"/>
              <a:t>Классификация творческих работ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ctr">
              <a:buFont typeface="Wingdings" panose="05000000000000000000" pitchFamily="2" charset="2"/>
              <a:buChar char="v"/>
            </a:pPr>
            <a:r>
              <a:rPr lang="ru-RU" sz="3600" dirty="0" smtClean="0"/>
              <a:t>Исследовательская работа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ru-RU" sz="3600" dirty="0" err="1" smtClean="0"/>
              <a:t>Реферативно</a:t>
            </a:r>
            <a:r>
              <a:rPr lang="ru-RU" sz="3600" dirty="0" smtClean="0"/>
              <a:t> – исследовательская работа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ru-RU" sz="3600" dirty="0" err="1" smtClean="0"/>
              <a:t>Проектно</a:t>
            </a:r>
            <a:r>
              <a:rPr lang="ru-RU" sz="3600" dirty="0" smtClean="0"/>
              <a:t> – исследовательская работа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ru-RU" sz="3600" dirty="0" smtClean="0"/>
              <a:t>Проектная работа</a:t>
            </a:r>
          </a:p>
          <a:p>
            <a:pPr algn="ctr">
              <a:buFont typeface="Wingdings" panose="05000000000000000000" pitchFamily="2" charset="2"/>
              <a:buChar char="v"/>
            </a:pPr>
            <a:r>
              <a:rPr lang="ru-RU" sz="3600" dirty="0" smtClean="0"/>
              <a:t>Авторское произведение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41079260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FFC000"/>
          </a:solidFill>
        </p:spPr>
        <p:txBody>
          <a:bodyPr/>
          <a:lstStyle/>
          <a:p>
            <a:pPr algn="ctr"/>
            <a:r>
              <a:rPr lang="ru-RU" dirty="0"/>
              <a:t>Этапы исследовательской деятельности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1.Подготовка к проведению исследования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2.Проведение исследования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3.Оформление результатов исследования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4.Защита результатов исследования</a:t>
            </a:r>
          </a:p>
          <a:p>
            <a:pPr marL="0" indent="0">
              <a:buNone/>
            </a:pPr>
            <a:r>
              <a:rPr lang="ru-RU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5.Рефлексия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156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solidFill>
            <a:srgbClr val="92D050"/>
          </a:solidFill>
        </p:spPr>
        <p:txBody>
          <a:bodyPr/>
          <a:lstStyle/>
          <a:p>
            <a:pPr algn="ctr"/>
            <a:r>
              <a:rPr lang="ru-RU" dirty="0">
                <a:solidFill>
                  <a:schemeClr val="tx1"/>
                </a:solidFill>
              </a:rPr>
              <a:t>Подготовка к проведению исследования</a:t>
            </a:r>
          </a:p>
        </p:txBody>
      </p:sp>
      <p:sp>
        <p:nvSpPr>
          <p:cNvPr id="5" name="Объект 4"/>
          <p:cNvSpPr>
            <a:spLocks noGrp="1"/>
          </p:cNvSpPr>
          <p:nvPr>
            <p:ph idx="1"/>
          </p:nvPr>
        </p:nvSpPr>
        <p:spPr>
          <a:xfrm>
            <a:off x="677334" y="2160589"/>
            <a:ext cx="8596668" cy="4188453"/>
          </a:xfrm>
          <a:solidFill>
            <a:srgbClr val="FFC000"/>
          </a:solidFill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объективной области объекта и предмета исследования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Выбор и формулировка темы, проблемы и обоснования их актуальности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Формулирование гипотезы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Формулирование цели и задач исследования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методов исследования</a:t>
            </a:r>
          </a:p>
          <a:p>
            <a:pPr marL="0" indent="0" algn="ctr">
              <a:buNone/>
            </a:pP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Изучение источников, литературы, уточнение темы</a:t>
            </a:r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5449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398</TotalTime>
  <Words>329</Words>
  <Application>Microsoft Office PowerPoint</Application>
  <PresentationFormat>Широкоэкранный</PresentationFormat>
  <Paragraphs>58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6" baseType="lpstr">
      <vt:lpstr>Arial</vt:lpstr>
      <vt:lpstr>Times New Roman</vt:lpstr>
      <vt:lpstr>Trebuchet MS</vt:lpstr>
      <vt:lpstr>Wingdings</vt:lpstr>
      <vt:lpstr>Wingdings 3</vt:lpstr>
      <vt:lpstr>Аспект</vt:lpstr>
      <vt:lpstr>          МЕТОДИЧЕСКИЙ СЕМИНАР Организация, проектно - исследовательской деятельности обучающихся.   </vt:lpstr>
      <vt:lpstr>Базовые параметры успешной  творческой личности  </vt:lpstr>
      <vt:lpstr>Исследовательская деятельность</vt:lpstr>
      <vt:lpstr>ЦЕЛЬ ОРГАНИЗАЦИИ ПРОЕКТНО-ИССЛЕДОВАТЕЛЬСКОЙ ДЕЯТЕЛЬНОСТИ ОБУЧАЮЩИХСЯ: </vt:lpstr>
      <vt:lpstr>Исследовательская компетентность обучающихся</vt:lpstr>
      <vt:lpstr>Структура исследовательской компетентности учащихся</vt:lpstr>
      <vt:lpstr>Классификация творческих работ</vt:lpstr>
      <vt:lpstr>Этапы исследовательской деятельности</vt:lpstr>
      <vt:lpstr>Подготовка к проведению исследования</vt:lpstr>
      <vt:lpstr>Ожидаемые результаты успешного обучения исследовательской деятельности</vt:lpstr>
    </vt:vector>
  </TitlesOfParts>
  <Company>SPecialiST RePack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Рылова Н.Н.</dc:creator>
  <cp:lastModifiedBy>Рылова Н.Н.</cp:lastModifiedBy>
  <cp:revision>23</cp:revision>
  <cp:lastPrinted>2022-01-17T03:45:31Z</cp:lastPrinted>
  <dcterms:created xsi:type="dcterms:W3CDTF">2021-10-15T02:51:08Z</dcterms:created>
  <dcterms:modified xsi:type="dcterms:W3CDTF">2022-03-04T21:10:32Z</dcterms:modified>
</cp:coreProperties>
</file>