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95" r:id="rId13"/>
    <p:sldId id="294" r:id="rId14"/>
    <p:sldId id="268" r:id="rId15"/>
    <p:sldId id="269" r:id="rId16"/>
    <p:sldId id="263"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6"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6"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4/27/2022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40232D-40F0-EF44-9A47-3B371EF31089}"/>
              </a:ext>
            </a:extLst>
          </p:cNvPr>
          <p:cNvSpPr>
            <a:spLocks noGrp="1"/>
          </p:cNvSpPr>
          <p:nvPr>
            <p:ph type="ctrTitle"/>
          </p:nvPr>
        </p:nvSpPr>
        <p:spPr>
          <a:xfrm>
            <a:off x="-324098" y="-197922"/>
            <a:ext cx="12840195" cy="2598222"/>
          </a:xfrm>
        </p:spPr>
        <p:txBody>
          <a:bodyPr>
            <a:normAutofit/>
          </a:bodyPr>
          <a:lstStyle/>
          <a:p>
            <a:r>
              <a:rPr lang="ru-RU" sz="2800">
                <a:solidFill>
                  <a:srgbClr val="00B0F0"/>
                </a:solidFill>
              </a:rPr>
              <a:t>Презентация ко всемирному дню воды</a:t>
            </a:r>
            <a:br>
              <a:rPr lang="ru-RU" sz="2800">
                <a:solidFill>
                  <a:srgbClr val="00B0F0"/>
                </a:solidFill>
              </a:rPr>
            </a:br>
            <a:r>
              <a:rPr lang="ru-RU" sz="2800">
                <a:solidFill>
                  <a:srgbClr val="00B0F0"/>
                </a:solidFill>
              </a:rPr>
              <a:t> на тему:</a:t>
            </a:r>
            <a:br>
              <a:rPr lang="ru-RU" sz="2800">
                <a:solidFill>
                  <a:srgbClr val="00B0F0"/>
                </a:solidFill>
              </a:rPr>
            </a:br>
            <a:r>
              <a:rPr lang="ru-RU" sz="5400">
                <a:solidFill>
                  <a:srgbClr val="00B0F0"/>
                </a:solidFill>
              </a:rPr>
              <a:t>«Качество воды и водные объекты»</a:t>
            </a:r>
            <a:endParaRPr lang="ru-RU" sz="2800">
              <a:solidFill>
                <a:srgbClr val="00B0F0"/>
              </a:solidFill>
            </a:endParaRPr>
          </a:p>
        </p:txBody>
      </p:sp>
      <p:pic>
        <p:nvPicPr>
          <p:cNvPr id="4" name="Рисунок 4">
            <a:extLst>
              <a:ext uri="{FF2B5EF4-FFF2-40B4-BE49-F238E27FC236}">
                <a16:creationId xmlns:a16="http://schemas.microsoft.com/office/drawing/2014/main" xmlns="" id="{2D192743-53A1-E641-B968-A8F7D0CC1661}"/>
              </a:ext>
            </a:extLst>
          </p:cNvPr>
          <p:cNvPicPr>
            <a:picLocks noChangeAspect="1"/>
          </p:cNvPicPr>
          <p:nvPr/>
        </p:nvPicPr>
        <p:blipFill>
          <a:blip r:embed="rId2"/>
          <a:stretch>
            <a:fillRect/>
          </a:stretch>
        </p:blipFill>
        <p:spPr>
          <a:xfrm>
            <a:off x="3306536" y="2602976"/>
            <a:ext cx="5578928" cy="3888565"/>
          </a:xfrm>
          <a:prstGeom prst="rect">
            <a:avLst/>
          </a:prstGeom>
        </p:spPr>
      </p:pic>
    </p:spTree>
    <p:extLst>
      <p:ext uri="{BB962C8B-B14F-4D97-AF65-F5344CB8AC3E}">
        <p14:creationId xmlns:p14="http://schemas.microsoft.com/office/powerpoint/2010/main" val="185728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AA38A30-7F11-9745-B760-163D18C8A2DE}"/>
              </a:ext>
            </a:extLst>
          </p:cNvPr>
          <p:cNvSpPr>
            <a:spLocks noGrp="1"/>
          </p:cNvSpPr>
          <p:nvPr>
            <p:ph type="title"/>
          </p:nvPr>
        </p:nvSpPr>
        <p:spPr>
          <a:xfrm>
            <a:off x="1012736" y="-111321"/>
            <a:ext cx="10364451" cy="1596177"/>
          </a:xfrm>
        </p:spPr>
        <p:txBody>
          <a:bodyPr>
            <a:normAutofit/>
          </a:bodyPr>
          <a:lstStyle/>
          <a:p>
            <a:r>
              <a:rPr lang="ru-RU" sz="7200" b="1">
                <a:solidFill>
                  <a:schemeClr val="accent1"/>
                </a:solidFill>
              </a:rPr>
              <a:t>КАЧЕСТВО ВОДЫ</a:t>
            </a:r>
          </a:p>
        </p:txBody>
      </p:sp>
      <p:pic>
        <p:nvPicPr>
          <p:cNvPr id="4" name="Рисунок 4">
            <a:extLst>
              <a:ext uri="{FF2B5EF4-FFF2-40B4-BE49-F238E27FC236}">
                <a16:creationId xmlns:a16="http://schemas.microsoft.com/office/drawing/2014/main" xmlns="" id="{2C082F57-040F-1348-883C-9DCCD31EFD4C}"/>
              </a:ext>
            </a:extLst>
          </p:cNvPr>
          <p:cNvPicPr>
            <a:picLocks noChangeAspect="1"/>
          </p:cNvPicPr>
          <p:nvPr/>
        </p:nvPicPr>
        <p:blipFill>
          <a:blip r:embed="rId2"/>
          <a:stretch>
            <a:fillRect/>
          </a:stretch>
        </p:blipFill>
        <p:spPr>
          <a:xfrm>
            <a:off x="2032000" y="1169249"/>
            <a:ext cx="8128000" cy="5360669"/>
          </a:xfrm>
          <a:prstGeom prst="rect">
            <a:avLst/>
          </a:prstGeom>
        </p:spPr>
      </p:pic>
    </p:spTree>
    <p:extLst>
      <p:ext uri="{BB962C8B-B14F-4D97-AF65-F5344CB8AC3E}">
        <p14:creationId xmlns:p14="http://schemas.microsoft.com/office/powerpoint/2010/main" val="417454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4BC6A1E-736D-6744-85D8-0473E6413674}"/>
              </a:ext>
            </a:extLst>
          </p:cNvPr>
          <p:cNvSpPr>
            <a:spLocks noGrp="1"/>
          </p:cNvSpPr>
          <p:nvPr>
            <p:ph sz="quarter" idx="13"/>
          </p:nvPr>
        </p:nvSpPr>
        <p:spPr>
          <a:xfrm>
            <a:off x="284512" y="486834"/>
            <a:ext cx="11999026" cy="6123765"/>
          </a:xfrm>
        </p:spPr>
        <p:txBody>
          <a:bodyPr>
            <a:noAutofit/>
          </a:bodyPr>
          <a:lstStyle/>
          <a:p>
            <a:pPr marL="0" indent="0">
              <a:buNone/>
            </a:pPr>
            <a:r>
              <a:rPr lang="ru-RU" sz="3600" b="1" i="0">
                <a:solidFill>
                  <a:schemeClr val="accent1"/>
                </a:solidFill>
                <a:effectLst/>
                <a:latin typeface="Georgia" panose="02000000000000000000" pitchFamily="2" charset="0"/>
              </a:rPr>
              <a:t>Под качеством воды в целом понимается характеристика ее состава и свойств, определяющая ее пригодность для конкретных видов водопользования , при этом критерии качества представляют собой признаки, по которым производится оценка качества воды.</a:t>
            </a:r>
            <a:endParaRPr lang="ru-RU" sz="3600" b="1">
              <a:solidFill>
                <a:schemeClr val="accent1"/>
              </a:solidFill>
            </a:endParaRPr>
          </a:p>
        </p:txBody>
      </p:sp>
    </p:spTree>
    <p:extLst>
      <p:ext uri="{BB962C8B-B14F-4D97-AF65-F5344CB8AC3E}">
        <p14:creationId xmlns:p14="http://schemas.microsoft.com/office/powerpoint/2010/main" val="117605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D0D3E5AB-FBE7-814F-86EF-88D0DBC943B2}"/>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17332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78A5B3-EFCE-F140-9696-C0A11243C4FE}"/>
              </a:ext>
            </a:extLst>
          </p:cNvPr>
          <p:cNvSpPr>
            <a:spLocks noGrp="1"/>
          </p:cNvSpPr>
          <p:nvPr>
            <p:ph type="title"/>
          </p:nvPr>
        </p:nvSpPr>
        <p:spPr>
          <a:xfrm>
            <a:off x="790074" y="2399816"/>
            <a:ext cx="10364451" cy="1596177"/>
          </a:xfrm>
        </p:spPr>
        <p:txBody>
          <a:bodyPr>
            <a:noAutofit/>
          </a:bodyPr>
          <a:lstStyle/>
          <a:p>
            <a:r>
              <a:rPr lang="ru-RU" sz="2400" b="1" i="0">
                <a:solidFill>
                  <a:schemeClr val="accent1"/>
                </a:solidFill>
                <a:effectLst/>
                <a:latin typeface="Open Sans" panose="02000000000000000000" pitchFamily="2" charset="0"/>
              </a:rPr>
              <a:t>Действия человека и промышленная деятельность часто отрицательно влияют на качество воды, превращая главный источник жизни в ее угрозу. С помощью ядерных методов можно выявить факторы, которые приводят к ухудшению качества воды, и найти способ сохранения надлежащего качества воды и очистки загрязненной воды.</a:t>
            </a:r>
            <a:br>
              <a:rPr lang="ru-RU" sz="2400" b="1" i="0">
                <a:solidFill>
                  <a:schemeClr val="accent1"/>
                </a:solidFill>
                <a:effectLst/>
                <a:latin typeface="Open Sans" panose="02000000000000000000" pitchFamily="2" charset="0"/>
              </a:rPr>
            </a:br>
            <a:r>
              <a:rPr lang="ru-RU" sz="2400" b="1" i="0">
                <a:solidFill>
                  <a:schemeClr val="accent1"/>
                </a:solidFill>
                <a:effectLst/>
                <a:latin typeface="Open Sans" panose="02000000000000000000" pitchFamily="2" charset="0"/>
              </a:rPr>
              <a:t>Организация Объединенных Наций признала доступ к чистой воде одним из основных прав человека. Однако бо́льшая часть населения планеты вынуждена каждый день мириться с плохим качеством воды. Дело может быть в непригодности питьевой воды или в том, что источникам поверхностных вод был нанесен ущерб – другими словами, произошло загрязнение рек, озер и океанов. Это отрицательно влияет не только на людей, но и на все формы жизни.</a:t>
            </a:r>
          </a:p>
        </p:txBody>
      </p:sp>
    </p:spTree>
    <p:extLst>
      <p:ext uri="{BB962C8B-B14F-4D97-AF65-F5344CB8AC3E}">
        <p14:creationId xmlns:p14="http://schemas.microsoft.com/office/powerpoint/2010/main" val="2965301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E3FE77-5AD6-F64D-9B0A-799EDC987039}"/>
              </a:ext>
            </a:extLst>
          </p:cNvPr>
          <p:cNvSpPr>
            <a:spLocks noGrp="1"/>
          </p:cNvSpPr>
          <p:nvPr>
            <p:ph type="title"/>
          </p:nvPr>
        </p:nvSpPr>
        <p:spPr>
          <a:xfrm rot="10800000" flipV="1">
            <a:off x="-1" y="472539"/>
            <a:ext cx="7248896" cy="5912921"/>
          </a:xfrm>
        </p:spPr>
        <p:txBody>
          <a:bodyPr>
            <a:noAutofit/>
          </a:bodyPr>
          <a:lstStyle/>
          <a:p>
            <a:r>
              <a:rPr lang="ru-RU" sz="2800" b="1" i="0">
                <a:solidFill>
                  <a:schemeClr val="accent1"/>
                </a:solidFill>
                <a:effectLst/>
              </a:rPr>
              <a:t>Нормирование качества воды состоит в установлении для воды водного объекта совокупности допустимых значений показателей ее состава и свойств, в пределах которых надежно обеспечиваются здоровье населения, благоприятные условия водопользования и экологическое благополучие водного объекта: предельно допустимая концентрация в воде водоема хозяйственно-питьевого и культурно-бытового водопользования (ПДКв) и предельно допустимая концентрация в воде водоема, используемого для рыбохозяйственных целей (ПДКвр)</a:t>
            </a:r>
            <a:endParaRPr lang="ru-RU" sz="2800" b="1">
              <a:solidFill>
                <a:schemeClr val="accent1"/>
              </a:solidFill>
            </a:endParaRPr>
          </a:p>
        </p:txBody>
      </p:sp>
      <p:pic>
        <p:nvPicPr>
          <p:cNvPr id="3" name="Рисунок 3">
            <a:extLst>
              <a:ext uri="{FF2B5EF4-FFF2-40B4-BE49-F238E27FC236}">
                <a16:creationId xmlns:a16="http://schemas.microsoft.com/office/drawing/2014/main" xmlns="" id="{39AD71D6-FDEB-6740-A61D-EB78A0A0A1D3}"/>
              </a:ext>
            </a:extLst>
          </p:cNvPr>
          <p:cNvPicPr>
            <a:picLocks noChangeAspect="1"/>
          </p:cNvPicPr>
          <p:nvPr/>
        </p:nvPicPr>
        <p:blipFill>
          <a:blip r:embed="rId2"/>
          <a:stretch>
            <a:fillRect/>
          </a:stretch>
        </p:blipFill>
        <p:spPr>
          <a:xfrm>
            <a:off x="7864673" y="608336"/>
            <a:ext cx="3761029" cy="5418667"/>
          </a:xfrm>
          <a:prstGeom prst="rect">
            <a:avLst/>
          </a:prstGeom>
        </p:spPr>
      </p:pic>
    </p:spTree>
    <p:extLst>
      <p:ext uri="{BB962C8B-B14F-4D97-AF65-F5344CB8AC3E}">
        <p14:creationId xmlns:p14="http://schemas.microsoft.com/office/powerpoint/2010/main" val="71181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BA57055-6728-5A44-8FE1-ABD4E92489B5}"/>
              </a:ext>
            </a:extLst>
          </p:cNvPr>
          <p:cNvSpPr>
            <a:spLocks noGrp="1"/>
          </p:cNvSpPr>
          <p:nvPr>
            <p:ph sz="quarter" idx="13"/>
          </p:nvPr>
        </p:nvSpPr>
        <p:spPr>
          <a:xfrm>
            <a:off x="654313" y="0"/>
            <a:ext cx="11060199" cy="3424107"/>
          </a:xfrm>
        </p:spPr>
        <p:txBody>
          <a:bodyPr>
            <a:noAutofit/>
          </a:bodyPr>
          <a:lstStyle/>
          <a:p>
            <a:r>
              <a:rPr lang="ru-RU" sz="2400" b="1" i="0">
                <a:solidFill>
                  <a:schemeClr val="accent1"/>
                </a:solidFill>
                <a:effectLst/>
                <a:latin typeface="Georgia" panose="02040502050405020303" pitchFamily="18" charset="0"/>
              </a:rPr>
              <a:t>Предельно допустимая концентрация в воде водоема хозяйственно-питьевого и культурно-бытового водопользования (ПДКв) - это концентрация вредного вещества в воде, которая не должна оказывать прямого или косвенного влияния на организм человека в течение всей его жизни и на здоровье последующих поколений, и не должна ухудшать гигиенические условия водопользования.</a:t>
            </a:r>
          </a:p>
          <a:p>
            <a:r>
              <a:rPr lang="ru-RU" sz="2400" b="1" i="0">
                <a:solidFill>
                  <a:schemeClr val="accent1"/>
                </a:solidFill>
                <a:effectLst/>
                <a:latin typeface="Georgia" panose="02040502050405020303" pitchFamily="18" charset="0"/>
              </a:rPr>
              <a:t>Предельно допустимая концентрация в воде водоема, используемого для рыбохозяйственных целей (ПДКвр) - это концентрация вредного вещества в воде, которая не должна оказывать вредного влияния на популяции рыб, в первую очередь промысловых.</a:t>
            </a:r>
          </a:p>
        </p:txBody>
      </p:sp>
    </p:spTree>
    <p:extLst>
      <p:ext uri="{BB962C8B-B14F-4D97-AF65-F5344CB8AC3E}">
        <p14:creationId xmlns:p14="http://schemas.microsoft.com/office/powerpoint/2010/main" val="248568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FCE70B-EE11-1046-A27B-4DFEC2D73EC4}"/>
              </a:ext>
            </a:extLst>
          </p:cNvPr>
          <p:cNvSpPr>
            <a:spLocks noGrp="1"/>
          </p:cNvSpPr>
          <p:nvPr>
            <p:ph type="title"/>
          </p:nvPr>
        </p:nvSpPr>
        <p:spPr>
          <a:xfrm>
            <a:off x="913774" y="-98950"/>
            <a:ext cx="10364451" cy="1596177"/>
          </a:xfrm>
        </p:spPr>
        <p:txBody>
          <a:bodyPr>
            <a:normAutofit/>
          </a:bodyPr>
          <a:lstStyle/>
          <a:p>
            <a:r>
              <a:rPr lang="ru-RU" sz="4800" b="1">
                <a:solidFill>
                  <a:schemeClr val="accent1"/>
                </a:solidFill>
              </a:rPr>
              <a:t>Загрязнение воды:</a:t>
            </a:r>
          </a:p>
        </p:txBody>
      </p:sp>
      <p:pic>
        <p:nvPicPr>
          <p:cNvPr id="5" name="Рисунок 5">
            <a:extLst>
              <a:ext uri="{FF2B5EF4-FFF2-40B4-BE49-F238E27FC236}">
                <a16:creationId xmlns:a16="http://schemas.microsoft.com/office/drawing/2014/main" xmlns="" id="{59CCF3B8-1CAD-9F4D-B1D8-E2CA5D553826}"/>
              </a:ext>
            </a:extLst>
          </p:cNvPr>
          <p:cNvPicPr>
            <a:picLocks noChangeAspect="1"/>
          </p:cNvPicPr>
          <p:nvPr/>
        </p:nvPicPr>
        <p:blipFill>
          <a:blip r:embed="rId2"/>
          <a:stretch>
            <a:fillRect/>
          </a:stretch>
        </p:blipFill>
        <p:spPr>
          <a:xfrm>
            <a:off x="309252" y="1352998"/>
            <a:ext cx="4299857" cy="3706383"/>
          </a:xfrm>
          <a:prstGeom prst="rect">
            <a:avLst/>
          </a:prstGeom>
        </p:spPr>
      </p:pic>
      <p:pic>
        <p:nvPicPr>
          <p:cNvPr id="6" name="Рисунок 6">
            <a:extLst>
              <a:ext uri="{FF2B5EF4-FFF2-40B4-BE49-F238E27FC236}">
                <a16:creationId xmlns:a16="http://schemas.microsoft.com/office/drawing/2014/main" xmlns="" id="{B72B7BDC-3455-7F4B-80E2-1E3D6A5C440A}"/>
              </a:ext>
            </a:extLst>
          </p:cNvPr>
          <p:cNvPicPr>
            <a:picLocks noChangeAspect="1"/>
          </p:cNvPicPr>
          <p:nvPr/>
        </p:nvPicPr>
        <p:blipFill>
          <a:blip r:embed="rId3"/>
          <a:stretch>
            <a:fillRect/>
          </a:stretch>
        </p:blipFill>
        <p:spPr>
          <a:xfrm>
            <a:off x="7370125" y="1172528"/>
            <a:ext cx="4512622" cy="3805346"/>
          </a:xfrm>
          <a:prstGeom prst="rect">
            <a:avLst/>
          </a:prstGeom>
        </p:spPr>
      </p:pic>
      <p:pic>
        <p:nvPicPr>
          <p:cNvPr id="7" name="Рисунок 7">
            <a:extLst>
              <a:ext uri="{FF2B5EF4-FFF2-40B4-BE49-F238E27FC236}">
                <a16:creationId xmlns:a16="http://schemas.microsoft.com/office/drawing/2014/main" xmlns="" id="{0D7FA544-F064-4A49-A838-9127030041F6}"/>
              </a:ext>
            </a:extLst>
          </p:cNvPr>
          <p:cNvPicPr>
            <a:picLocks noChangeAspect="1"/>
          </p:cNvPicPr>
          <p:nvPr/>
        </p:nvPicPr>
        <p:blipFill>
          <a:blip r:embed="rId4"/>
          <a:stretch>
            <a:fillRect/>
          </a:stretch>
        </p:blipFill>
        <p:spPr>
          <a:xfrm>
            <a:off x="3586101" y="3277452"/>
            <a:ext cx="4807033" cy="3400844"/>
          </a:xfrm>
          <a:prstGeom prst="rect">
            <a:avLst/>
          </a:prstGeom>
        </p:spPr>
      </p:pic>
    </p:spTree>
    <p:extLst>
      <p:ext uri="{BB962C8B-B14F-4D97-AF65-F5344CB8AC3E}">
        <p14:creationId xmlns:p14="http://schemas.microsoft.com/office/powerpoint/2010/main" val="52597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163656-B361-8645-91F7-69EAC795A960}"/>
              </a:ext>
            </a:extLst>
          </p:cNvPr>
          <p:cNvSpPr>
            <a:spLocks noGrp="1"/>
          </p:cNvSpPr>
          <p:nvPr>
            <p:ph type="title"/>
          </p:nvPr>
        </p:nvSpPr>
        <p:spPr>
          <a:xfrm>
            <a:off x="913774" y="268712"/>
            <a:ext cx="10364451" cy="1596177"/>
          </a:xfrm>
        </p:spPr>
        <p:txBody>
          <a:bodyPr/>
          <a:lstStyle/>
          <a:p>
            <a:r>
              <a:rPr lang="ru-RU" b="1" i="0">
                <a:solidFill>
                  <a:schemeClr val="accent1"/>
                </a:solidFill>
                <a:effectLst/>
                <a:latin typeface="Georgia" panose="02040502050405020303" pitchFamily="18" charset="0"/>
              </a:rPr>
              <a:t>Различают три вида загрязнения вод</a:t>
            </a:r>
            <a:r>
              <a:rPr lang="ru-RU" b="0" i="0">
                <a:solidFill>
                  <a:schemeClr val="accent1"/>
                </a:solidFill>
                <a:effectLst/>
                <a:latin typeface="Georgia" panose="02040502050405020303" pitchFamily="18" charset="0"/>
              </a:rPr>
              <a:t> - биологическое, химическое и физическое.</a:t>
            </a:r>
            <a:endParaRPr lang="ru-RU">
              <a:solidFill>
                <a:schemeClr val="accent1"/>
              </a:solidFill>
            </a:endParaRPr>
          </a:p>
        </p:txBody>
      </p:sp>
      <p:pic>
        <p:nvPicPr>
          <p:cNvPr id="4" name="Рисунок 4">
            <a:extLst>
              <a:ext uri="{FF2B5EF4-FFF2-40B4-BE49-F238E27FC236}">
                <a16:creationId xmlns:a16="http://schemas.microsoft.com/office/drawing/2014/main" xmlns="" id="{00DD2860-FBEB-A94C-AC16-5284D0996574}"/>
              </a:ext>
            </a:extLst>
          </p:cNvPr>
          <p:cNvPicPr>
            <a:picLocks noChangeAspect="1"/>
          </p:cNvPicPr>
          <p:nvPr/>
        </p:nvPicPr>
        <p:blipFill>
          <a:blip r:embed="rId2"/>
          <a:stretch>
            <a:fillRect/>
          </a:stretch>
        </p:blipFill>
        <p:spPr>
          <a:xfrm>
            <a:off x="2073609" y="1864889"/>
            <a:ext cx="7723534" cy="4921112"/>
          </a:xfrm>
          <a:prstGeom prst="rect">
            <a:avLst/>
          </a:prstGeom>
        </p:spPr>
      </p:pic>
    </p:spTree>
    <p:extLst>
      <p:ext uri="{BB962C8B-B14F-4D97-AF65-F5344CB8AC3E}">
        <p14:creationId xmlns:p14="http://schemas.microsoft.com/office/powerpoint/2010/main" val="383219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7A2487E-FA73-8243-997B-36F0726F441F}"/>
              </a:ext>
            </a:extLst>
          </p:cNvPr>
          <p:cNvSpPr>
            <a:spLocks noGrp="1"/>
          </p:cNvSpPr>
          <p:nvPr>
            <p:ph type="title"/>
          </p:nvPr>
        </p:nvSpPr>
        <p:spPr>
          <a:xfrm>
            <a:off x="1148808" y="-160802"/>
            <a:ext cx="10364451" cy="1596177"/>
          </a:xfrm>
        </p:spPr>
        <p:txBody>
          <a:bodyPr/>
          <a:lstStyle/>
          <a:p>
            <a:r>
              <a:rPr lang="ru-RU" b="1">
                <a:solidFill>
                  <a:schemeClr val="accent1"/>
                </a:solidFill>
              </a:rPr>
              <a:t>биологическое загрязнение воды</a:t>
            </a:r>
          </a:p>
        </p:txBody>
      </p:sp>
      <p:pic>
        <p:nvPicPr>
          <p:cNvPr id="4" name="Рисунок 4">
            <a:extLst>
              <a:ext uri="{FF2B5EF4-FFF2-40B4-BE49-F238E27FC236}">
                <a16:creationId xmlns:a16="http://schemas.microsoft.com/office/drawing/2014/main" xmlns="" id="{98C70F19-55F7-5242-A0D5-5B4F435DC4F6}"/>
              </a:ext>
            </a:extLst>
          </p:cNvPr>
          <p:cNvPicPr>
            <a:picLocks noChangeAspect="1"/>
          </p:cNvPicPr>
          <p:nvPr/>
        </p:nvPicPr>
        <p:blipFill>
          <a:blip r:embed="rId2"/>
          <a:stretch>
            <a:fillRect/>
          </a:stretch>
        </p:blipFill>
        <p:spPr>
          <a:xfrm>
            <a:off x="351666" y="1028919"/>
            <a:ext cx="5566943" cy="5418667"/>
          </a:xfrm>
          <a:prstGeom prst="rect">
            <a:avLst/>
          </a:prstGeom>
        </p:spPr>
      </p:pic>
      <p:pic>
        <p:nvPicPr>
          <p:cNvPr id="6" name="Рисунок 6">
            <a:extLst>
              <a:ext uri="{FF2B5EF4-FFF2-40B4-BE49-F238E27FC236}">
                <a16:creationId xmlns:a16="http://schemas.microsoft.com/office/drawing/2014/main" xmlns="" id="{16679815-5749-4C49-BBE8-490BB0411640}"/>
              </a:ext>
            </a:extLst>
          </p:cNvPr>
          <p:cNvPicPr>
            <a:picLocks noChangeAspect="1"/>
          </p:cNvPicPr>
          <p:nvPr/>
        </p:nvPicPr>
        <p:blipFill>
          <a:blip r:embed="rId3"/>
          <a:stretch>
            <a:fillRect/>
          </a:stretch>
        </p:blipFill>
        <p:spPr>
          <a:xfrm>
            <a:off x="5918609" y="1028919"/>
            <a:ext cx="6013499" cy="5418667"/>
          </a:xfrm>
          <a:prstGeom prst="rect">
            <a:avLst/>
          </a:prstGeom>
        </p:spPr>
      </p:pic>
    </p:spTree>
    <p:extLst>
      <p:ext uri="{BB962C8B-B14F-4D97-AF65-F5344CB8AC3E}">
        <p14:creationId xmlns:p14="http://schemas.microsoft.com/office/powerpoint/2010/main" val="2901298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52AA35-4DB8-4145-9DED-07428F302B79}"/>
              </a:ext>
            </a:extLst>
          </p:cNvPr>
          <p:cNvSpPr>
            <a:spLocks noGrp="1"/>
          </p:cNvSpPr>
          <p:nvPr>
            <p:ph type="title"/>
          </p:nvPr>
        </p:nvSpPr>
        <p:spPr>
          <a:xfrm>
            <a:off x="728224" y="-148431"/>
            <a:ext cx="10364451" cy="1596177"/>
          </a:xfrm>
        </p:spPr>
        <p:txBody>
          <a:bodyPr/>
          <a:lstStyle/>
          <a:p>
            <a:r>
              <a:rPr lang="ru-RU" b="1">
                <a:solidFill>
                  <a:schemeClr val="accent1"/>
                </a:solidFill>
              </a:rPr>
              <a:t>химическое загрязнение воды</a:t>
            </a:r>
          </a:p>
        </p:txBody>
      </p:sp>
      <p:pic>
        <p:nvPicPr>
          <p:cNvPr id="4" name="Рисунок 4">
            <a:extLst>
              <a:ext uri="{FF2B5EF4-FFF2-40B4-BE49-F238E27FC236}">
                <a16:creationId xmlns:a16="http://schemas.microsoft.com/office/drawing/2014/main" xmlns="" id="{6E8BA639-150C-004B-8CBD-4871809D1354}"/>
              </a:ext>
            </a:extLst>
          </p:cNvPr>
          <p:cNvPicPr>
            <a:picLocks noChangeAspect="1"/>
          </p:cNvPicPr>
          <p:nvPr/>
        </p:nvPicPr>
        <p:blipFill>
          <a:blip r:embed="rId2"/>
          <a:stretch>
            <a:fillRect/>
          </a:stretch>
        </p:blipFill>
        <p:spPr>
          <a:xfrm>
            <a:off x="0" y="1225085"/>
            <a:ext cx="5630026" cy="3500306"/>
          </a:xfrm>
          <a:prstGeom prst="rect">
            <a:avLst/>
          </a:prstGeom>
        </p:spPr>
      </p:pic>
      <p:pic>
        <p:nvPicPr>
          <p:cNvPr id="5" name="Рисунок 5">
            <a:extLst>
              <a:ext uri="{FF2B5EF4-FFF2-40B4-BE49-F238E27FC236}">
                <a16:creationId xmlns:a16="http://schemas.microsoft.com/office/drawing/2014/main" xmlns="" id="{F544B542-72EA-8C44-971B-8ED7E395540A}"/>
              </a:ext>
            </a:extLst>
          </p:cNvPr>
          <p:cNvPicPr>
            <a:picLocks noChangeAspect="1"/>
          </p:cNvPicPr>
          <p:nvPr/>
        </p:nvPicPr>
        <p:blipFill>
          <a:blip r:embed="rId3"/>
          <a:stretch>
            <a:fillRect/>
          </a:stretch>
        </p:blipFill>
        <p:spPr>
          <a:xfrm>
            <a:off x="6096000" y="1348344"/>
            <a:ext cx="6096000" cy="3377048"/>
          </a:xfrm>
          <a:prstGeom prst="rect">
            <a:avLst/>
          </a:prstGeom>
        </p:spPr>
      </p:pic>
      <p:pic>
        <p:nvPicPr>
          <p:cNvPr id="6" name="Рисунок 6">
            <a:extLst>
              <a:ext uri="{FF2B5EF4-FFF2-40B4-BE49-F238E27FC236}">
                <a16:creationId xmlns:a16="http://schemas.microsoft.com/office/drawing/2014/main" xmlns="" id="{CF1572C4-D1E7-CB4B-A9FA-0EE97925F34F}"/>
              </a:ext>
            </a:extLst>
          </p:cNvPr>
          <p:cNvPicPr>
            <a:picLocks noChangeAspect="1"/>
          </p:cNvPicPr>
          <p:nvPr/>
        </p:nvPicPr>
        <p:blipFill>
          <a:blip r:embed="rId4"/>
          <a:stretch>
            <a:fillRect/>
          </a:stretch>
        </p:blipFill>
        <p:spPr>
          <a:xfrm>
            <a:off x="3452625" y="2654356"/>
            <a:ext cx="5286750" cy="4141795"/>
          </a:xfrm>
          <a:prstGeom prst="rect">
            <a:avLst/>
          </a:prstGeom>
        </p:spPr>
      </p:pic>
    </p:spTree>
    <p:extLst>
      <p:ext uri="{BB962C8B-B14F-4D97-AF65-F5344CB8AC3E}">
        <p14:creationId xmlns:p14="http://schemas.microsoft.com/office/powerpoint/2010/main" val="185609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C5D754-734C-3D45-B814-268B41733CA9}"/>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C9421F56-BAAE-864D-A1AB-ECAF45FE2081}"/>
              </a:ext>
            </a:extLst>
          </p:cNvPr>
          <p:cNvPicPr>
            <a:picLocks noGrp="1" noChangeAspect="1"/>
          </p:cNvPicPr>
          <p:nvPr>
            <p:ph sz="quarter" idx="13"/>
          </p:nvPr>
        </p:nvPicPr>
        <p:blipFill>
          <a:blip r:embed="rId2"/>
          <a:stretch>
            <a:fillRect/>
          </a:stretch>
        </p:blipFill>
        <p:spPr>
          <a:xfrm>
            <a:off x="0" y="0"/>
            <a:ext cx="12192000" cy="6858000"/>
          </a:xfrm>
        </p:spPr>
      </p:pic>
    </p:spTree>
    <p:extLst>
      <p:ext uri="{BB962C8B-B14F-4D97-AF65-F5344CB8AC3E}">
        <p14:creationId xmlns:p14="http://schemas.microsoft.com/office/powerpoint/2010/main" val="2407469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3EB104-4384-2842-A355-58DD8811D9FD}"/>
              </a:ext>
            </a:extLst>
          </p:cNvPr>
          <p:cNvSpPr>
            <a:spLocks noGrp="1"/>
          </p:cNvSpPr>
          <p:nvPr>
            <p:ph type="title"/>
          </p:nvPr>
        </p:nvSpPr>
        <p:spPr>
          <a:xfrm>
            <a:off x="913774" y="0"/>
            <a:ext cx="10364451" cy="1596177"/>
          </a:xfrm>
        </p:spPr>
        <p:txBody>
          <a:bodyPr/>
          <a:lstStyle/>
          <a:p>
            <a:r>
              <a:rPr lang="ru-RU" b="1">
                <a:solidFill>
                  <a:schemeClr val="accent1"/>
                </a:solidFill>
              </a:rPr>
              <a:t>физическое загрязнение воды</a:t>
            </a:r>
          </a:p>
        </p:txBody>
      </p:sp>
      <p:pic>
        <p:nvPicPr>
          <p:cNvPr id="4" name="Рисунок 4">
            <a:extLst>
              <a:ext uri="{FF2B5EF4-FFF2-40B4-BE49-F238E27FC236}">
                <a16:creationId xmlns:a16="http://schemas.microsoft.com/office/drawing/2014/main" xmlns="" id="{D9B3FB38-CBDE-CB44-9285-25B8C696EB20}"/>
              </a:ext>
            </a:extLst>
          </p:cNvPr>
          <p:cNvPicPr>
            <a:picLocks noChangeAspect="1"/>
          </p:cNvPicPr>
          <p:nvPr/>
        </p:nvPicPr>
        <p:blipFill>
          <a:blip r:embed="rId2"/>
          <a:stretch>
            <a:fillRect/>
          </a:stretch>
        </p:blipFill>
        <p:spPr>
          <a:xfrm>
            <a:off x="160811" y="1411216"/>
            <a:ext cx="5212451" cy="3719484"/>
          </a:xfrm>
          <a:prstGeom prst="rect">
            <a:avLst/>
          </a:prstGeom>
        </p:spPr>
      </p:pic>
      <p:pic>
        <p:nvPicPr>
          <p:cNvPr id="6" name="Рисунок 6">
            <a:extLst>
              <a:ext uri="{FF2B5EF4-FFF2-40B4-BE49-F238E27FC236}">
                <a16:creationId xmlns:a16="http://schemas.microsoft.com/office/drawing/2014/main" xmlns="" id="{3E5A6BC1-527B-7A47-9E2E-2269B5D2A311}"/>
              </a:ext>
            </a:extLst>
          </p:cNvPr>
          <p:cNvPicPr>
            <a:picLocks noChangeAspect="1"/>
          </p:cNvPicPr>
          <p:nvPr/>
        </p:nvPicPr>
        <p:blipFill>
          <a:blip r:embed="rId3"/>
          <a:stretch>
            <a:fillRect/>
          </a:stretch>
        </p:blipFill>
        <p:spPr>
          <a:xfrm>
            <a:off x="6695035" y="1443379"/>
            <a:ext cx="5212451" cy="3655159"/>
          </a:xfrm>
          <a:prstGeom prst="rect">
            <a:avLst/>
          </a:prstGeom>
        </p:spPr>
      </p:pic>
      <p:pic>
        <p:nvPicPr>
          <p:cNvPr id="7" name="Рисунок 7">
            <a:extLst>
              <a:ext uri="{FF2B5EF4-FFF2-40B4-BE49-F238E27FC236}">
                <a16:creationId xmlns:a16="http://schemas.microsoft.com/office/drawing/2014/main" xmlns="" id="{E61E163B-F2F9-9047-ACBA-E2F06B378ACE}"/>
              </a:ext>
            </a:extLst>
          </p:cNvPr>
          <p:cNvPicPr>
            <a:picLocks noChangeAspect="1"/>
          </p:cNvPicPr>
          <p:nvPr/>
        </p:nvPicPr>
        <p:blipFill>
          <a:blip r:embed="rId4"/>
          <a:stretch>
            <a:fillRect/>
          </a:stretch>
        </p:blipFill>
        <p:spPr>
          <a:xfrm>
            <a:off x="3745674" y="2849372"/>
            <a:ext cx="4700650" cy="4005724"/>
          </a:xfrm>
          <a:prstGeom prst="rect">
            <a:avLst/>
          </a:prstGeom>
        </p:spPr>
      </p:pic>
    </p:spTree>
    <p:extLst>
      <p:ext uri="{BB962C8B-B14F-4D97-AF65-F5344CB8AC3E}">
        <p14:creationId xmlns:p14="http://schemas.microsoft.com/office/powerpoint/2010/main" val="16453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4B26200A-63F8-EE4D-B6C9-CADB144604E2}"/>
              </a:ext>
            </a:extLst>
          </p:cNvPr>
          <p:cNvPicPr>
            <a:picLocks noChangeAspect="1"/>
          </p:cNvPicPr>
          <p:nvPr/>
        </p:nvPicPr>
        <p:blipFill>
          <a:blip r:embed="rId2"/>
          <a:stretch>
            <a:fillRect/>
          </a:stretch>
        </p:blipFill>
        <p:spPr>
          <a:xfrm>
            <a:off x="3030682" y="0"/>
            <a:ext cx="7013864" cy="6734298"/>
          </a:xfrm>
          <a:prstGeom prst="rect">
            <a:avLst/>
          </a:prstGeom>
        </p:spPr>
      </p:pic>
    </p:spTree>
    <p:extLst>
      <p:ext uri="{BB962C8B-B14F-4D97-AF65-F5344CB8AC3E}">
        <p14:creationId xmlns:p14="http://schemas.microsoft.com/office/powerpoint/2010/main" val="205794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91738417-D7B0-134D-B2DF-E55F98684517}"/>
              </a:ext>
            </a:extLst>
          </p:cNvPr>
          <p:cNvPicPr>
            <a:picLocks noChangeAspect="1"/>
          </p:cNvPicPr>
          <p:nvPr/>
        </p:nvPicPr>
        <p:blipFill>
          <a:blip r:embed="rId2"/>
          <a:stretch>
            <a:fillRect/>
          </a:stretch>
        </p:blipFill>
        <p:spPr>
          <a:xfrm>
            <a:off x="2032000" y="577787"/>
            <a:ext cx="8128000" cy="5702426"/>
          </a:xfrm>
          <a:prstGeom prst="rect">
            <a:avLst/>
          </a:prstGeom>
        </p:spPr>
      </p:pic>
    </p:spTree>
    <p:extLst>
      <p:ext uri="{BB962C8B-B14F-4D97-AF65-F5344CB8AC3E}">
        <p14:creationId xmlns:p14="http://schemas.microsoft.com/office/powerpoint/2010/main" val="17605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915C1D44-3259-AF47-B832-5285DCBD4E03}"/>
              </a:ext>
            </a:extLst>
          </p:cNvPr>
          <p:cNvPicPr>
            <a:picLocks noGrp="1" noChangeAspect="1"/>
          </p:cNvPicPr>
          <p:nvPr>
            <p:ph sz="quarter" idx="13"/>
          </p:nvPr>
        </p:nvPicPr>
        <p:blipFill>
          <a:blip r:embed="rId2"/>
          <a:stretch>
            <a:fillRect/>
          </a:stretch>
        </p:blipFill>
        <p:spPr>
          <a:xfrm>
            <a:off x="2075708" y="645720"/>
            <a:ext cx="8040584" cy="5566559"/>
          </a:xfrm>
        </p:spPr>
      </p:pic>
    </p:spTree>
    <p:extLst>
      <p:ext uri="{BB962C8B-B14F-4D97-AF65-F5344CB8AC3E}">
        <p14:creationId xmlns:p14="http://schemas.microsoft.com/office/powerpoint/2010/main" val="217998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9CF87E90-F173-814C-AA3B-5108A766F135}"/>
              </a:ext>
            </a:extLst>
          </p:cNvPr>
          <p:cNvPicPr>
            <a:picLocks noChangeAspect="1"/>
          </p:cNvPicPr>
          <p:nvPr/>
        </p:nvPicPr>
        <p:blipFill>
          <a:blip r:embed="rId2"/>
          <a:stretch>
            <a:fillRect/>
          </a:stretch>
        </p:blipFill>
        <p:spPr>
          <a:xfrm>
            <a:off x="2032000" y="754578"/>
            <a:ext cx="8128000" cy="5393377"/>
          </a:xfrm>
          <a:prstGeom prst="rect">
            <a:avLst/>
          </a:prstGeom>
        </p:spPr>
      </p:pic>
    </p:spTree>
    <p:extLst>
      <p:ext uri="{BB962C8B-B14F-4D97-AF65-F5344CB8AC3E}">
        <p14:creationId xmlns:p14="http://schemas.microsoft.com/office/powerpoint/2010/main" val="138802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8D8C5641-2ADE-2C43-A964-6481C700894C}"/>
              </a:ext>
            </a:extLst>
          </p:cNvPr>
          <p:cNvPicPr>
            <a:picLocks noGrp="1" noChangeAspect="1"/>
          </p:cNvPicPr>
          <p:nvPr>
            <p:ph sz="quarter" idx="13"/>
          </p:nvPr>
        </p:nvPicPr>
        <p:blipFill>
          <a:blip r:embed="rId2"/>
          <a:stretch>
            <a:fillRect/>
          </a:stretch>
        </p:blipFill>
        <p:spPr>
          <a:xfrm>
            <a:off x="2461656" y="862197"/>
            <a:ext cx="7772085" cy="5133605"/>
          </a:xfrm>
        </p:spPr>
      </p:pic>
    </p:spTree>
    <p:extLst>
      <p:ext uri="{BB962C8B-B14F-4D97-AF65-F5344CB8AC3E}">
        <p14:creationId xmlns:p14="http://schemas.microsoft.com/office/powerpoint/2010/main" val="170864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C803C627-0340-4D47-AC97-3977F80C0A76}"/>
              </a:ext>
            </a:extLst>
          </p:cNvPr>
          <p:cNvPicPr>
            <a:picLocks noGrp="1" noChangeAspect="1"/>
          </p:cNvPicPr>
          <p:nvPr>
            <p:ph sz="quarter" idx="13"/>
          </p:nvPr>
        </p:nvPicPr>
        <p:blipFill>
          <a:blip r:embed="rId2"/>
          <a:stretch>
            <a:fillRect/>
          </a:stretch>
        </p:blipFill>
        <p:spPr>
          <a:xfrm>
            <a:off x="2225613" y="915390"/>
            <a:ext cx="7942634" cy="5244935"/>
          </a:xfrm>
        </p:spPr>
      </p:pic>
    </p:spTree>
    <p:extLst>
      <p:ext uri="{BB962C8B-B14F-4D97-AF65-F5344CB8AC3E}">
        <p14:creationId xmlns:p14="http://schemas.microsoft.com/office/powerpoint/2010/main" val="254519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118A4CCF-EB90-084D-982A-7E7234795673}"/>
              </a:ext>
            </a:extLst>
          </p:cNvPr>
          <p:cNvPicPr>
            <a:picLocks noGrp="1" noChangeAspect="1"/>
          </p:cNvPicPr>
          <p:nvPr>
            <p:ph sz="quarter" idx="13"/>
          </p:nvPr>
        </p:nvPicPr>
        <p:blipFill>
          <a:blip r:embed="rId2"/>
          <a:stretch>
            <a:fillRect/>
          </a:stretch>
        </p:blipFill>
        <p:spPr>
          <a:xfrm>
            <a:off x="2397331" y="742331"/>
            <a:ext cx="7733805" cy="5373337"/>
          </a:xfrm>
        </p:spPr>
      </p:pic>
    </p:spTree>
    <p:extLst>
      <p:ext uri="{BB962C8B-B14F-4D97-AF65-F5344CB8AC3E}">
        <p14:creationId xmlns:p14="http://schemas.microsoft.com/office/powerpoint/2010/main" val="993693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8730D0AE-76A9-4A47-8CDA-F8D4A99A12C0}"/>
              </a:ext>
            </a:extLst>
          </p:cNvPr>
          <p:cNvPicPr>
            <a:picLocks noChangeAspect="1"/>
          </p:cNvPicPr>
          <p:nvPr/>
        </p:nvPicPr>
        <p:blipFill>
          <a:blip r:embed="rId2"/>
          <a:stretch>
            <a:fillRect/>
          </a:stretch>
        </p:blipFill>
        <p:spPr>
          <a:xfrm>
            <a:off x="2180442" y="569026"/>
            <a:ext cx="8123876" cy="5727370"/>
          </a:xfrm>
          <a:prstGeom prst="rect">
            <a:avLst/>
          </a:prstGeom>
        </p:spPr>
      </p:pic>
    </p:spTree>
    <p:extLst>
      <p:ext uri="{BB962C8B-B14F-4D97-AF65-F5344CB8AC3E}">
        <p14:creationId xmlns:p14="http://schemas.microsoft.com/office/powerpoint/2010/main" val="607488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59DAE353-59D7-5441-A8D7-C0490DBC6010}"/>
              </a:ext>
            </a:extLst>
          </p:cNvPr>
          <p:cNvPicPr>
            <a:picLocks noChangeAspect="1"/>
          </p:cNvPicPr>
          <p:nvPr/>
        </p:nvPicPr>
        <p:blipFill>
          <a:blip r:embed="rId2"/>
          <a:stretch>
            <a:fillRect/>
          </a:stretch>
        </p:blipFill>
        <p:spPr>
          <a:xfrm>
            <a:off x="1854695" y="540575"/>
            <a:ext cx="8482610" cy="5776850"/>
          </a:xfrm>
          <a:prstGeom prst="rect">
            <a:avLst/>
          </a:prstGeom>
        </p:spPr>
      </p:pic>
    </p:spTree>
    <p:extLst>
      <p:ext uri="{BB962C8B-B14F-4D97-AF65-F5344CB8AC3E}">
        <p14:creationId xmlns:p14="http://schemas.microsoft.com/office/powerpoint/2010/main" val="223100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29B88134-C718-AF4D-900C-F2017DBA89A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233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2F3EC3AE-5B3F-7A4D-AC48-0E98EE692A3A}"/>
              </a:ext>
            </a:extLst>
          </p:cNvPr>
          <p:cNvPicPr>
            <a:picLocks noChangeAspect="1"/>
          </p:cNvPicPr>
          <p:nvPr/>
        </p:nvPicPr>
        <p:blipFill>
          <a:blip r:embed="rId2"/>
          <a:stretch>
            <a:fillRect/>
          </a:stretch>
        </p:blipFill>
        <p:spPr>
          <a:xfrm>
            <a:off x="1867065" y="676647"/>
            <a:ext cx="8457870" cy="5504706"/>
          </a:xfrm>
          <a:prstGeom prst="rect">
            <a:avLst/>
          </a:prstGeom>
        </p:spPr>
      </p:pic>
    </p:spTree>
    <p:extLst>
      <p:ext uri="{BB962C8B-B14F-4D97-AF65-F5344CB8AC3E}">
        <p14:creationId xmlns:p14="http://schemas.microsoft.com/office/powerpoint/2010/main" val="3853448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7">
            <a:extLst>
              <a:ext uri="{FF2B5EF4-FFF2-40B4-BE49-F238E27FC236}">
                <a16:creationId xmlns:a16="http://schemas.microsoft.com/office/drawing/2014/main" xmlns="" id="{696202BA-D87A-574D-8788-DB5AB8592CAE}"/>
              </a:ext>
            </a:extLst>
          </p:cNvPr>
          <p:cNvPicPr>
            <a:picLocks noChangeAspect="1"/>
          </p:cNvPicPr>
          <p:nvPr/>
        </p:nvPicPr>
        <p:blipFill>
          <a:blip r:embed="rId2"/>
          <a:stretch>
            <a:fillRect/>
          </a:stretch>
        </p:blipFill>
        <p:spPr>
          <a:xfrm>
            <a:off x="1149597" y="259773"/>
            <a:ext cx="9892806" cy="6086103"/>
          </a:xfrm>
          <a:prstGeom prst="rect">
            <a:avLst/>
          </a:prstGeom>
        </p:spPr>
      </p:pic>
    </p:spTree>
    <p:extLst>
      <p:ext uri="{BB962C8B-B14F-4D97-AF65-F5344CB8AC3E}">
        <p14:creationId xmlns:p14="http://schemas.microsoft.com/office/powerpoint/2010/main" val="98371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7BF21981-6ABF-8C43-907B-699487C40F0A}"/>
              </a:ext>
            </a:extLst>
          </p:cNvPr>
          <p:cNvPicPr>
            <a:picLocks noChangeAspect="1"/>
          </p:cNvPicPr>
          <p:nvPr/>
        </p:nvPicPr>
        <p:blipFill>
          <a:blip r:embed="rId2"/>
          <a:stretch>
            <a:fillRect/>
          </a:stretch>
        </p:blipFill>
        <p:spPr>
          <a:xfrm>
            <a:off x="1645228" y="813925"/>
            <a:ext cx="9364188" cy="5230150"/>
          </a:xfrm>
          <a:prstGeom prst="rect">
            <a:avLst/>
          </a:prstGeom>
        </p:spPr>
      </p:pic>
    </p:spTree>
    <p:extLst>
      <p:ext uri="{BB962C8B-B14F-4D97-AF65-F5344CB8AC3E}">
        <p14:creationId xmlns:p14="http://schemas.microsoft.com/office/powerpoint/2010/main" val="744999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24A2872B-5764-FA4F-82D7-7B7FAA6DC393}"/>
              </a:ext>
            </a:extLst>
          </p:cNvPr>
          <p:cNvPicPr>
            <a:picLocks noGrp="1" noChangeAspect="1"/>
          </p:cNvPicPr>
          <p:nvPr>
            <p:ph sz="quarter" idx="13"/>
          </p:nvPr>
        </p:nvPicPr>
        <p:blipFill>
          <a:blip r:embed="rId2"/>
          <a:stretch>
            <a:fillRect/>
          </a:stretch>
        </p:blipFill>
        <p:spPr>
          <a:xfrm>
            <a:off x="1657599" y="726126"/>
            <a:ext cx="9129156" cy="5405747"/>
          </a:xfrm>
        </p:spPr>
      </p:pic>
    </p:spTree>
    <p:extLst>
      <p:ext uri="{BB962C8B-B14F-4D97-AF65-F5344CB8AC3E}">
        <p14:creationId xmlns:p14="http://schemas.microsoft.com/office/powerpoint/2010/main" val="460638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EBC0E34D-BDEA-5F44-9BEB-D923B1A847B0}"/>
              </a:ext>
            </a:extLst>
          </p:cNvPr>
          <p:cNvPicPr>
            <a:picLocks noGrp="1" noChangeAspect="1"/>
          </p:cNvPicPr>
          <p:nvPr>
            <p:ph sz="quarter" idx="13"/>
          </p:nvPr>
        </p:nvPicPr>
        <p:blipFill>
          <a:blip r:embed="rId2"/>
          <a:stretch>
            <a:fillRect/>
          </a:stretch>
        </p:blipFill>
        <p:spPr>
          <a:xfrm>
            <a:off x="2140032" y="800347"/>
            <a:ext cx="8659091" cy="5257305"/>
          </a:xfrm>
        </p:spPr>
      </p:pic>
    </p:spTree>
    <p:extLst>
      <p:ext uri="{BB962C8B-B14F-4D97-AF65-F5344CB8AC3E}">
        <p14:creationId xmlns:p14="http://schemas.microsoft.com/office/powerpoint/2010/main" val="2278741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ED13C01B-3F2E-EE44-8BA9-26A176B69112}"/>
              </a:ext>
            </a:extLst>
          </p:cNvPr>
          <p:cNvPicPr>
            <a:picLocks noGrp="1" noChangeAspect="1"/>
          </p:cNvPicPr>
          <p:nvPr>
            <p:ph sz="quarter" idx="13"/>
          </p:nvPr>
        </p:nvPicPr>
        <p:blipFill>
          <a:blip r:embed="rId2"/>
          <a:stretch>
            <a:fillRect/>
          </a:stretch>
        </p:blipFill>
        <p:spPr>
          <a:xfrm>
            <a:off x="1846860" y="878279"/>
            <a:ext cx="8498279" cy="5541817"/>
          </a:xfrm>
        </p:spPr>
      </p:pic>
    </p:spTree>
    <p:extLst>
      <p:ext uri="{BB962C8B-B14F-4D97-AF65-F5344CB8AC3E}">
        <p14:creationId xmlns:p14="http://schemas.microsoft.com/office/powerpoint/2010/main" val="78354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876289C4-E8F9-EE4B-B11B-9601557046E2}"/>
              </a:ext>
            </a:extLst>
          </p:cNvPr>
          <p:cNvPicPr>
            <a:picLocks noGrp="1" noChangeAspect="1"/>
          </p:cNvPicPr>
          <p:nvPr>
            <p:ph sz="quarter" idx="13"/>
          </p:nvPr>
        </p:nvPicPr>
        <p:blipFill>
          <a:blip r:embed="rId2"/>
          <a:stretch>
            <a:fillRect/>
          </a:stretch>
        </p:blipFill>
        <p:spPr>
          <a:xfrm>
            <a:off x="1929741" y="695201"/>
            <a:ext cx="8918864" cy="5467598"/>
          </a:xfrm>
        </p:spPr>
      </p:pic>
    </p:spTree>
    <p:extLst>
      <p:ext uri="{BB962C8B-B14F-4D97-AF65-F5344CB8AC3E}">
        <p14:creationId xmlns:p14="http://schemas.microsoft.com/office/powerpoint/2010/main" val="2435362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5DB81B-072D-F449-AB31-B3071B4D19E9}"/>
              </a:ext>
            </a:extLst>
          </p:cNvPr>
          <p:cNvSpPr>
            <a:spLocks noGrp="1"/>
          </p:cNvSpPr>
          <p:nvPr>
            <p:ph type="title"/>
          </p:nvPr>
        </p:nvSpPr>
        <p:spPr>
          <a:xfrm>
            <a:off x="1025105" y="-173171"/>
            <a:ext cx="10364451" cy="1596177"/>
          </a:xfrm>
        </p:spPr>
        <p:txBody>
          <a:bodyPr/>
          <a:lstStyle/>
          <a:p>
            <a:r>
              <a:rPr lang="ru-RU" b="1" i="0">
                <a:solidFill>
                  <a:schemeClr val="accent1"/>
                </a:solidFill>
                <a:effectLst/>
                <a:latin typeface="Google Sans"/>
              </a:rPr>
              <a:t>Интересные факты о воде</a:t>
            </a:r>
            <a:endParaRPr lang="ru-RU" b="1">
              <a:solidFill>
                <a:schemeClr val="accent1"/>
              </a:solidFill>
            </a:endParaRPr>
          </a:p>
        </p:txBody>
      </p:sp>
      <p:pic>
        <p:nvPicPr>
          <p:cNvPr id="4" name="Рисунок 4">
            <a:extLst>
              <a:ext uri="{FF2B5EF4-FFF2-40B4-BE49-F238E27FC236}">
                <a16:creationId xmlns:a16="http://schemas.microsoft.com/office/drawing/2014/main" xmlns="" id="{D960ECFD-466E-A94D-8D28-DC4CC68687E9}"/>
              </a:ext>
            </a:extLst>
          </p:cNvPr>
          <p:cNvPicPr>
            <a:picLocks noGrp="1" noChangeAspect="1"/>
          </p:cNvPicPr>
          <p:nvPr>
            <p:ph sz="quarter" idx="13"/>
          </p:nvPr>
        </p:nvPicPr>
        <p:blipFill>
          <a:blip r:embed="rId2"/>
          <a:stretch>
            <a:fillRect/>
          </a:stretch>
        </p:blipFill>
        <p:spPr>
          <a:xfrm>
            <a:off x="3473532" y="865909"/>
            <a:ext cx="5244936" cy="5818909"/>
          </a:xfrm>
        </p:spPr>
      </p:pic>
    </p:spTree>
    <p:extLst>
      <p:ext uri="{BB962C8B-B14F-4D97-AF65-F5344CB8AC3E}">
        <p14:creationId xmlns:p14="http://schemas.microsoft.com/office/powerpoint/2010/main" val="1111938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B2CC9ED-4110-884C-982B-E566DAAAD509}"/>
              </a:ext>
            </a:extLst>
          </p:cNvPr>
          <p:cNvSpPr>
            <a:spLocks noGrp="1"/>
          </p:cNvSpPr>
          <p:nvPr>
            <p:ph sz="quarter" idx="13"/>
          </p:nvPr>
        </p:nvSpPr>
        <p:spPr>
          <a:xfrm>
            <a:off x="268862" y="4893"/>
            <a:ext cx="11060510" cy="3424107"/>
          </a:xfrm>
        </p:spPr>
        <p:txBody>
          <a:bodyPr>
            <a:normAutofit/>
          </a:bodyPr>
          <a:lstStyle/>
          <a:p>
            <a:r>
              <a:rPr lang="ru-RU" sz="2800" b="1">
                <a:solidFill>
                  <a:srgbClr val="000000"/>
                </a:solidFill>
                <a:effectLst/>
                <a:latin typeface="+mj-lt"/>
              </a:rPr>
              <a:t>Факт первый: самая  чистая вода в Финляндии.</a:t>
            </a:r>
          </a:p>
          <a:p>
            <a:pPr marL="0" indent="0">
              <a:buNone/>
            </a:pPr>
            <a:r>
              <a:rPr lang="ru-RU" sz="2800" b="1">
                <a:solidFill>
                  <a:srgbClr val="000000"/>
                </a:solidFill>
                <a:effectLst/>
                <a:latin typeface="+mj-lt"/>
              </a:rPr>
              <a:t>По данным ЮНЕСКО, самая чистая вода находится в Финляндии. Всего в исследовании свежей природной воды принимало участие 122 страны. При этом 1 млрд людей по всему миру вообще не имеет доступа к безопасной воде.</a:t>
            </a:r>
          </a:p>
        </p:txBody>
      </p:sp>
      <p:sp>
        <p:nvSpPr>
          <p:cNvPr id="9" name="Заголовок 8">
            <a:extLst>
              <a:ext uri="{FF2B5EF4-FFF2-40B4-BE49-F238E27FC236}">
                <a16:creationId xmlns:a16="http://schemas.microsoft.com/office/drawing/2014/main" xmlns="" id="{0AA3AE49-56CA-E54D-AE51-4816C4201C4A}"/>
              </a:ext>
            </a:extLst>
          </p:cNvPr>
          <p:cNvSpPr txBox="1">
            <a:spLocks noGrp="1"/>
          </p:cNvSpPr>
          <p:nvPr>
            <p:ph type="title"/>
          </p:nvPr>
        </p:nvSpPr>
        <p:spPr>
          <a:xfrm>
            <a:off x="357120" y="2998482"/>
            <a:ext cx="11728497" cy="3637919"/>
          </a:xfrm>
          <a:prstGeom prst="rect">
            <a:avLst/>
          </a:prstGeom>
          <a:noFill/>
        </p:spPr>
        <p:txBody>
          <a:bodyPr wrap="square">
            <a:spAutoFit/>
          </a:bodyPr>
          <a:lstStyle/>
          <a:p>
            <a:pPr marL="457200" indent="-457200" algn="l">
              <a:buFont typeface="Arial" panose="020B0604020202020204" pitchFamily="34" charset="0"/>
              <a:buChar char="•"/>
            </a:pPr>
            <a:r>
              <a:rPr lang="ru-RU" sz="3200" b="1" i="0">
                <a:solidFill>
                  <a:srgbClr val="000000"/>
                </a:solidFill>
                <a:effectLst/>
                <a:latin typeface="+mj-lt"/>
              </a:rPr>
              <a:t>Факт </a:t>
            </a:r>
            <a:r>
              <a:rPr lang="ru-RU" sz="3200" b="1">
                <a:solidFill>
                  <a:srgbClr val="000000"/>
                </a:solidFill>
              </a:rPr>
              <a:t>воторой</a:t>
            </a:r>
            <a:r>
              <a:rPr lang="ru-RU" sz="3200" b="1" i="0">
                <a:solidFill>
                  <a:srgbClr val="000000"/>
                </a:solidFill>
                <a:effectLst/>
                <a:latin typeface="+mj-lt"/>
              </a:rPr>
              <a:t>: самая дорогая вода.</a:t>
            </a:r>
            <a:br>
              <a:rPr lang="ru-RU" sz="3200" b="1" i="0">
                <a:solidFill>
                  <a:srgbClr val="000000"/>
                </a:solidFill>
                <a:effectLst/>
                <a:latin typeface="+mj-lt"/>
              </a:rPr>
            </a:br>
            <a:endParaRPr lang="ru-RU" sz="3200" b="1" i="0">
              <a:solidFill>
                <a:srgbClr val="000000"/>
              </a:solidFill>
              <a:effectLst/>
              <a:latin typeface="+mj-lt"/>
            </a:endParaRPr>
          </a:p>
          <a:p>
            <a:pPr algn="l"/>
            <a:r>
              <a:rPr lang="ru-RU" sz="3200" b="1" i="0">
                <a:solidFill>
                  <a:srgbClr val="000000"/>
                </a:solidFill>
                <a:effectLst/>
                <a:latin typeface="+mj-lt"/>
              </a:rPr>
              <a:t>Вода может быть бесплатной, а может быть и очень дорогой. Самая дорогая в мире вода продается в Лос-Анджелесе. Производители упаковывают драгоценную жидкость со сбалансированным вкусом и значением </a:t>
            </a:r>
            <a:r>
              <a:rPr lang="af-ZA" sz="3200" b="1" i="0">
                <a:solidFill>
                  <a:srgbClr val="000000"/>
                </a:solidFill>
                <a:effectLst/>
                <a:latin typeface="+mj-lt"/>
              </a:rPr>
              <a:t>ph </a:t>
            </a:r>
            <a:r>
              <a:rPr lang="ru-RU" sz="3200" b="1" i="0">
                <a:solidFill>
                  <a:srgbClr val="000000"/>
                </a:solidFill>
                <a:effectLst/>
                <a:latin typeface="+mj-lt"/>
              </a:rPr>
              <a:t>в бутылки со стразами "</a:t>
            </a:r>
            <a:r>
              <a:rPr lang="af-ZA" sz="3200" b="1" i="0">
                <a:solidFill>
                  <a:srgbClr val="000000"/>
                </a:solidFill>
                <a:effectLst/>
                <a:latin typeface="+mj-lt"/>
              </a:rPr>
              <a:t>Swarovski". </a:t>
            </a:r>
            <a:r>
              <a:rPr lang="ru-RU" sz="3200" b="1" i="0">
                <a:solidFill>
                  <a:srgbClr val="000000"/>
                </a:solidFill>
                <a:effectLst/>
                <a:latin typeface="+mj-lt"/>
              </a:rPr>
              <a:t>Стоит такая вода 90 $ за 1 л.</a:t>
            </a:r>
          </a:p>
        </p:txBody>
      </p:sp>
    </p:spTree>
    <p:extLst>
      <p:ext uri="{BB962C8B-B14F-4D97-AF65-F5344CB8AC3E}">
        <p14:creationId xmlns:p14="http://schemas.microsoft.com/office/powerpoint/2010/main" val="2138294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E40EB0-A237-C844-ADC8-CE84809887C8}"/>
              </a:ext>
            </a:extLst>
          </p:cNvPr>
          <p:cNvSpPr>
            <a:spLocks noGrp="1"/>
          </p:cNvSpPr>
          <p:nvPr>
            <p:ph type="title"/>
          </p:nvPr>
        </p:nvSpPr>
        <p:spPr>
          <a:xfrm>
            <a:off x="134457" y="1870309"/>
            <a:ext cx="5704244" cy="2840733"/>
          </a:xfrm>
        </p:spPr>
        <p:txBody>
          <a:bodyPr>
            <a:normAutofit fontScale="90000"/>
          </a:bodyPr>
          <a:lstStyle/>
          <a:p>
            <a:pPr rtl="0"/>
            <a:r>
              <a:rPr lang="ru-RU" sz="2800" b="1">
                <a:solidFill>
                  <a:srgbClr val="333333"/>
                </a:solidFill>
                <a:latin typeface="Arial" panose="020B0604020202020204" pitchFamily="34" charset="0"/>
              </a:rPr>
              <a:t>3</a:t>
            </a:r>
            <a:r>
              <a:rPr lang="ru-RU" sz="2800" b="1" i="0">
                <a:solidFill>
                  <a:srgbClr val="333333"/>
                </a:solidFill>
                <a:effectLst/>
                <a:latin typeface="Arial" panose="020B0604020202020204" pitchFamily="34" charset="0"/>
              </a:rPr>
              <a:t>. Чашка кофе – это 200 литров воды</a:t>
            </a:r>
            <a:br>
              <a:rPr lang="ru-RU" sz="2800" b="1" i="0">
                <a:solidFill>
                  <a:srgbClr val="333333"/>
                </a:solidFill>
                <a:effectLst/>
                <a:latin typeface="Arial" panose="020B0604020202020204" pitchFamily="34" charset="0"/>
              </a:rPr>
            </a:br>
            <a:r>
              <a:rPr lang="ru-RU" sz="2800" b="1" i="0">
                <a:solidFill>
                  <a:srgbClr val="333333"/>
                </a:solidFill>
                <a:effectLst/>
                <a:latin typeface="Arial" panose="020B0604020202020204" pitchFamily="34" charset="0"/>
              </a:rPr>
              <a:t>Не стоит это воспринимать буквально. Имеется ввиду, что пока для вашей одной чашки американо растут зерна, только для них дерево должно потребить 200 литров водного ресурса. Еще один пример – пшеница. Всего для выращивания злаков на 2 кусочка хлеба нужно потратить 100 литров воды. А на выращивание 1 кг риса уходит целых 4000 литров жидкости.</a:t>
            </a:r>
          </a:p>
        </p:txBody>
      </p:sp>
      <p:sp>
        <p:nvSpPr>
          <p:cNvPr id="4" name="Объект 3">
            <a:extLst>
              <a:ext uri="{FF2B5EF4-FFF2-40B4-BE49-F238E27FC236}">
                <a16:creationId xmlns:a16="http://schemas.microsoft.com/office/drawing/2014/main" xmlns="" id="{BBA3029B-C490-1541-9BA2-14B6FE7A905E}"/>
              </a:ext>
            </a:extLst>
          </p:cNvPr>
          <p:cNvSpPr>
            <a:spLocks noGrp="1"/>
          </p:cNvSpPr>
          <p:nvPr>
            <p:ph sz="quarter" idx="13"/>
          </p:nvPr>
        </p:nvSpPr>
        <p:spPr>
          <a:xfrm>
            <a:off x="5838701" y="296886"/>
            <a:ext cx="5937663" cy="4414156"/>
          </a:xfrm>
        </p:spPr>
        <p:txBody>
          <a:bodyPr>
            <a:noAutofit/>
          </a:bodyPr>
          <a:lstStyle/>
          <a:p>
            <a:pPr marL="0" indent="0" rtl="0">
              <a:buNone/>
            </a:pPr>
            <a:r>
              <a:rPr lang="ru-RU" sz="2400" b="1" i="0">
                <a:solidFill>
                  <a:srgbClr val="333333"/>
                </a:solidFill>
                <a:effectLst/>
                <a:latin typeface="Arial" panose="020B0604020202020204" pitchFamily="34" charset="0"/>
              </a:rPr>
              <a:t>4. Кипяток замерзает быстрее</a:t>
            </a:r>
          </a:p>
          <a:p>
            <a:pPr marL="0" indent="0" rtl="0">
              <a:buNone/>
            </a:pPr>
            <a:r>
              <a:rPr lang="ru-RU" sz="2400" b="1" i="0">
                <a:solidFill>
                  <a:srgbClr val="333333"/>
                </a:solidFill>
                <a:effectLst/>
                <a:latin typeface="Arial" panose="020B0604020202020204" pitchFamily="34" charset="0"/>
              </a:rPr>
              <a:t>По логике охлажденная вода должна превращаться в лед быстрее теплой, так как ей не нужно остывать. Но на деле все происходит наоборот, и даже ученые пока точно не знают причины этого явления. Если вы оставите на морозе две чашки – с холодной водой и с кипятком, то горячая жидкость замерзнет быстрее</a:t>
            </a:r>
          </a:p>
        </p:txBody>
      </p:sp>
    </p:spTree>
    <p:extLst>
      <p:ext uri="{BB962C8B-B14F-4D97-AF65-F5344CB8AC3E}">
        <p14:creationId xmlns:p14="http://schemas.microsoft.com/office/powerpoint/2010/main" val="50435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8CD1EE3-369F-8245-B07F-D56544A9C17D}"/>
              </a:ext>
            </a:extLst>
          </p:cNvPr>
          <p:cNvSpPr>
            <a:spLocks noGrp="1"/>
          </p:cNvSpPr>
          <p:nvPr>
            <p:ph type="title"/>
          </p:nvPr>
        </p:nvSpPr>
        <p:spPr>
          <a:xfrm>
            <a:off x="117137" y="1706459"/>
            <a:ext cx="5103058" cy="3445080"/>
          </a:xfrm>
        </p:spPr>
        <p:txBody>
          <a:bodyPr>
            <a:noAutofit/>
          </a:bodyPr>
          <a:lstStyle/>
          <a:p>
            <a:r>
              <a:rPr lang="ru-RU" sz="2400" b="1" i="0">
                <a:solidFill>
                  <a:schemeClr val="accent1"/>
                </a:solidFill>
                <a:effectLst/>
                <a:latin typeface="Roboto" panose="02000000000000000000" pitchFamily="2" charset="0"/>
              </a:rPr>
              <a:t>Всем известно, что вода – это один из самых важных источников жизни на Земле. Эта удивительная жидкость является незаменимым веществом, которое входит в состав всех живых организмов. Человеческое тело в своем составе имеет 65–75 % жидкости, однако с рождения этот показатель постепенно снижается.</a:t>
            </a:r>
            <a:endParaRPr lang="ru-RU" sz="2400" b="1">
              <a:solidFill>
                <a:schemeClr val="accent1"/>
              </a:solidFill>
            </a:endParaRPr>
          </a:p>
        </p:txBody>
      </p:sp>
      <p:pic>
        <p:nvPicPr>
          <p:cNvPr id="4" name="Рисунок 4">
            <a:extLst>
              <a:ext uri="{FF2B5EF4-FFF2-40B4-BE49-F238E27FC236}">
                <a16:creationId xmlns:a16="http://schemas.microsoft.com/office/drawing/2014/main" xmlns="" id="{612D3D8D-CEFC-EB44-9B69-7624FD03C4FC}"/>
              </a:ext>
            </a:extLst>
          </p:cNvPr>
          <p:cNvPicPr>
            <a:picLocks noChangeAspect="1"/>
          </p:cNvPicPr>
          <p:nvPr/>
        </p:nvPicPr>
        <p:blipFill>
          <a:blip r:embed="rId2"/>
          <a:stretch>
            <a:fillRect/>
          </a:stretch>
        </p:blipFill>
        <p:spPr>
          <a:xfrm>
            <a:off x="5220195" y="527526"/>
            <a:ext cx="6835734" cy="5802947"/>
          </a:xfrm>
          <a:prstGeom prst="rect">
            <a:avLst/>
          </a:prstGeom>
        </p:spPr>
      </p:pic>
    </p:spTree>
    <p:extLst>
      <p:ext uri="{BB962C8B-B14F-4D97-AF65-F5344CB8AC3E}">
        <p14:creationId xmlns:p14="http://schemas.microsoft.com/office/powerpoint/2010/main" val="6940777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49F090C-88BF-6B4E-B590-9BF583C05511}"/>
              </a:ext>
            </a:extLst>
          </p:cNvPr>
          <p:cNvSpPr>
            <a:spLocks noGrp="1"/>
          </p:cNvSpPr>
          <p:nvPr>
            <p:ph type="title"/>
          </p:nvPr>
        </p:nvSpPr>
        <p:spPr>
          <a:xfrm>
            <a:off x="-155437" y="-1657596"/>
            <a:ext cx="12502869" cy="5838701"/>
          </a:xfrm>
        </p:spPr>
        <p:txBody>
          <a:bodyPr>
            <a:normAutofit/>
          </a:bodyPr>
          <a:lstStyle/>
          <a:p>
            <a:r>
              <a:rPr lang="ru-RU" sz="2400" b="1">
                <a:solidFill>
                  <a:srgbClr val="32342B"/>
                </a:solidFill>
              </a:rPr>
              <a:t>5</a:t>
            </a:r>
            <a:r>
              <a:rPr lang="ru-RU" sz="2400" b="1" i="0">
                <a:solidFill>
                  <a:srgbClr val="32342B"/>
                </a:solidFill>
                <a:effectLst/>
              </a:rPr>
              <a:t>. Вода обладает памятью. Водородная связь объединяет молекулы </a:t>
            </a:r>
            <a:r>
              <a:rPr lang="af-ZA" sz="2400" b="1" i="0">
                <a:solidFill>
                  <a:srgbClr val="32342B"/>
                </a:solidFill>
                <a:effectLst/>
              </a:rPr>
              <a:t>H2O </a:t>
            </a:r>
            <a:r>
              <a:rPr lang="ru-RU" sz="2400" b="1" i="0">
                <a:solidFill>
                  <a:srgbClr val="32342B"/>
                </a:solidFill>
                <a:effectLst/>
              </a:rPr>
              <a:t>в группы, которые принято называть кластерами, а те в свою очередь образуют клатраты. Структурированной водой называют именно воду с упорядоченной организацией кластеров. Поскольку кластеры воды могут перестраиваться от любого воздействия, получается, что вода записывает всю окружающую её информацию. Этот эффект ученые назвали «память воды».</a:t>
            </a:r>
            <a:endParaRPr lang="ru-RU" sz="2400" b="1"/>
          </a:p>
        </p:txBody>
      </p:sp>
      <p:sp>
        <p:nvSpPr>
          <p:cNvPr id="5" name="TextBox 4">
            <a:extLst>
              <a:ext uri="{FF2B5EF4-FFF2-40B4-BE49-F238E27FC236}">
                <a16:creationId xmlns:a16="http://schemas.microsoft.com/office/drawing/2014/main" xmlns="" id="{52635BAC-D24C-EB4B-9A75-9A138333191D}"/>
              </a:ext>
            </a:extLst>
          </p:cNvPr>
          <p:cNvSpPr txBox="1"/>
          <p:nvPr/>
        </p:nvSpPr>
        <p:spPr>
          <a:xfrm>
            <a:off x="189260" y="2598003"/>
            <a:ext cx="11813473" cy="830997"/>
          </a:xfrm>
          <a:prstGeom prst="rect">
            <a:avLst/>
          </a:prstGeom>
          <a:noFill/>
        </p:spPr>
        <p:txBody>
          <a:bodyPr wrap="square">
            <a:spAutoFit/>
          </a:bodyPr>
          <a:lstStyle/>
          <a:p>
            <a:r>
              <a:rPr lang="ru-RU" sz="2400" b="1" i="0">
                <a:solidFill>
                  <a:srgbClr val="32342B"/>
                </a:solidFill>
                <a:effectLst/>
                <a:latin typeface="Montserrat" pitchFamily="2" charset="0"/>
              </a:rPr>
              <a:t>6. В последние 50 лет в мире произошло 507 конфликтов, связанных с доступом к воде. 21 из них закончился военными действиями.</a:t>
            </a:r>
            <a:endParaRPr lang="ru-RU" sz="2400" b="1"/>
          </a:p>
        </p:txBody>
      </p:sp>
      <p:sp>
        <p:nvSpPr>
          <p:cNvPr id="7" name="TextBox 6">
            <a:extLst>
              <a:ext uri="{FF2B5EF4-FFF2-40B4-BE49-F238E27FC236}">
                <a16:creationId xmlns:a16="http://schemas.microsoft.com/office/drawing/2014/main" xmlns="" id="{A7FB4EE1-AE33-E24B-88E3-FC35ED3B8BEA}"/>
              </a:ext>
            </a:extLst>
          </p:cNvPr>
          <p:cNvSpPr txBox="1"/>
          <p:nvPr/>
        </p:nvSpPr>
        <p:spPr>
          <a:xfrm>
            <a:off x="189262" y="4085474"/>
            <a:ext cx="11903774" cy="2308324"/>
          </a:xfrm>
          <a:prstGeom prst="rect">
            <a:avLst/>
          </a:prstGeom>
          <a:noFill/>
        </p:spPr>
        <p:txBody>
          <a:bodyPr wrap="square">
            <a:spAutoFit/>
          </a:bodyPr>
          <a:lstStyle/>
          <a:p>
            <a:r>
              <a:rPr lang="ru-RU" sz="2400" b="1">
                <a:solidFill>
                  <a:srgbClr val="32342B"/>
                </a:solidFill>
                <a:latin typeface="+mj-lt"/>
              </a:rPr>
              <a:t>7</a:t>
            </a:r>
            <a:r>
              <a:rPr lang="ru-RU" sz="2400" b="1" i="0">
                <a:solidFill>
                  <a:srgbClr val="32342B"/>
                </a:solidFill>
                <a:effectLst/>
                <a:latin typeface="+mj-lt"/>
              </a:rPr>
              <a:t>. На каждом континенте сейчас есть своя «мёртвая» река, которая стала непригодной для какого-либо использования вообще из-за загрязнения. Например, официально признан мёртвым один из рукавов Ганга на территории Бангладеш, река Буриганга. Практически мёртв залив в устье Миссисипи:  там не выживают почти никакие организмы, несмотря на наличие систем очистки. Самой же загрязнённой рекой в мире считается Цитарум на острове Ява.</a:t>
            </a:r>
            <a:endParaRPr lang="ru-RU" sz="2400" b="1">
              <a:latin typeface="+mj-lt"/>
            </a:endParaRPr>
          </a:p>
        </p:txBody>
      </p:sp>
    </p:spTree>
    <p:extLst>
      <p:ext uri="{BB962C8B-B14F-4D97-AF65-F5344CB8AC3E}">
        <p14:creationId xmlns:p14="http://schemas.microsoft.com/office/powerpoint/2010/main" val="3071807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DCE092E-B3FD-B142-BC61-32DDC6F7AF67}"/>
              </a:ext>
            </a:extLst>
          </p:cNvPr>
          <p:cNvSpPr>
            <a:spLocks noGrp="1"/>
          </p:cNvSpPr>
          <p:nvPr>
            <p:ph type="title"/>
          </p:nvPr>
        </p:nvSpPr>
        <p:spPr>
          <a:xfrm>
            <a:off x="0" y="-1382970"/>
            <a:ext cx="11748290" cy="4341905"/>
          </a:xfrm>
        </p:spPr>
        <p:txBody>
          <a:bodyPr/>
          <a:lstStyle/>
          <a:p>
            <a:r>
              <a:rPr lang="ru-RU" b="1"/>
              <a:t>И в итоге, надо сказать,что </a:t>
            </a:r>
            <a:br>
              <a:rPr lang="ru-RU" b="1"/>
            </a:br>
            <a:r>
              <a:rPr lang="ru-RU" b="1">
                <a:solidFill>
                  <a:schemeClr val="accent1"/>
                </a:solidFill>
              </a:rPr>
              <a:t>Вода-Самый важный компонент  жизнедеятельности  человека</a:t>
            </a:r>
            <a:endParaRPr lang="ru-RU" b="1"/>
          </a:p>
        </p:txBody>
      </p:sp>
      <p:pic>
        <p:nvPicPr>
          <p:cNvPr id="4" name="Рисунок 4">
            <a:extLst>
              <a:ext uri="{FF2B5EF4-FFF2-40B4-BE49-F238E27FC236}">
                <a16:creationId xmlns:a16="http://schemas.microsoft.com/office/drawing/2014/main" xmlns="" id="{45DE324A-5C13-3147-A497-79C932109E0B}"/>
              </a:ext>
            </a:extLst>
          </p:cNvPr>
          <p:cNvPicPr>
            <a:picLocks noChangeAspect="1"/>
          </p:cNvPicPr>
          <p:nvPr/>
        </p:nvPicPr>
        <p:blipFill>
          <a:blip r:embed="rId2"/>
          <a:stretch>
            <a:fillRect/>
          </a:stretch>
        </p:blipFill>
        <p:spPr>
          <a:xfrm>
            <a:off x="2057292" y="1709277"/>
            <a:ext cx="7633705" cy="489637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89606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7476D6-F0B1-424D-9A3D-D40F0A27364A}"/>
              </a:ext>
            </a:extLst>
          </p:cNvPr>
          <p:cNvSpPr>
            <a:spLocks noGrp="1"/>
          </p:cNvSpPr>
          <p:nvPr>
            <p:ph type="title"/>
          </p:nvPr>
        </p:nvSpPr>
        <p:spPr>
          <a:xfrm>
            <a:off x="827183" y="2402284"/>
            <a:ext cx="10788368" cy="2053431"/>
          </a:xfrm>
        </p:spPr>
        <p:txBody>
          <a:bodyPr>
            <a:normAutofit/>
          </a:bodyPr>
          <a:lstStyle/>
          <a:p>
            <a:r>
              <a:rPr lang="ru-RU" sz="6000" b="1">
                <a:solidFill>
                  <a:schemeClr val="accent1"/>
                </a:solidFill>
              </a:rPr>
              <a:t>Спасибо за внимание </a:t>
            </a:r>
          </a:p>
        </p:txBody>
      </p:sp>
    </p:spTree>
    <p:extLst>
      <p:ext uri="{BB962C8B-B14F-4D97-AF65-F5344CB8AC3E}">
        <p14:creationId xmlns:p14="http://schemas.microsoft.com/office/powerpoint/2010/main" val="234564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2">
            <a:extLst>
              <a:ext uri="{FF2B5EF4-FFF2-40B4-BE49-F238E27FC236}">
                <a16:creationId xmlns:a16="http://schemas.microsoft.com/office/drawing/2014/main" xmlns="" id="{84D76B6E-3F39-4A4B-930D-09C9EB4288C6}"/>
              </a:ext>
            </a:extLst>
          </p:cNvPr>
          <p:cNvSpPr>
            <a:spLocks noGrp="1"/>
          </p:cNvSpPr>
          <p:nvPr>
            <p:ph type="title"/>
          </p:nvPr>
        </p:nvSpPr>
        <p:spPr>
          <a:xfrm>
            <a:off x="-136071" y="-648814"/>
            <a:ext cx="12328071" cy="8155627"/>
          </a:xfrm>
        </p:spPr>
        <p:txBody>
          <a:bodyPr>
            <a:noAutofit/>
          </a:bodyPr>
          <a:lstStyle/>
          <a:p>
            <a:pPr algn="l"/>
            <a:r>
              <a:rPr lang="ru-RU" sz="2800" b="1">
                <a:solidFill>
                  <a:schemeClr val="accent1"/>
                </a:solidFill>
                <a:effectLst/>
                <a:latin typeface="Google Sans"/>
              </a:rPr>
              <a:t>В организме человека вода:</a:t>
            </a:r>
            <a:br>
              <a:rPr lang="ru-RU" sz="2800" b="1">
                <a:solidFill>
                  <a:schemeClr val="accent1"/>
                </a:solidFill>
                <a:effectLst/>
                <a:latin typeface="Google Sans"/>
              </a:rPr>
            </a:br>
            <a:r>
              <a:rPr lang="ru-RU" sz="2800" b="1">
                <a:solidFill>
                  <a:schemeClr val="accent1"/>
                </a:solidFill>
                <a:effectLst/>
                <a:latin typeface="Google Sans"/>
              </a:rPr>
              <a:t/>
            </a:r>
            <a:br>
              <a:rPr lang="ru-RU" sz="2800" b="1">
                <a:solidFill>
                  <a:schemeClr val="accent1"/>
                </a:solidFill>
                <a:effectLst/>
                <a:latin typeface="Google Sans"/>
              </a:rPr>
            </a:br>
            <a:r>
              <a:rPr lang="ru-RU" sz="2800" b="1">
                <a:solidFill>
                  <a:schemeClr val="accent1"/>
                </a:solidFill>
                <a:effectLst/>
                <a:latin typeface="Google Sans"/>
              </a:rPr>
              <a:t>1.</a:t>
            </a:r>
            <a:r>
              <a:rPr lang="ru-RU" sz="2800" b="1">
                <a:solidFill>
                  <a:schemeClr val="accent1"/>
                </a:solidFill>
                <a:effectLst/>
                <a:latin typeface="Roboto" panose="02000000000000000000" pitchFamily="2" charset="0"/>
              </a:rPr>
              <a:t>увлажняет кислород для дыхания;</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2.регулирует температуру тела;</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3.помогает организму усваивать питательные вещества;</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4.защищает жизненно важные органы;</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5.смазывает суставы;</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6.помогает преобразовать пищу в энергию;</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7.участвует в обмене веществ;</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
            </a:r>
            <a:br>
              <a:rPr lang="ru-RU" sz="2800" b="1">
                <a:solidFill>
                  <a:schemeClr val="accent1"/>
                </a:solidFill>
                <a:effectLst/>
                <a:latin typeface="Roboto" panose="02000000000000000000" pitchFamily="2" charset="0"/>
              </a:rPr>
            </a:br>
            <a:r>
              <a:rPr lang="ru-RU" sz="2800" b="1">
                <a:solidFill>
                  <a:schemeClr val="accent1"/>
                </a:solidFill>
                <a:effectLst/>
                <a:latin typeface="Roboto" panose="02000000000000000000" pitchFamily="2" charset="0"/>
              </a:rPr>
              <a:t>8.выводит различные отходы из организма.</a:t>
            </a:r>
          </a:p>
        </p:txBody>
      </p:sp>
    </p:spTree>
    <p:extLst>
      <p:ext uri="{BB962C8B-B14F-4D97-AF65-F5344CB8AC3E}">
        <p14:creationId xmlns:p14="http://schemas.microsoft.com/office/powerpoint/2010/main" val="3762597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C93BBF-2BD1-D148-9650-50AFDD2BB853}"/>
              </a:ext>
            </a:extLst>
          </p:cNvPr>
          <p:cNvSpPr>
            <a:spLocks noGrp="1"/>
          </p:cNvSpPr>
          <p:nvPr>
            <p:ph type="title"/>
          </p:nvPr>
        </p:nvSpPr>
        <p:spPr>
          <a:xfrm>
            <a:off x="777704" y="268712"/>
            <a:ext cx="10364451" cy="1596177"/>
          </a:xfrm>
        </p:spPr>
        <p:txBody>
          <a:bodyPr/>
          <a:lstStyle/>
          <a:p>
            <a:r>
              <a:rPr lang="ru-RU" b="1" i="0">
                <a:solidFill>
                  <a:srgbClr val="000000"/>
                </a:solidFill>
                <a:effectLst/>
                <a:latin typeface="Tahoma" panose="020B0604030504040204" pitchFamily="34" charset="0"/>
              </a:rPr>
              <a:t>Берегите воду, она – самое ценное сокровище нашей планеты.</a:t>
            </a:r>
            <a:endParaRPr lang="ru-RU" b="1"/>
          </a:p>
        </p:txBody>
      </p:sp>
      <p:pic>
        <p:nvPicPr>
          <p:cNvPr id="4" name="Рисунок 4">
            <a:extLst>
              <a:ext uri="{FF2B5EF4-FFF2-40B4-BE49-F238E27FC236}">
                <a16:creationId xmlns:a16="http://schemas.microsoft.com/office/drawing/2014/main" xmlns="" id="{EB71A720-5B0D-5C43-B803-E24CF505A2DB}"/>
              </a:ext>
            </a:extLst>
          </p:cNvPr>
          <p:cNvPicPr>
            <a:picLocks noChangeAspect="1"/>
          </p:cNvPicPr>
          <p:nvPr/>
        </p:nvPicPr>
        <p:blipFill>
          <a:blip r:embed="rId2"/>
          <a:stretch>
            <a:fillRect/>
          </a:stretch>
        </p:blipFill>
        <p:spPr>
          <a:xfrm>
            <a:off x="2032000" y="1762506"/>
            <a:ext cx="8128000" cy="4826782"/>
          </a:xfrm>
          <a:prstGeom prst="rect">
            <a:avLst/>
          </a:prstGeom>
        </p:spPr>
      </p:pic>
    </p:spTree>
    <p:extLst>
      <p:ext uri="{BB962C8B-B14F-4D97-AF65-F5344CB8AC3E}">
        <p14:creationId xmlns:p14="http://schemas.microsoft.com/office/powerpoint/2010/main" val="370140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E5169D-C2F6-A643-9B1C-294A3543F174}"/>
              </a:ext>
            </a:extLst>
          </p:cNvPr>
          <p:cNvSpPr>
            <a:spLocks noGrp="1"/>
          </p:cNvSpPr>
          <p:nvPr>
            <p:ph type="title"/>
          </p:nvPr>
        </p:nvSpPr>
        <p:spPr>
          <a:xfrm>
            <a:off x="913774" y="86591"/>
            <a:ext cx="10364451" cy="1596177"/>
          </a:xfrm>
        </p:spPr>
        <p:txBody>
          <a:bodyPr/>
          <a:lstStyle/>
          <a:p>
            <a:r>
              <a:rPr lang="ru-RU" b="1">
                <a:solidFill>
                  <a:schemeClr val="accent1"/>
                </a:solidFill>
                <a:latin typeface="Tahoma" panose="020B0604030504040204" pitchFamily="34" charset="0"/>
              </a:rPr>
              <a:t>Чистая вода </a:t>
            </a:r>
            <a:r>
              <a:rPr lang="ru-RU" b="1" i="0">
                <a:solidFill>
                  <a:srgbClr val="000000"/>
                </a:solidFill>
                <a:effectLst/>
                <a:latin typeface="Tahoma" panose="020B0604030504040204" pitchFamily="34" charset="0"/>
              </a:rPr>
              <a:t>– глобальная проблема человечества</a:t>
            </a:r>
            <a:endParaRPr lang="ru-RU" b="1"/>
          </a:p>
        </p:txBody>
      </p:sp>
      <p:pic>
        <p:nvPicPr>
          <p:cNvPr id="4" name="Рисунок 4">
            <a:extLst>
              <a:ext uri="{FF2B5EF4-FFF2-40B4-BE49-F238E27FC236}">
                <a16:creationId xmlns:a16="http://schemas.microsoft.com/office/drawing/2014/main" xmlns="" id="{93F20A50-6F90-D948-9A79-81501E8A54D0}"/>
              </a:ext>
            </a:extLst>
          </p:cNvPr>
          <p:cNvPicPr>
            <a:picLocks noGrp="1" noChangeAspect="1"/>
          </p:cNvPicPr>
          <p:nvPr>
            <p:ph sz="quarter" idx="13"/>
          </p:nvPr>
        </p:nvPicPr>
        <p:blipFill>
          <a:blip r:embed="rId2"/>
          <a:stretch>
            <a:fillRect/>
          </a:stretch>
        </p:blipFill>
        <p:spPr>
          <a:xfrm>
            <a:off x="2415885" y="1682768"/>
            <a:ext cx="7360228" cy="4638798"/>
          </a:xfrm>
        </p:spPr>
      </p:pic>
    </p:spTree>
    <p:extLst>
      <p:ext uri="{BB962C8B-B14F-4D97-AF65-F5344CB8AC3E}">
        <p14:creationId xmlns:p14="http://schemas.microsoft.com/office/powerpoint/2010/main" val="25580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xmlns="" id="{B94FC64C-C11D-6A44-BDBA-E45439FADF91}"/>
              </a:ext>
            </a:extLst>
          </p:cNvPr>
          <p:cNvSpPr>
            <a:spLocks noGrp="1"/>
          </p:cNvSpPr>
          <p:nvPr>
            <p:ph sz="quarter" idx="13"/>
          </p:nvPr>
        </p:nvSpPr>
        <p:spPr>
          <a:xfrm>
            <a:off x="337704" y="380633"/>
            <a:ext cx="11516591" cy="3424237"/>
          </a:xfrm>
        </p:spPr>
        <p:txBody>
          <a:bodyPr/>
          <a:lstStyle/>
          <a:p>
            <a:pPr marL="0" indent="0">
              <a:buNone/>
            </a:pPr>
            <a:r>
              <a:rPr lang="ru-RU" b="1" i="0">
                <a:solidFill>
                  <a:schemeClr val="accent1"/>
                </a:solidFill>
                <a:effectLst/>
                <a:latin typeface="Tahoma" panose="020B0604030504040204" pitchFamily="34" charset="0"/>
              </a:rPr>
              <a:t>Используя воду каждый день, человек не задумывается о том, как она пришла в его дом, сколько на планете осталось пресной воды и хватает ли воды на всех.</a:t>
            </a:r>
          </a:p>
          <a:p>
            <a:pPr marL="0" indent="0">
              <a:buNone/>
            </a:pPr>
            <a:r>
              <a:rPr lang="ru-RU" b="1">
                <a:solidFill>
                  <a:schemeClr val="accent1"/>
                </a:solidFill>
              </a:rPr>
              <a:t/>
            </a:r>
            <a:br>
              <a:rPr lang="ru-RU" b="1">
                <a:solidFill>
                  <a:schemeClr val="accent1"/>
                </a:solidFill>
              </a:rPr>
            </a:br>
            <a:endParaRPr lang="ru-RU" b="1">
              <a:solidFill>
                <a:schemeClr val="accent1"/>
              </a:solidFill>
            </a:endParaRPr>
          </a:p>
        </p:txBody>
      </p:sp>
      <p:pic>
        <p:nvPicPr>
          <p:cNvPr id="3" name="Рисунок 4">
            <a:extLst>
              <a:ext uri="{FF2B5EF4-FFF2-40B4-BE49-F238E27FC236}">
                <a16:creationId xmlns:a16="http://schemas.microsoft.com/office/drawing/2014/main" xmlns="" id="{0C38BFF6-6DFB-D142-ADCF-2C502F02022A}"/>
              </a:ext>
            </a:extLst>
          </p:cNvPr>
          <p:cNvPicPr>
            <a:picLocks noChangeAspect="1"/>
          </p:cNvPicPr>
          <p:nvPr/>
        </p:nvPicPr>
        <p:blipFill>
          <a:blip r:embed="rId2"/>
          <a:stretch>
            <a:fillRect/>
          </a:stretch>
        </p:blipFill>
        <p:spPr>
          <a:xfrm>
            <a:off x="3725178" y="1231607"/>
            <a:ext cx="6102357" cy="5418667"/>
          </a:xfrm>
          <a:prstGeom prst="rect">
            <a:avLst/>
          </a:prstGeom>
        </p:spPr>
      </p:pic>
    </p:spTree>
    <p:extLst>
      <p:ext uri="{BB962C8B-B14F-4D97-AF65-F5344CB8AC3E}">
        <p14:creationId xmlns:p14="http://schemas.microsoft.com/office/powerpoint/2010/main" val="225359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181645B-3CFF-1B43-AF2F-D830105DD5EF}"/>
              </a:ext>
            </a:extLst>
          </p:cNvPr>
          <p:cNvSpPr>
            <a:spLocks noGrp="1"/>
          </p:cNvSpPr>
          <p:nvPr>
            <p:ph type="title"/>
          </p:nvPr>
        </p:nvSpPr>
        <p:spPr>
          <a:xfrm>
            <a:off x="393370" y="-1444334"/>
            <a:ext cx="11405260" cy="5390407"/>
          </a:xfrm>
        </p:spPr>
        <p:txBody>
          <a:bodyPr>
            <a:normAutofit/>
          </a:bodyPr>
          <a:lstStyle/>
          <a:p>
            <a:r>
              <a:rPr lang="ru-RU" i="0">
                <a:solidFill>
                  <a:schemeClr val="accent1"/>
                </a:solidFill>
                <a:effectLst/>
                <a:latin typeface="Tahoma" panose="020B0604030504040204" pitchFamily="34" charset="0"/>
              </a:rPr>
              <a:t>надо помнить о том, что ресурсы воды не безграничны, и наше здоровье и жизнь прямо зависят от ее количества и качества.</a:t>
            </a:r>
            <a:br>
              <a:rPr lang="ru-RU" i="0">
                <a:solidFill>
                  <a:schemeClr val="accent1"/>
                </a:solidFill>
                <a:effectLst/>
                <a:latin typeface="Tahoma" panose="020B0604030504040204" pitchFamily="34" charset="0"/>
              </a:rPr>
            </a:br>
            <a:r>
              <a:rPr lang="ru-RU">
                <a:solidFill>
                  <a:schemeClr val="accent1"/>
                </a:solidFill>
              </a:rPr>
              <a:t/>
            </a:r>
            <a:br>
              <a:rPr lang="ru-RU">
                <a:solidFill>
                  <a:schemeClr val="accent1"/>
                </a:solidFill>
              </a:rPr>
            </a:br>
            <a:endParaRPr lang="ru-RU">
              <a:solidFill>
                <a:schemeClr val="accent1"/>
              </a:solidFill>
            </a:endParaRPr>
          </a:p>
        </p:txBody>
      </p:sp>
      <p:pic>
        <p:nvPicPr>
          <p:cNvPr id="4" name="Рисунок 4">
            <a:extLst>
              <a:ext uri="{FF2B5EF4-FFF2-40B4-BE49-F238E27FC236}">
                <a16:creationId xmlns:a16="http://schemas.microsoft.com/office/drawing/2014/main" xmlns="" id="{6F592B0D-0567-AD47-A16F-7AEFECE8EABF}"/>
              </a:ext>
            </a:extLst>
          </p:cNvPr>
          <p:cNvPicPr>
            <a:picLocks noChangeAspect="1"/>
          </p:cNvPicPr>
          <p:nvPr/>
        </p:nvPicPr>
        <p:blipFill>
          <a:blip r:embed="rId2"/>
          <a:stretch>
            <a:fillRect/>
          </a:stretch>
        </p:blipFill>
        <p:spPr>
          <a:xfrm>
            <a:off x="2032000" y="1632855"/>
            <a:ext cx="8128000" cy="5014851"/>
          </a:xfrm>
          <a:prstGeom prst="rect">
            <a:avLst/>
          </a:prstGeom>
        </p:spPr>
      </p:pic>
    </p:spTree>
    <p:extLst>
      <p:ext uri="{BB962C8B-B14F-4D97-AF65-F5344CB8AC3E}">
        <p14:creationId xmlns:p14="http://schemas.microsoft.com/office/powerpoint/2010/main" val="4097571139"/>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0</TotalTime>
  <Words>455</Words>
  <Application>Microsoft Office PowerPoint</Application>
  <PresentationFormat>Произвольный</PresentationFormat>
  <Paragraphs>32</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Капля</vt:lpstr>
      <vt:lpstr>Презентация ко всемирному дню воды  на тему: «Качество воды и водные объекты»</vt:lpstr>
      <vt:lpstr>Презентация PowerPoint</vt:lpstr>
      <vt:lpstr>Презентация PowerPoint</vt:lpstr>
      <vt:lpstr>Всем известно, что вода – это один из самых важных источников жизни на Земле. Эта удивительная жидкость является незаменимым веществом, которое входит в состав всех живых организмов. Человеческое тело в своем составе имеет 65–75 % жидкости, однако с рождения этот показатель постепенно снижается.</vt:lpstr>
      <vt:lpstr>В организме человека вода:  1.увлажняет кислород для дыхания;  2.регулирует температуру тела;  3.помогает организму усваивать питательные вещества;  4.защищает жизненно важные органы;  5.смазывает суставы;  6.помогает преобразовать пищу в энергию;  7.участвует в обмене веществ;  8.выводит различные отходы из организма.</vt:lpstr>
      <vt:lpstr>Берегите воду, она – самое ценное сокровище нашей планеты.</vt:lpstr>
      <vt:lpstr>Чистая вода – глобальная проблема человечества</vt:lpstr>
      <vt:lpstr>Презентация PowerPoint</vt:lpstr>
      <vt:lpstr>надо помнить о том, что ресурсы воды не безграничны, и наше здоровье и жизнь прямо зависят от ее количества и качества.  </vt:lpstr>
      <vt:lpstr>КАЧЕСТВО ВОДЫ</vt:lpstr>
      <vt:lpstr>Презентация PowerPoint</vt:lpstr>
      <vt:lpstr>Презентация PowerPoint</vt:lpstr>
      <vt:lpstr>Действия человека и промышленная деятельность часто отрицательно влияют на качество воды, превращая главный источник жизни в ее угрозу. С помощью ядерных методов можно выявить факторы, которые приводят к ухудшению качества воды, и найти способ сохранения надлежащего качества воды и очистки загрязненной воды. Организация Объединенных Наций признала доступ к чистой воде одним из основных прав человека. Однако бо́льшая часть населения планеты вынуждена каждый день мириться с плохим качеством воды. Дело может быть в непригодности питьевой воды или в том, что источникам поверхностных вод был нанесен ущерб – другими словами, произошло загрязнение рек, озер и океанов. Это отрицательно влияет не только на людей, но и на все формы жизни.</vt:lpstr>
      <vt:lpstr>Нормирование качества воды состоит в установлении для воды водного объекта совокупности допустимых значений показателей ее состава и свойств, в пределах которых надежно обеспечиваются здоровье населения, благоприятные условия водопользования и экологическое благополучие водного объекта: предельно допустимая концентрация в воде водоема хозяйственно-питьевого и культурно-бытового водопользования (ПДКв) и предельно допустимая концентрация в воде водоема, используемого для рыбохозяйственных целей (ПДКвр)</vt:lpstr>
      <vt:lpstr>Презентация PowerPoint</vt:lpstr>
      <vt:lpstr>Загрязнение воды:</vt:lpstr>
      <vt:lpstr>Различают три вида загрязнения вод - биологическое, химическое и физическое.</vt:lpstr>
      <vt:lpstr>биологическое загрязнение воды</vt:lpstr>
      <vt:lpstr>химическое загрязнение воды</vt:lpstr>
      <vt:lpstr>физическое загрязнение воды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Интересные факты о воде</vt:lpstr>
      <vt:lpstr>Факт воторой: самая дорогая вода.  Вода может быть бесплатной, а может быть и очень дорогой. Самая дорогая в мире вода продается в Лос-Анджелесе. Производители упаковывают драгоценную жидкость со сбалансированным вкусом и значением ph в бутылки со стразами "Swarovski". Стоит такая вода 90 $ за 1 л.</vt:lpstr>
      <vt:lpstr>3. Чашка кофе – это 200 литров воды Не стоит это воспринимать буквально. Имеется ввиду, что пока для вашей одной чашки американо растут зерна, только для них дерево должно потребить 200 литров водного ресурса. Еще один пример – пшеница. Всего для выращивания злаков на 2 кусочка хлеба нужно потратить 100 литров воды. А на выращивание 1 кг риса уходит целых 4000 литров жидкости.</vt:lpstr>
      <vt:lpstr>5. Вода обладает памятью. Водородная связь объединяет молекулы H2O в группы, которые принято называть кластерами, а те в свою очередь образуют клатраты. Структурированной водой называют именно воду с упорядоченной организацией кластеров. Поскольку кластеры воды могут перестраиваться от любого воздействия, получается, что вода записывает всю окружающую её информацию. Этот эффект ученые назвали «память воды».</vt:lpstr>
      <vt:lpstr>И в итоге, надо сказать,что  Вода-Самый важный компонент  жизнедеятельности  человека</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 всемирному дню воды  на тему: «Качество воды и водные объекты»</dc:title>
  <dc:creator>Неизвестный пользователь</dc:creator>
  <cp:lastModifiedBy>pc</cp:lastModifiedBy>
  <cp:revision>4</cp:revision>
  <dcterms:created xsi:type="dcterms:W3CDTF">2022-03-03T14:46:02Z</dcterms:created>
  <dcterms:modified xsi:type="dcterms:W3CDTF">2022-04-27T06:38:02Z</dcterms:modified>
</cp:coreProperties>
</file>