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80" r:id="rId4"/>
    <p:sldId id="261" r:id="rId5"/>
    <p:sldId id="262" r:id="rId6"/>
    <p:sldId id="276" r:id="rId7"/>
    <p:sldId id="277" r:id="rId8"/>
    <p:sldId id="278" r:id="rId9"/>
    <p:sldId id="279" r:id="rId10"/>
    <p:sldId id="263" r:id="rId11"/>
    <p:sldId id="264" r:id="rId12"/>
    <p:sldId id="281" r:id="rId13"/>
    <p:sldId id="268" r:id="rId14"/>
    <p:sldId id="282" r:id="rId15"/>
    <p:sldId id="267" r:id="rId16"/>
    <p:sldId id="265" r:id="rId17"/>
    <p:sldId id="266" r:id="rId18"/>
    <p:sldId id="284" r:id="rId19"/>
    <p:sldId id="283" r:id="rId20"/>
    <p:sldId id="269" r:id="rId21"/>
    <p:sldId id="272" r:id="rId22"/>
    <p:sldId id="273" r:id="rId23"/>
    <p:sldId id="274" r:id="rId24"/>
    <p:sldId id="285" r:id="rId25"/>
    <p:sldId id="286" r:id="rId26"/>
    <p:sldId id="275" r:id="rId2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0" d="100"/>
          <a:sy n="80" d="100"/>
        </p:scale>
        <p:origin x="-906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29.04.2022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29.04.2022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29.04.2022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29.04.2022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29.04.2022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29.04.2022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29.04.2022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29.04.2022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29.04.2022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29.04.2022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29.04.2022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29.04.2022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23528" y="1196753"/>
            <a:ext cx="8636496" cy="792088"/>
          </a:xfrm>
        </p:spPr>
        <p:txBody>
          <a:bodyPr>
            <a:normAutofit fontScale="90000"/>
          </a:bodyPr>
          <a:lstStyle/>
          <a:p>
            <a:r>
              <a:rPr lang="ru-RU" sz="3200" b="1" dirty="0" smtClean="0"/>
              <a:t>Интегрированный урок по математике и  химии</a:t>
            </a:r>
            <a:br>
              <a:rPr lang="ru-RU" sz="3200" b="1" dirty="0" smtClean="0"/>
            </a:br>
            <a:r>
              <a:rPr lang="ru-RU" sz="4900" dirty="0" smtClean="0"/>
              <a:t>Готовимся к ЕГЭ</a:t>
            </a:r>
            <a:endParaRPr lang="ru-RU" sz="49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971600" y="3344788"/>
            <a:ext cx="7250874" cy="1092324"/>
          </a:xfrm>
        </p:spPr>
        <p:txBody>
          <a:bodyPr>
            <a:normAutofit fontScale="92500" lnSpcReduction="20000"/>
          </a:bodyPr>
          <a:lstStyle/>
          <a:p>
            <a:r>
              <a:rPr lang="ru-RU" sz="4400" b="1" smtClean="0">
                <a:solidFill>
                  <a:prstClr val="black"/>
                </a:solidFill>
                <a:ea typeface="+mj-ea"/>
                <a:cs typeface="+mj-cs"/>
              </a:rPr>
              <a:t>Как решать з</a:t>
            </a:r>
            <a:r>
              <a:rPr lang="ru-RU" sz="4400" b="1" smtClean="0">
                <a:solidFill>
                  <a:prstClr val="black"/>
                </a:solidFill>
                <a:ea typeface="+mj-ea"/>
                <a:cs typeface="+mj-cs"/>
              </a:rPr>
              <a:t>адачи </a:t>
            </a:r>
            <a:r>
              <a:rPr lang="ru-RU" sz="4400" b="1" dirty="0">
                <a:solidFill>
                  <a:prstClr val="black"/>
                </a:solidFill>
                <a:ea typeface="+mj-ea"/>
                <a:cs typeface="+mj-cs"/>
              </a:rPr>
              <a:t>на растворы </a:t>
            </a:r>
            <a:r>
              <a:rPr lang="ru-RU" sz="4400" b="1" dirty="0" smtClean="0">
                <a:solidFill>
                  <a:prstClr val="black"/>
                </a:solidFill>
                <a:ea typeface="+mj-ea"/>
                <a:cs typeface="+mj-cs"/>
              </a:rPr>
              <a:t>и сплавы</a:t>
            </a:r>
          </a:p>
          <a:p>
            <a:endParaRPr lang="ru-RU" sz="4400" b="1" dirty="0">
              <a:solidFill>
                <a:prstClr val="black"/>
              </a:solidFill>
              <a:ea typeface="+mj-ea"/>
              <a:cs typeface="+mj-cs"/>
            </a:endParaRPr>
          </a:p>
          <a:p>
            <a:endParaRPr lang="ru-RU" sz="4400" b="1" dirty="0" smtClean="0">
              <a:solidFill>
                <a:prstClr val="black"/>
              </a:solidFill>
              <a:ea typeface="+mj-ea"/>
              <a:cs typeface="+mj-cs"/>
            </a:endParaRPr>
          </a:p>
        </p:txBody>
      </p:sp>
      <p:pic>
        <p:nvPicPr>
          <p:cNvPr id="1029" name="Picture 5" descr="http://www.province.ru/yaroslavl/media/k2/items/cache/dd34e32172fe0202ef287e574244e1d2_XL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4533899"/>
            <a:ext cx="3333750" cy="23241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660858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94122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>Задачи на сплавы </a:t>
            </a:r>
            <a:br>
              <a:rPr lang="ru-RU" b="1" dirty="0" smtClean="0"/>
            </a:br>
            <a:r>
              <a:rPr lang="ru-RU" sz="4000" b="1" dirty="0" smtClean="0"/>
              <a:t>Задача 4</a:t>
            </a:r>
            <a:endParaRPr lang="ru-RU" sz="40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smtClean="0"/>
              <a:t>      Имеется </a:t>
            </a:r>
            <a:r>
              <a:rPr lang="ru-RU" dirty="0"/>
              <a:t>два сплава. Первый содержит 10% никеля, второй — 30% никеля. Из этих </a:t>
            </a:r>
            <a:r>
              <a:rPr lang="ru-RU" dirty="0" smtClean="0"/>
              <a:t>двух сплавов </a:t>
            </a:r>
            <a:r>
              <a:rPr lang="ru-RU" dirty="0"/>
              <a:t>получили третий сплав массой 200 кг, содержащий 25% никеля. На сколько килограммов масса первого сплава была меньше массы второго?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5236081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Таблица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131982081"/>
              </p:ext>
            </p:extLst>
          </p:nvPr>
        </p:nvGraphicFramePr>
        <p:xfrm>
          <a:off x="611560" y="404664"/>
          <a:ext cx="7776863" cy="4773306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1943606"/>
                <a:gridCol w="1944419"/>
                <a:gridCol w="1944419"/>
                <a:gridCol w="1944419"/>
              </a:tblGrid>
              <a:tr h="180020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ru-RU" sz="2400" dirty="0">
                          <a:effectLst/>
                          <a:latin typeface="+mj-lt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2400" dirty="0">
                          <a:effectLst/>
                          <a:latin typeface="+mj-lt"/>
                          <a:ea typeface="Times New Roman"/>
                        </a:rPr>
                        <a:t>Общая масса сплава (кг)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ru-RU" sz="2400" dirty="0">
                          <a:effectLst/>
                          <a:latin typeface="+mj-lt"/>
                          <a:ea typeface="Times New Roman"/>
                        </a:rPr>
                        <a:t>% содержание никеля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  <a:latin typeface="+mj-lt"/>
                          <a:ea typeface="Times New Roman"/>
                        </a:rPr>
                        <a:t>Масса никеля</a:t>
                      </a: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  <a:latin typeface="+mj-lt"/>
                          <a:ea typeface="Times New Roman"/>
                        </a:rPr>
                        <a:t>(кг)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37913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ru-RU" sz="2400">
                          <a:effectLst/>
                          <a:latin typeface="+mj-lt"/>
                          <a:ea typeface="Times New Roman"/>
                        </a:rPr>
                        <a:t>Первый сплав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ru-RU" sz="2400" dirty="0">
                        <a:effectLst/>
                        <a:latin typeface="+mj-lt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ru-RU" sz="2400" dirty="0">
                        <a:effectLst/>
                        <a:latin typeface="+mj-lt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ru-RU" sz="2400" dirty="0">
                        <a:effectLst/>
                        <a:latin typeface="+mj-lt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37913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ru-RU" sz="2400">
                          <a:effectLst/>
                          <a:latin typeface="+mj-lt"/>
                          <a:ea typeface="Times New Roman"/>
                        </a:rPr>
                        <a:t>Второй сплав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ru-RU" sz="2400">
                        <a:effectLst/>
                        <a:latin typeface="+mj-lt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ru-RU" sz="2400" dirty="0">
                        <a:effectLst/>
                        <a:latin typeface="+mj-lt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ru-RU" sz="2400" dirty="0">
                        <a:effectLst/>
                        <a:latin typeface="+mj-lt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37913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ru-RU" sz="2400">
                          <a:effectLst/>
                          <a:latin typeface="+mj-lt"/>
                          <a:ea typeface="Times New Roman"/>
                        </a:rPr>
                        <a:t>Третий сплав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ru-RU" sz="2400">
                        <a:effectLst/>
                        <a:latin typeface="+mj-lt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ru-RU" sz="2400" dirty="0">
                        <a:effectLst/>
                        <a:latin typeface="+mj-lt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ru-RU" sz="2400" dirty="0">
                        <a:effectLst/>
                        <a:latin typeface="+mj-lt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16082866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267224822"/>
              </p:ext>
            </p:extLst>
          </p:nvPr>
        </p:nvGraphicFramePr>
        <p:xfrm>
          <a:off x="899594" y="620687"/>
          <a:ext cx="7776863" cy="4969692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1943606"/>
                <a:gridCol w="1944419"/>
                <a:gridCol w="1944419"/>
                <a:gridCol w="1944419"/>
              </a:tblGrid>
              <a:tr h="1968164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ru-RU" sz="2400" dirty="0">
                          <a:effectLst/>
                          <a:latin typeface="+mj-lt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2400" dirty="0">
                          <a:effectLst/>
                          <a:latin typeface="+mj-lt"/>
                          <a:ea typeface="Times New Roman"/>
                        </a:rPr>
                        <a:t>Общая масса сплава (кг)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ru-RU" sz="2400" dirty="0">
                          <a:effectLst/>
                          <a:latin typeface="+mj-lt"/>
                          <a:ea typeface="Times New Roman"/>
                        </a:rPr>
                        <a:t>% содержание никеля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  <a:latin typeface="+mj-lt"/>
                          <a:ea typeface="Times New Roman"/>
                        </a:rPr>
                        <a:t>Масса никеля</a:t>
                      </a: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  <a:latin typeface="+mj-lt"/>
                          <a:ea typeface="Times New Roman"/>
                        </a:rPr>
                        <a:t>(кг)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52124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ru-RU" sz="2400">
                          <a:effectLst/>
                          <a:latin typeface="+mj-lt"/>
                          <a:ea typeface="Times New Roman"/>
                        </a:rPr>
                        <a:t>Первый сплав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ru-RU" sz="2400">
                          <a:effectLst/>
                          <a:latin typeface="+mj-lt"/>
                          <a:ea typeface="Times New Roman"/>
                        </a:rPr>
                        <a:t>х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52124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ru-RU" sz="2400">
                          <a:effectLst/>
                          <a:latin typeface="+mj-lt"/>
                          <a:ea typeface="Times New Roman"/>
                        </a:rPr>
                        <a:t>Второй сплав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ru-RU" sz="2400">
                          <a:effectLst/>
                          <a:latin typeface="+mj-lt"/>
                          <a:ea typeface="Times New Roman"/>
                        </a:rPr>
                        <a:t>у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52124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ru-RU" sz="2400">
                          <a:effectLst/>
                          <a:latin typeface="+mj-lt"/>
                          <a:ea typeface="Times New Roman"/>
                        </a:rPr>
                        <a:t>Третий сплав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ru-RU" sz="2400">
                          <a:effectLst/>
                          <a:latin typeface="+mj-lt"/>
                          <a:ea typeface="Times New Roman"/>
                        </a:rPr>
                        <a:t>200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31327985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267224822"/>
              </p:ext>
            </p:extLst>
          </p:nvPr>
        </p:nvGraphicFramePr>
        <p:xfrm>
          <a:off x="899594" y="620687"/>
          <a:ext cx="7776863" cy="4969692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1943606"/>
                <a:gridCol w="1944419"/>
                <a:gridCol w="1944419"/>
                <a:gridCol w="1944419"/>
              </a:tblGrid>
              <a:tr h="1968164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ru-RU" sz="2400" dirty="0">
                          <a:effectLst/>
                          <a:latin typeface="+mj-lt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2400" dirty="0">
                          <a:effectLst/>
                          <a:latin typeface="+mj-lt"/>
                          <a:ea typeface="Times New Roman"/>
                        </a:rPr>
                        <a:t>Общая масса сплава (кг)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ru-RU" sz="2400" dirty="0">
                          <a:effectLst/>
                          <a:latin typeface="+mj-lt"/>
                          <a:ea typeface="Times New Roman"/>
                        </a:rPr>
                        <a:t>% содержание никеля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  <a:latin typeface="+mj-lt"/>
                          <a:ea typeface="Times New Roman"/>
                        </a:rPr>
                        <a:t>Масса никеля</a:t>
                      </a: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  <a:latin typeface="+mj-lt"/>
                          <a:ea typeface="Times New Roman"/>
                        </a:rPr>
                        <a:t>(кг)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52124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ru-RU" sz="2400">
                          <a:effectLst/>
                          <a:latin typeface="+mj-lt"/>
                          <a:ea typeface="Times New Roman"/>
                        </a:rPr>
                        <a:t>Первый сплав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ru-RU" sz="2400">
                          <a:effectLst/>
                          <a:latin typeface="+mj-lt"/>
                          <a:ea typeface="Times New Roman"/>
                        </a:rPr>
                        <a:t>х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ru-RU" sz="2400" dirty="0">
                          <a:effectLst/>
                          <a:latin typeface="+mj-lt"/>
                          <a:ea typeface="Times New Roman"/>
                        </a:rPr>
                        <a:t>10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ru-RU" sz="2400" dirty="0">
                        <a:effectLst/>
                        <a:latin typeface="+mj-lt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52124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ru-RU" sz="2400">
                          <a:effectLst/>
                          <a:latin typeface="+mj-lt"/>
                          <a:ea typeface="Times New Roman"/>
                        </a:rPr>
                        <a:t>Второй сплав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ru-RU" sz="2400">
                          <a:effectLst/>
                          <a:latin typeface="+mj-lt"/>
                          <a:ea typeface="Times New Roman"/>
                        </a:rPr>
                        <a:t>у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ru-RU" sz="2400">
                          <a:effectLst/>
                          <a:latin typeface="+mj-lt"/>
                          <a:ea typeface="Times New Roman"/>
                        </a:rPr>
                        <a:t>30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ru-RU" sz="2400" dirty="0">
                        <a:effectLst/>
                        <a:latin typeface="+mj-lt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52124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ru-RU" sz="2400">
                          <a:effectLst/>
                          <a:latin typeface="+mj-lt"/>
                          <a:ea typeface="Times New Roman"/>
                        </a:rPr>
                        <a:t>Третий сплав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ru-RU" sz="2400">
                          <a:effectLst/>
                          <a:latin typeface="+mj-lt"/>
                          <a:ea typeface="Times New Roman"/>
                        </a:rPr>
                        <a:t>200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ru-RU" sz="2400">
                          <a:effectLst/>
                          <a:latin typeface="+mj-lt"/>
                          <a:ea typeface="Times New Roman"/>
                        </a:rPr>
                        <a:t>25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ru-RU" sz="2400" dirty="0">
                        <a:effectLst/>
                        <a:latin typeface="+mj-lt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31327985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267224822"/>
              </p:ext>
            </p:extLst>
          </p:nvPr>
        </p:nvGraphicFramePr>
        <p:xfrm>
          <a:off x="899594" y="620687"/>
          <a:ext cx="7776863" cy="4969692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1943606"/>
                <a:gridCol w="1944419"/>
                <a:gridCol w="1944419"/>
                <a:gridCol w="1944419"/>
              </a:tblGrid>
              <a:tr h="1968164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ru-RU" sz="2400" dirty="0">
                          <a:effectLst/>
                          <a:latin typeface="+mj-lt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2400" dirty="0">
                          <a:effectLst/>
                          <a:latin typeface="+mj-lt"/>
                          <a:ea typeface="Times New Roman"/>
                        </a:rPr>
                        <a:t>Общая масса сплава (кг)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ru-RU" sz="2400" dirty="0">
                          <a:effectLst/>
                          <a:latin typeface="+mj-lt"/>
                          <a:ea typeface="Times New Roman"/>
                        </a:rPr>
                        <a:t>% содержание никеля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  <a:latin typeface="+mj-lt"/>
                          <a:ea typeface="Times New Roman"/>
                        </a:rPr>
                        <a:t>Масса никеля</a:t>
                      </a: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  <a:latin typeface="+mj-lt"/>
                          <a:ea typeface="Times New Roman"/>
                        </a:rPr>
                        <a:t>(кг)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52124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ru-RU" sz="2400">
                          <a:effectLst/>
                          <a:latin typeface="+mj-lt"/>
                          <a:ea typeface="Times New Roman"/>
                        </a:rPr>
                        <a:t>Первый сплав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ru-RU" sz="2400">
                          <a:effectLst/>
                          <a:latin typeface="+mj-lt"/>
                          <a:ea typeface="Times New Roman"/>
                        </a:rPr>
                        <a:t>х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ru-RU" sz="2400" dirty="0">
                          <a:effectLst/>
                          <a:latin typeface="+mj-lt"/>
                          <a:ea typeface="Times New Roman"/>
                        </a:rPr>
                        <a:t>10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ru-RU" sz="2400" dirty="0">
                          <a:effectLst/>
                          <a:latin typeface="+mj-lt"/>
                          <a:ea typeface="Times New Roman"/>
                        </a:rPr>
                        <a:t>0,1х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52124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ru-RU" sz="2400">
                          <a:effectLst/>
                          <a:latin typeface="+mj-lt"/>
                          <a:ea typeface="Times New Roman"/>
                        </a:rPr>
                        <a:t>Второй сплав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ru-RU" sz="2400">
                          <a:effectLst/>
                          <a:latin typeface="+mj-lt"/>
                          <a:ea typeface="Times New Roman"/>
                        </a:rPr>
                        <a:t>у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ru-RU" sz="2400">
                          <a:effectLst/>
                          <a:latin typeface="+mj-lt"/>
                          <a:ea typeface="Times New Roman"/>
                        </a:rPr>
                        <a:t>30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ru-RU" sz="2400" dirty="0">
                          <a:effectLst/>
                          <a:latin typeface="+mj-lt"/>
                          <a:ea typeface="Times New Roman"/>
                        </a:rPr>
                        <a:t>0,3у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52124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ru-RU" sz="2400">
                          <a:effectLst/>
                          <a:latin typeface="+mj-lt"/>
                          <a:ea typeface="Times New Roman"/>
                        </a:rPr>
                        <a:t>Третий сплав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ru-RU" sz="2400">
                          <a:effectLst/>
                          <a:latin typeface="+mj-lt"/>
                          <a:ea typeface="Times New Roman"/>
                        </a:rPr>
                        <a:t>200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ru-RU" sz="2400">
                          <a:effectLst/>
                          <a:latin typeface="+mj-lt"/>
                          <a:ea typeface="Times New Roman"/>
                        </a:rPr>
                        <a:t>25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ru-RU" sz="2400" dirty="0">
                          <a:effectLst/>
                          <a:latin typeface="+mj-lt"/>
                          <a:ea typeface="Times New Roman"/>
                        </a:rPr>
                        <a:t>0,25*200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31327985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/>
          </a:bodyPr>
          <a:lstStyle/>
          <a:p>
            <a:r>
              <a:rPr lang="ru-RU" sz="3600" b="1" dirty="0" smtClean="0"/>
              <a:t>Задача 5</a:t>
            </a:r>
            <a:endParaRPr lang="ru-RU" sz="3600" b="1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539552" y="1052736"/>
            <a:ext cx="7848872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dirty="0"/>
              <a:t>Имеется </a:t>
            </a:r>
            <a:r>
              <a:rPr lang="ru-RU" sz="3200" dirty="0">
                <a:latin typeface="+mj-lt"/>
              </a:rPr>
              <a:t>два сплава. Первый сплав содержит </a:t>
            </a:r>
            <a:r>
              <a:rPr lang="ru-RU" sz="3200" dirty="0"/>
              <a:t>10% </a:t>
            </a:r>
            <a:r>
              <a:rPr lang="ru-RU" sz="3200" dirty="0" smtClean="0"/>
              <a:t>меди, второй — 40% меди. Масса второго сплава больше массы первого на 3 кг. Из этих двух сплавов получили третий сплав, содержащий 30% меди. Найдите массу третьего сплава. Ответ дайте в килограммах.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xmlns="" val="9052124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676947399"/>
              </p:ext>
            </p:extLst>
          </p:nvPr>
        </p:nvGraphicFramePr>
        <p:xfrm>
          <a:off x="395536" y="764702"/>
          <a:ext cx="8136904" cy="3744417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2033587"/>
                <a:gridCol w="2034439"/>
                <a:gridCol w="2034439"/>
                <a:gridCol w="2034439"/>
              </a:tblGrid>
              <a:tr h="1527531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ru-RU" sz="2400" b="0" dirty="0">
                          <a:effectLst/>
                          <a:latin typeface="+mj-lt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2400" b="0" dirty="0">
                          <a:effectLst/>
                          <a:latin typeface="+mj-lt"/>
                          <a:ea typeface="Times New Roman"/>
                        </a:rPr>
                        <a:t>Общая масса сплава (кг)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ru-RU" sz="2400" b="0" dirty="0">
                          <a:effectLst/>
                          <a:latin typeface="+mj-lt"/>
                          <a:ea typeface="Times New Roman"/>
                        </a:rPr>
                        <a:t>% содержание меди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400" b="0" dirty="0">
                          <a:effectLst/>
                          <a:latin typeface="+mj-lt"/>
                          <a:ea typeface="Times New Roman"/>
                        </a:rPr>
                        <a:t>Масса меди</a:t>
                      </a: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400" b="0" dirty="0">
                          <a:effectLst/>
                          <a:latin typeface="+mj-lt"/>
                          <a:ea typeface="Times New Roman"/>
                        </a:rPr>
                        <a:t>(кг)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38962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ru-RU" sz="2400" b="0" dirty="0">
                          <a:effectLst/>
                          <a:latin typeface="+mj-lt"/>
                          <a:ea typeface="Times New Roman"/>
                        </a:rPr>
                        <a:t>Первый сплав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ru-RU" sz="2400" b="0" dirty="0">
                          <a:effectLst/>
                          <a:latin typeface="+mj-lt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ru-RU" sz="2400" b="0">
                          <a:effectLst/>
                          <a:latin typeface="+mj-lt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ru-RU" sz="2400" b="0" dirty="0">
                          <a:effectLst/>
                          <a:latin typeface="+mj-lt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38962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ru-RU" sz="2400" b="0" dirty="0">
                          <a:effectLst/>
                          <a:latin typeface="+mj-lt"/>
                          <a:ea typeface="Times New Roman"/>
                        </a:rPr>
                        <a:t>Второй сплав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ru-RU" sz="2400" b="0">
                          <a:effectLst/>
                          <a:latin typeface="+mj-lt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ru-RU" sz="2400" b="0">
                          <a:effectLst/>
                          <a:latin typeface="+mj-lt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ru-RU" sz="2400" b="0" dirty="0">
                          <a:effectLst/>
                          <a:latin typeface="+mj-lt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38962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ru-RU" sz="2400" b="0" dirty="0">
                          <a:effectLst/>
                          <a:latin typeface="+mj-lt"/>
                          <a:ea typeface="Times New Roman"/>
                        </a:rPr>
                        <a:t>Третий сплав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ru-RU" sz="2400" b="0" dirty="0">
                        <a:effectLst/>
                        <a:latin typeface="+mj-lt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ru-RU" sz="2400" b="0" dirty="0">
                        <a:effectLst/>
                        <a:latin typeface="+mj-lt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ru-RU" sz="2400" b="0" dirty="0">
                        <a:effectLst/>
                        <a:latin typeface="+mj-lt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38185542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101708072"/>
              </p:ext>
            </p:extLst>
          </p:nvPr>
        </p:nvGraphicFramePr>
        <p:xfrm>
          <a:off x="323528" y="1124744"/>
          <a:ext cx="8424936" cy="3456384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2105574"/>
                <a:gridCol w="2106454"/>
                <a:gridCol w="2106454"/>
                <a:gridCol w="2106454"/>
              </a:tblGrid>
              <a:tr h="1410027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ru-RU" sz="2400" dirty="0">
                          <a:effectLst/>
                          <a:latin typeface="+mj-lt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2400" dirty="0">
                          <a:effectLst/>
                          <a:latin typeface="+mj-lt"/>
                          <a:ea typeface="Times New Roman"/>
                        </a:rPr>
                        <a:t>Общая масса сплава (кг)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ru-RU" sz="2400" dirty="0">
                          <a:effectLst/>
                          <a:latin typeface="+mj-lt"/>
                          <a:ea typeface="Times New Roman"/>
                        </a:rPr>
                        <a:t>% содержание меди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  <a:latin typeface="+mj-lt"/>
                          <a:ea typeface="Times New Roman"/>
                        </a:rPr>
                        <a:t>Масса меди</a:t>
                      </a: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  <a:latin typeface="+mj-lt"/>
                          <a:ea typeface="Times New Roman"/>
                        </a:rPr>
                        <a:t>(кг)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82119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ru-RU" sz="2400">
                          <a:effectLst/>
                          <a:latin typeface="+mj-lt"/>
                          <a:ea typeface="Times New Roman"/>
                        </a:rPr>
                        <a:t>Первый сплав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ru-RU" sz="2400">
                          <a:effectLst/>
                          <a:latin typeface="+mj-lt"/>
                          <a:ea typeface="Times New Roman"/>
                        </a:rPr>
                        <a:t>х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82119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ru-RU" sz="2400">
                          <a:effectLst/>
                          <a:latin typeface="+mj-lt"/>
                          <a:ea typeface="Times New Roman"/>
                        </a:rPr>
                        <a:t>Второй сплав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ru-RU" sz="2400">
                          <a:effectLst/>
                          <a:latin typeface="+mj-lt"/>
                          <a:ea typeface="Times New Roman"/>
                        </a:rPr>
                        <a:t>х+3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82119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ru-RU" sz="2400">
                          <a:effectLst/>
                          <a:latin typeface="+mj-lt"/>
                          <a:ea typeface="Times New Roman"/>
                        </a:rPr>
                        <a:t>Третий сплав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ru-RU" sz="2400">
                          <a:effectLst/>
                          <a:latin typeface="+mj-lt"/>
                          <a:ea typeface="Times New Roman"/>
                        </a:rPr>
                        <a:t>х+ х+3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9519177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101708072"/>
              </p:ext>
            </p:extLst>
          </p:nvPr>
        </p:nvGraphicFramePr>
        <p:xfrm>
          <a:off x="323528" y="1124744"/>
          <a:ext cx="8424936" cy="3456384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2105574"/>
                <a:gridCol w="2106454"/>
                <a:gridCol w="2106454"/>
                <a:gridCol w="2106454"/>
              </a:tblGrid>
              <a:tr h="1410027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ru-RU" sz="2400" dirty="0">
                          <a:effectLst/>
                          <a:latin typeface="+mj-lt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2400" dirty="0">
                          <a:effectLst/>
                          <a:latin typeface="+mj-lt"/>
                          <a:ea typeface="Times New Roman"/>
                        </a:rPr>
                        <a:t>Общая масса сплава (кг)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ru-RU" sz="2400" dirty="0">
                          <a:effectLst/>
                          <a:latin typeface="+mj-lt"/>
                          <a:ea typeface="Times New Roman"/>
                        </a:rPr>
                        <a:t>% содержание меди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  <a:latin typeface="+mj-lt"/>
                          <a:ea typeface="Times New Roman"/>
                        </a:rPr>
                        <a:t>Масса меди</a:t>
                      </a: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  <a:latin typeface="+mj-lt"/>
                          <a:ea typeface="Times New Roman"/>
                        </a:rPr>
                        <a:t>(кг)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82119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ru-RU" sz="2400">
                          <a:effectLst/>
                          <a:latin typeface="+mj-lt"/>
                          <a:ea typeface="Times New Roman"/>
                        </a:rPr>
                        <a:t>Первый сплав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ru-RU" sz="2400">
                          <a:effectLst/>
                          <a:latin typeface="+mj-lt"/>
                          <a:ea typeface="Times New Roman"/>
                        </a:rPr>
                        <a:t>х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ru-RU" sz="2400" dirty="0">
                          <a:effectLst/>
                          <a:latin typeface="+mj-lt"/>
                          <a:ea typeface="Times New Roman"/>
                        </a:rPr>
                        <a:t>10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82119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ru-RU" sz="2400">
                          <a:effectLst/>
                          <a:latin typeface="+mj-lt"/>
                          <a:ea typeface="Times New Roman"/>
                        </a:rPr>
                        <a:t>Второй сплав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ru-RU" sz="2400">
                          <a:effectLst/>
                          <a:latin typeface="+mj-lt"/>
                          <a:ea typeface="Times New Roman"/>
                        </a:rPr>
                        <a:t>х+3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ru-RU" sz="2400" dirty="0">
                          <a:effectLst/>
                          <a:latin typeface="+mj-lt"/>
                          <a:ea typeface="Times New Roman"/>
                        </a:rPr>
                        <a:t>40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82119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ru-RU" sz="2400">
                          <a:effectLst/>
                          <a:latin typeface="+mj-lt"/>
                          <a:ea typeface="Times New Roman"/>
                        </a:rPr>
                        <a:t>Третий сплав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ru-RU" sz="2400">
                          <a:effectLst/>
                          <a:latin typeface="+mj-lt"/>
                          <a:ea typeface="Times New Roman"/>
                        </a:rPr>
                        <a:t>х+ х+3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ru-RU" sz="2400" dirty="0">
                          <a:effectLst/>
                          <a:latin typeface="+mj-lt"/>
                          <a:ea typeface="Times New Roman"/>
                        </a:rPr>
                        <a:t>30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9519177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101708072"/>
              </p:ext>
            </p:extLst>
          </p:nvPr>
        </p:nvGraphicFramePr>
        <p:xfrm>
          <a:off x="323528" y="1124744"/>
          <a:ext cx="8424936" cy="3456384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2105574"/>
                <a:gridCol w="2106454"/>
                <a:gridCol w="2106454"/>
                <a:gridCol w="2106454"/>
              </a:tblGrid>
              <a:tr h="1410027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ru-RU" sz="2400" dirty="0">
                          <a:effectLst/>
                          <a:latin typeface="+mj-lt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2400" dirty="0">
                          <a:effectLst/>
                          <a:latin typeface="+mj-lt"/>
                          <a:ea typeface="Times New Roman"/>
                        </a:rPr>
                        <a:t>Общая масса сплава (кг)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ru-RU" sz="2400" dirty="0">
                          <a:effectLst/>
                          <a:latin typeface="+mj-lt"/>
                          <a:ea typeface="Times New Roman"/>
                        </a:rPr>
                        <a:t>% содержание меди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  <a:latin typeface="+mj-lt"/>
                          <a:ea typeface="Times New Roman"/>
                        </a:rPr>
                        <a:t>Масса меди</a:t>
                      </a: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  <a:latin typeface="+mj-lt"/>
                          <a:ea typeface="Times New Roman"/>
                        </a:rPr>
                        <a:t>(кг)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82119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ru-RU" sz="2400">
                          <a:effectLst/>
                          <a:latin typeface="+mj-lt"/>
                          <a:ea typeface="Times New Roman"/>
                        </a:rPr>
                        <a:t>Первый сплав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ru-RU" sz="2400">
                          <a:effectLst/>
                          <a:latin typeface="+mj-lt"/>
                          <a:ea typeface="Times New Roman"/>
                        </a:rPr>
                        <a:t>х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ru-RU" sz="2400" dirty="0">
                          <a:effectLst/>
                          <a:latin typeface="+mj-lt"/>
                          <a:ea typeface="Times New Roman"/>
                        </a:rPr>
                        <a:t>10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ru-RU" sz="2400">
                          <a:effectLst/>
                          <a:latin typeface="+mj-lt"/>
                          <a:ea typeface="Times New Roman"/>
                        </a:rPr>
                        <a:t>0,1х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82119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ru-RU" sz="2400">
                          <a:effectLst/>
                          <a:latin typeface="+mj-lt"/>
                          <a:ea typeface="Times New Roman"/>
                        </a:rPr>
                        <a:t>Второй сплав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ru-RU" sz="2400">
                          <a:effectLst/>
                          <a:latin typeface="+mj-lt"/>
                          <a:ea typeface="Times New Roman"/>
                        </a:rPr>
                        <a:t>х+3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ru-RU" sz="2400" dirty="0">
                          <a:effectLst/>
                          <a:latin typeface="+mj-lt"/>
                          <a:ea typeface="Times New Roman"/>
                        </a:rPr>
                        <a:t>40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ru-RU" sz="2400" dirty="0">
                          <a:effectLst/>
                          <a:latin typeface="+mj-lt"/>
                          <a:ea typeface="Times New Roman"/>
                        </a:rPr>
                        <a:t>0,4(х+3)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82119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ru-RU" sz="2400">
                          <a:effectLst/>
                          <a:latin typeface="+mj-lt"/>
                          <a:ea typeface="Times New Roman"/>
                        </a:rPr>
                        <a:t>Третий сплав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ru-RU" sz="2400">
                          <a:effectLst/>
                          <a:latin typeface="+mj-lt"/>
                          <a:ea typeface="Times New Roman"/>
                        </a:rPr>
                        <a:t>х+ х+3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ru-RU" sz="2400" dirty="0">
                          <a:effectLst/>
                          <a:latin typeface="+mj-lt"/>
                          <a:ea typeface="Times New Roman"/>
                        </a:rPr>
                        <a:t>30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ru-RU" sz="2400" dirty="0">
                          <a:effectLst/>
                          <a:latin typeface="+mj-lt"/>
                          <a:ea typeface="Times New Roman"/>
                        </a:rPr>
                        <a:t>(2х+3)*0,3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9519177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ru-RU" b="1" dirty="0"/>
              <a:t>«Всё впереди!</a:t>
            </a:r>
          </a:p>
          <a:p>
            <a:pPr marL="0" indent="0" algn="just">
              <a:buNone/>
            </a:pPr>
            <a:r>
              <a:rPr lang="ru-RU" b="1" dirty="0"/>
              <a:t>Как мало за плечами!</a:t>
            </a:r>
          </a:p>
          <a:p>
            <a:pPr marL="0" indent="0" algn="just">
              <a:buNone/>
            </a:pPr>
            <a:r>
              <a:rPr lang="ru-RU" b="1" dirty="0"/>
              <a:t>Пусть химия нам будет вместо рук,</a:t>
            </a:r>
          </a:p>
          <a:p>
            <a:pPr marL="0" indent="0" algn="just">
              <a:buNone/>
            </a:pPr>
            <a:r>
              <a:rPr lang="ru-RU" b="1" dirty="0"/>
              <a:t>Пусть станет математика очами.</a:t>
            </a:r>
          </a:p>
          <a:p>
            <a:pPr marL="0" indent="0" algn="just">
              <a:buNone/>
            </a:pPr>
            <a:r>
              <a:rPr lang="ru-RU" b="1" dirty="0"/>
              <a:t>Не разлучайте этих двух подруг».</a:t>
            </a:r>
          </a:p>
          <a:p>
            <a:pPr marL="0" indent="0" algn="just">
              <a:buNone/>
            </a:pPr>
            <a:r>
              <a:rPr lang="ru-RU" b="1" dirty="0" smtClean="0"/>
              <a:t>                                                              (</a:t>
            </a:r>
            <a:r>
              <a:rPr lang="ru-RU" b="1" dirty="0"/>
              <a:t>М. </a:t>
            </a:r>
            <a:r>
              <a:rPr lang="ru-RU" b="1" dirty="0" err="1"/>
              <a:t>Алигер</a:t>
            </a:r>
            <a:r>
              <a:rPr lang="ru-RU" b="1" dirty="0"/>
              <a:t>)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4126077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rmAutofit/>
          </a:bodyPr>
          <a:lstStyle/>
          <a:p>
            <a:r>
              <a:rPr lang="ru-RU" sz="3600" b="1" dirty="0" smtClean="0"/>
              <a:t>Задача 6</a:t>
            </a:r>
            <a:endParaRPr lang="ru-RU" sz="3600" b="1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539552" y="1340768"/>
            <a:ext cx="8208912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dirty="0"/>
              <a:t>Имеется два сплава. Первый содержит 5% никеля, второй — 35% никеля. Из этих двух сплавов получили третий сплав массой 225 кг, содержащий 25% никеля. На сколько килограммов масса первого сплава меньше массы второго?</a:t>
            </a:r>
          </a:p>
        </p:txBody>
      </p:sp>
    </p:spTree>
    <p:extLst>
      <p:ext uri="{BB962C8B-B14F-4D97-AF65-F5344CB8AC3E}">
        <p14:creationId xmlns:p14="http://schemas.microsoft.com/office/powerpoint/2010/main" xmlns="" val="12389660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Задача 7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251520" y="1268760"/>
            <a:ext cx="8640960" cy="46166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ru-RU" sz="2800" dirty="0">
                <a:latin typeface="+mj-lt"/>
                <a:ea typeface="Times New Roman"/>
              </a:rPr>
              <a:t>Смешав 11-процентный и 72-процентный растворы кислоты и добавив 10 кг чистой воды, получили 31-процентный раствор кислоты. Если бы вместо 10 кг воды добавили 10 кг 50- процентного раствора той же кислоты, то получили бы 51- процентный раствор кислоты. Сколько килограммов 11- процентного раствора использовали для получения смеси?</a:t>
            </a:r>
            <a:endParaRPr lang="ru-RU" sz="2800" dirty="0">
              <a:effectLst/>
              <a:latin typeface="+mj-lt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7468649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874319978"/>
              </p:ext>
            </p:extLst>
          </p:nvPr>
        </p:nvGraphicFramePr>
        <p:xfrm>
          <a:off x="251521" y="692696"/>
          <a:ext cx="8208911" cy="5094935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1944215"/>
                <a:gridCol w="1794752"/>
                <a:gridCol w="2416858"/>
                <a:gridCol w="2053086"/>
              </a:tblGrid>
              <a:tr h="802553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ru-RU" sz="1600" dirty="0">
                          <a:effectLst/>
                          <a:latin typeface="+mj-lt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ru-RU" sz="1600" dirty="0">
                          <a:effectLst/>
                          <a:latin typeface="+mj-lt"/>
                          <a:ea typeface="Times New Roman"/>
                        </a:rPr>
                        <a:t>Общая масса </a:t>
                      </a:r>
                      <a:r>
                        <a:rPr lang="ru-RU" sz="1600" dirty="0" smtClean="0">
                          <a:effectLst/>
                          <a:latin typeface="+mj-lt"/>
                          <a:ea typeface="Times New Roman"/>
                        </a:rPr>
                        <a:t>раствора </a:t>
                      </a:r>
                      <a:r>
                        <a:rPr lang="ru-RU" sz="1600" dirty="0">
                          <a:effectLst/>
                          <a:latin typeface="+mj-lt"/>
                          <a:ea typeface="Times New Roman"/>
                        </a:rPr>
                        <a:t>(кг)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ru-RU" sz="1600" dirty="0" smtClean="0">
                          <a:effectLst/>
                          <a:latin typeface="+mj-lt"/>
                          <a:ea typeface="Times New Roman"/>
                        </a:rPr>
                        <a:t>% содержание вещества</a:t>
                      </a:r>
                      <a:endParaRPr lang="ru-RU" sz="1600" dirty="0">
                        <a:effectLst/>
                        <a:latin typeface="+mj-lt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ru-RU" sz="1600" dirty="0">
                          <a:effectLst/>
                          <a:latin typeface="+mj-lt"/>
                          <a:ea typeface="Times New Roman"/>
                        </a:rPr>
                        <a:t>Масса </a:t>
                      </a:r>
                      <a:r>
                        <a:rPr lang="ru-RU" sz="1600" dirty="0" smtClean="0">
                          <a:effectLst/>
                          <a:latin typeface="+mj-lt"/>
                          <a:ea typeface="Times New Roman"/>
                        </a:rPr>
                        <a:t>вещества </a:t>
                      </a:r>
                      <a:r>
                        <a:rPr lang="ru-RU" sz="1600" dirty="0">
                          <a:effectLst/>
                          <a:latin typeface="+mj-lt"/>
                          <a:ea typeface="Times New Roman"/>
                        </a:rPr>
                        <a:t>(кг)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6084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ru-RU" sz="1600">
                          <a:effectLst/>
                          <a:latin typeface="+mj-lt"/>
                          <a:ea typeface="Times New Roman"/>
                        </a:rPr>
                        <a:t>Первый раствор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ru-RU" sz="2000" dirty="0">
                        <a:effectLst/>
                        <a:latin typeface="+mj-lt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ru-RU" sz="2000" dirty="0">
                        <a:effectLst/>
                        <a:latin typeface="+mj-lt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ru-RU" sz="2000" dirty="0">
                        <a:effectLst/>
                        <a:latin typeface="+mj-lt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6084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ru-RU" sz="1600">
                          <a:effectLst/>
                          <a:latin typeface="+mj-lt"/>
                          <a:ea typeface="Times New Roman"/>
                        </a:rPr>
                        <a:t>Второй раствор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ru-RU" sz="2000" dirty="0">
                        <a:effectLst/>
                        <a:latin typeface="+mj-lt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ru-RU" sz="2000" dirty="0">
                        <a:effectLst/>
                        <a:latin typeface="+mj-lt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ru-RU" sz="2000" dirty="0">
                        <a:effectLst/>
                        <a:latin typeface="+mj-lt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02553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ru-RU" sz="1600">
                          <a:effectLst/>
                          <a:latin typeface="+mj-lt"/>
                          <a:ea typeface="Times New Roman"/>
                        </a:rPr>
                        <a:t>Первый + второй раствор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ru-RU" sz="2000" dirty="0">
                        <a:effectLst/>
                        <a:latin typeface="+mj-lt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ru-RU" sz="2000" dirty="0">
                        <a:effectLst/>
                        <a:latin typeface="+mj-lt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ru-RU" sz="2000" dirty="0">
                        <a:effectLst/>
                        <a:latin typeface="+mj-lt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6084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ru-RU" sz="1600">
                          <a:effectLst/>
                          <a:latin typeface="+mj-lt"/>
                          <a:ea typeface="Times New Roman"/>
                        </a:rPr>
                        <a:t>Первый раствор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ru-RU" sz="2000" dirty="0">
                        <a:effectLst/>
                        <a:latin typeface="+mj-lt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ru-RU" sz="2000" dirty="0">
                        <a:effectLst/>
                        <a:latin typeface="+mj-lt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ru-RU" sz="2000" dirty="0">
                        <a:effectLst/>
                        <a:latin typeface="+mj-lt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6084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ru-RU" sz="1600">
                          <a:effectLst/>
                          <a:latin typeface="+mj-lt"/>
                          <a:ea typeface="Times New Roman"/>
                        </a:rPr>
                        <a:t>Второй раствор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ru-RU" sz="2000" dirty="0">
                        <a:effectLst/>
                        <a:latin typeface="+mj-lt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ru-RU" sz="2000" dirty="0">
                        <a:effectLst/>
                        <a:latin typeface="+mj-lt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ru-RU" sz="2000" dirty="0">
                        <a:effectLst/>
                        <a:latin typeface="+mj-lt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6084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ru-RU" sz="1600">
                          <a:effectLst/>
                          <a:latin typeface="+mj-lt"/>
                          <a:ea typeface="Times New Roman"/>
                        </a:rPr>
                        <a:t>Третий раствор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ru-RU" sz="2000" dirty="0">
                        <a:effectLst/>
                        <a:latin typeface="+mj-lt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ru-RU" sz="2000" dirty="0">
                        <a:effectLst/>
                        <a:latin typeface="+mj-lt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ru-RU" sz="2000" dirty="0">
                        <a:effectLst/>
                        <a:latin typeface="+mj-lt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03829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err="1">
                          <a:effectLst/>
                          <a:latin typeface="+mj-lt"/>
                          <a:ea typeface="Times New Roman"/>
                        </a:rPr>
                        <a:t>Первый+второй</a:t>
                      </a:r>
                      <a:r>
                        <a:rPr lang="ru-RU" sz="1600" dirty="0" smtClean="0">
                          <a:effectLst/>
                          <a:latin typeface="+mj-lt"/>
                          <a:ea typeface="Times New Roman"/>
                        </a:rPr>
                        <a:t>+</a:t>
                      </a: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+mj-lt"/>
                          <a:ea typeface="Times New Roman"/>
                        </a:rPr>
                        <a:t>третий</a:t>
                      </a:r>
                      <a:endParaRPr lang="ru-RU" sz="1600" dirty="0">
                        <a:effectLst/>
                        <a:latin typeface="+mj-lt"/>
                        <a:ea typeface="Times New Roman"/>
                      </a:endParaRP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+mj-lt"/>
                          <a:ea typeface="Times New Roman"/>
                        </a:rPr>
                        <a:t>растворы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ru-RU" sz="2000" dirty="0">
                        <a:effectLst/>
                        <a:latin typeface="+mj-lt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ru-RU" sz="2000" dirty="0">
                        <a:effectLst/>
                        <a:latin typeface="+mj-lt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ru-RU" sz="2000" dirty="0">
                        <a:effectLst/>
                        <a:latin typeface="+mj-lt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36956032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707498844"/>
              </p:ext>
            </p:extLst>
          </p:nvPr>
        </p:nvGraphicFramePr>
        <p:xfrm>
          <a:off x="251521" y="692696"/>
          <a:ext cx="8208911" cy="5094935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1944215"/>
                <a:gridCol w="1794752"/>
                <a:gridCol w="2416858"/>
                <a:gridCol w="2053086"/>
              </a:tblGrid>
              <a:tr h="802553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ru-RU" sz="1600" dirty="0">
                          <a:effectLst/>
                          <a:latin typeface="+mj-lt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ru-RU" sz="1600" dirty="0">
                          <a:effectLst/>
                          <a:latin typeface="+mj-lt"/>
                          <a:ea typeface="Times New Roman"/>
                        </a:rPr>
                        <a:t>Общая масса </a:t>
                      </a:r>
                      <a:r>
                        <a:rPr lang="ru-RU" sz="1600" dirty="0" smtClean="0">
                          <a:effectLst/>
                          <a:latin typeface="+mj-lt"/>
                          <a:ea typeface="Times New Roman"/>
                        </a:rPr>
                        <a:t>раствора </a:t>
                      </a:r>
                      <a:r>
                        <a:rPr lang="ru-RU" sz="1600" dirty="0">
                          <a:effectLst/>
                          <a:latin typeface="+mj-lt"/>
                          <a:ea typeface="Times New Roman"/>
                        </a:rPr>
                        <a:t>(кг)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ru-RU" sz="1600" dirty="0" smtClean="0">
                          <a:effectLst/>
                          <a:latin typeface="+mj-lt"/>
                          <a:ea typeface="Times New Roman"/>
                        </a:rPr>
                        <a:t>% содержание вещества</a:t>
                      </a:r>
                      <a:endParaRPr lang="ru-RU" sz="1600" dirty="0">
                        <a:effectLst/>
                        <a:latin typeface="+mj-lt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ru-RU" sz="1600" dirty="0" smtClean="0">
                          <a:effectLst/>
                          <a:latin typeface="+mj-lt"/>
                          <a:ea typeface="Times New Roman"/>
                        </a:rPr>
                        <a:t>Масса вещества(кг</a:t>
                      </a:r>
                      <a:r>
                        <a:rPr lang="ru-RU" sz="1600" dirty="0">
                          <a:effectLst/>
                          <a:latin typeface="+mj-lt"/>
                          <a:ea typeface="Times New Roman"/>
                        </a:rPr>
                        <a:t>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6084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ru-RU" sz="1600">
                          <a:effectLst/>
                          <a:latin typeface="+mj-lt"/>
                          <a:ea typeface="Times New Roman"/>
                        </a:rPr>
                        <a:t>Первый раствор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ru-RU" sz="2000" dirty="0">
                          <a:effectLst/>
                          <a:latin typeface="+mj-lt"/>
                          <a:ea typeface="Times New Roman"/>
                        </a:rPr>
                        <a:t>х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ru-RU" sz="2000" dirty="0">
                        <a:effectLst/>
                        <a:latin typeface="+mj-lt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ru-RU" sz="2000" dirty="0">
                        <a:effectLst/>
                        <a:latin typeface="+mj-lt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6084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ru-RU" sz="1600">
                          <a:effectLst/>
                          <a:latin typeface="+mj-lt"/>
                          <a:ea typeface="Times New Roman"/>
                        </a:rPr>
                        <a:t>Второй раствор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ru-RU" sz="2000" dirty="0">
                          <a:effectLst/>
                          <a:latin typeface="+mj-lt"/>
                          <a:ea typeface="Times New Roman"/>
                        </a:rPr>
                        <a:t>у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ru-RU" sz="2000" dirty="0">
                        <a:effectLst/>
                        <a:latin typeface="+mj-lt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ru-RU" sz="2000" dirty="0">
                        <a:effectLst/>
                        <a:latin typeface="+mj-lt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02553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ru-RU" sz="1600">
                          <a:effectLst/>
                          <a:latin typeface="+mj-lt"/>
                          <a:ea typeface="Times New Roman"/>
                        </a:rPr>
                        <a:t>Первый + второй раствор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ru-RU" sz="2000" dirty="0">
                          <a:effectLst/>
                          <a:latin typeface="+mj-lt"/>
                          <a:ea typeface="Times New Roman"/>
                        </a:rPr>
                        <a:t>х+у+10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ru-RU" sz="2000" dirty="0">
                        <a:effectLst/>
                        <a:latin typeface="+mj-lt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ru-RU" sz="2000" dirty="0">
                        <a:effectLst/>
                        <a:latin typeface="+mj-lt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6084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ru-RU" sz="1600">
                          <a:effectLst/>
                          <a:latin typeface="+mj-lt"/>
                          <a:ea typeface="Times New Roman"/>
                        </a:rPr>
                        <a:t>Первый раствор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ru-RU" sz="2000" dirty="0">
                          <a:effectLst/>
                          <a:latin typeface="+mj-lt"/>
                          <a:ea typeface="Times New Roman"/>
                        </a:rPr>
                        <a:t>х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ru-RU" sz="2000" dirty="0">
                        <a:effectLst/>
                        <a:latin typeface="+mj-lt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ru-RU" sz="2000" dirty="0">
                        <a:effectLst/>
                        <a:latin typeface="+mj-lt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6084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ru-RU" sz="1600">
                          <a:effectLst/>
                          <a:latin typeface="+mj-lt"/>
                          <a:ea typeface="Times New Roman"/>
                        </a:rPr>
                        <a:t>Второй раствор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ru-RU" sz="2000" dirty="0">
                          <a:effectLst/>
                          <a:latin typeface="+mj-lt"/>
                          <a:ea typeface="Times New Roman"/>
                        </a:rPr>
                        <a:t>у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ru-RU" sz="2000" dirty="0">
                        <a:effectLst/>
                        <a:latin typeface="+mj-lt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ru-RU" sz="2000" dirty="0">
                        <a:effectLst/>
                        <a:latin typeface="+mj-lt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6084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ru-RU" sz="1600">
                          <a:effectLst/>
                          <a:latin typeface="+mj-lt"/>
                          <a:ea typeface="Times New Roman"/>
                        </a:rPr>
                        <a:t>Третий раствор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ru-RU" sz="2000" dirty="0">
                          <a:effectLst/>
                          <a:latin typeface="+mj-lt"/>
                          <a:ea typeface="Times New Roman"/>
                        </a:rPr>
                        <a:t>10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ru-RU" sz="2000" dirty="0">
                        <a:effectLst/>
                        <a:latin typeface="+mj-lt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ru-RU" sz="2000" dirty="0">
                        <a:effectLst/>
                        <a:latin typeface="+mj-lt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03829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+mj-lt"/>
                          <a:ea typeface="Times New Roman"/>
                        </a:rPr>
                        <a:t>Первый + второй +</a:t>
                      </a: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+mj-lt"/>
                          <a:ea typeface="Times New Roman"/>
                        </a:rPr>
                        <a:t>третий</a:t>
                      </a:r>
                      <a:endParaRPr lang="ru-RU" sz="1600" dirty="0">
                        <a:effectLst/>
                        <a:latin typeface="+mj-lt"/>
                        <a:ea typeface="Times New Roman"/>
                      </a:endParaRP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+mj-lt"/>
                          <a:ea typeface="Times New Roman"/>
                        </a:rPr>
                        <a:t>растворы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ru-RU" sz="2000" dirty="0">
                          <a:effectLst/>
                          <a:latin typeface="+mj-lt"/>
                          <a:ea typeface="Times New Roman"/>
                        </a:rPr>
                        <a:t>х+у+10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ru-RU" sz="2000" dirty="0">
                        <a:effectLst/>
                        <a:latin typeface="+mj-lt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ru-RU" sz="2000" dirty="0">
                        <a:effectLst/>
                        <a:latin typeface="+mj-lt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39163807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707498844"/>
              </p:ext>
            </p:extLst>
          </p:nvPr>
        </p:nvGraphicFramePr>
        <p:xfrm>
          <a:off x="251521" y="692696"/>
          <a:ext cx="8208911" cy="5094935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1944215"/>
                <a:gridCol w="1794752"/>
                <a:gridCol w="2416858"/>
                <a:gridCol w="2053086"/>
              </a:tblGrid>
              <a:tr h="802553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ru-RU" sz="1600" dirty="0">
                          <a:effectLst/>
                          <a:latin typeface="+mj-lt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ru-RU" sz="1600" dirty="0">
                          <a:effectLst/>
                          <a:latin typeface="+mj-lt"/>
                          <a:ea typeface="Times New Roman"/>
                        </a:rPr>
                        <a:t>Общая масса </a:t>
                      </a:r>
                      <a:r>
                        <a:rPr lang="ru-RU" sz="1600" dirty="0" smtClean="0">
                          <a:effectLst/>
                          <a:latin typeface="+mj-lt"/>
                          <a:ea typeface="Times New Roman"/>
                        </a:rPr>
                        <a:t>раствора </a:t>
                      </a:r>
                      <a:r>
                        <a:rPr lang="ru-RU" sz="1600" dirty="0">
                          <a:effectLst/>
                          <a:latin typeface="+mj-lt"/>
                          <a:ea typeface="Times New Roman"/>
                        </a:rPr>
                        <a:t>(кг)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ru-RU" sz="1600" dirty="0">
                          <a:effectLst/>
                          <a:latin typeface="+mj-lt"/>
                          <a:ea typeface="Times New Roman"/>
                        </a:rPr>
                        <a:t>%содержание </a:t>
                      </a:r>
                      <a:r>
                        <a:rPr lang="ru-RU" sz="1600" dirty="0" smtClean="0">
                          <a:effectLst/>
                          <a:latin typeface="+mj-lt"/>
                          <a:ea typeface="Times New Roman"/>
                        </a:rPr>
                        <a:t>вещества</a:t>
                      </a:r>
                      <a:endParaRPr lang="ru-RU" sz="1600" dirty="0">
                        <a:effectLst/>
                        <a:latin typeface="+mj-lt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ru-RU" sz="1600" dirty="0">
                          <a:effectLst/>
                          <a:latin typeface="+mj-lt"/>
                          <a:ea typeface="Times New Roman"/>
                        </a:rPr>
                        <a:t>Масса </a:t>
                      </a:r>
                      <a:r>
                        <a:rPr lang="ru-RU" sz="1600" dirty="0" smtClean="0">
                          <a:effectLst/>
                          <a:latin typeface="+mj-lt"/>
                          <a:ea typeface="Times New Roman"/>
                        </a:rPr>
                        <a:t>вещества </a:t>
                      </a:r>
                      <a:r>
                        <a:rPr lang="ru-RU" sz="1600" dirty="0">
                          <a:effectLst/>
                          <a:latin typeface="+mj-lt"/>
                          <a:ea typeface="Times New Roman"/>
                        </a:rPr>
                        <a:t>(кг)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6084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ru-RU" sz="1600">
                          <a:effectLst/>
                          <a:latin typeface="+mj-lt"/>
                          <a:ea typeface="Times New Roman"/>
                        </a:rPr>
                        <a:t>Первый раствор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ru-RU" sz="2000" dirty="0">
                          <a:effectLst/>
                          <a:latin typeface="+mj-lt"/>
                          <a:ea typeface="Times New Roman"/>
                        </a:rPr>
                        <a:t>х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ru-RU" sz="2000" dirty="0">
                          <a:effectLst/>
                          <a:latin typeface="+mj-lt"/>
                          <a:ea typeface="Times New Roman"/>
                        </a:rPr>
                        <a:t>11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ru-RU" sz="2000" dirty="0">
                        <a:effectLst/>
                        <a:latin typeface="+mj-lt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6084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ru-RU" sz="1600">
                          <a:effectLst/>
                          <a:latin typeface="+mj-lt"/>
                          <a:ea typeface="Times New Roman"/>
                        </a:rPr>
                        <a:t>Второй раствор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ru-RU" sz="2000" dirty="0">
                          <a:effectLst/>
                          <a:latin typeface="+mj-lt"/>
                          <a:ea typeface="Times New Roman"/>
                        </a:rPr>
                        <a:t>у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ru-RU" sz="2000" dirty="0">
                          <a:effectLst/>
                          <a:latin typeface="+mj-lt"/>
                          <a:ea typeface="Times New Roman"/>
                        </a:rPr>
                        <a:t>72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ru-RU" sz="2000" dirty="0">
                        <a:effectLst/>
                        <a:latin typeface="+mj-lt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02553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ru-RU" sz="1600">
                          <a:effectLst/>
                          <a:latin typeface="+mj-lt"/>
                          <a:ea typeface="Times New Roman"/>
                        </a:rPr>
                        <a:t>Первый + второй раствор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ru-RU" sz="2000" dirty="0">
                          <a:effectLst/>
                          <a:latin typeface="+mj-lt"/>
                          <a:ea typeface="Times New Roman"/>
                        </a:rPr>
                        <a:t>х+у+10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ru-RU" sz="2000" dirty="0">
                          <a:effectLst/>
                          <a:latin typeface="+mj-lt"/>
                          <a:ea typeface="Times New Roman"/>
                        </a:rPr>
                        <a:t>31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ru-RU" sz="2000" dirty="0">
                        <a:effectLst/>
                        <a:latin typeface="+mj-lt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6084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ru-RU" sz="1600">
                          <a:effectLst/>
                          <a:latin typeface="+mj-lt"/>
                          <a:ea typeface="Times New Roman"/>
                        </a:rPr>
                        <a:t>Первый раствор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ru-RU" sz="2000" dirty="0">
                          <a:effectLst/>
                          <a:latin typeface="+mj-lt"/>
                          <a:ea typeface="Times New Roman"/>
                        </a:rPr>
                        <a:t>х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ru-RU" sz="2000" dirty="0">
                          <a:effectLst/>
                          <a:latin typeface="+mj-lt"/>
                          <a:ea typeface="Times New Roman"/>
                        </a:rPr>
                        <a:t>11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ru-RU" sz="2000" dirty="0">
                        <a:effectLst/>
                        <a:latin typeface="+mj-lt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6084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ru-RU" sz="1600">
                          <a:effectLst/>
                          <a:latin typeface="+mj-lt"/>
                          <a:ea typeface="Times New Roman"/>
                        </a:rPr>
                        <a:t>Второй раствор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ru-RU" sz="2000" dirty="0">
                          <a:effectLst/>
                          <a:latin typeface="+mj-lt"/>
                          <a:ea typeface="Times New Roman"/>
                        </a:rPr>
                        <a:t>у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ru-RU" sz="2000" dirty="0">
                          <a:effectLst/>
                          <a:latin typeface="+mj-lt"/>
                          <a:ea typeface="Times New Roman"/>
                        </a:rPr>
                        <a:t>72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ru-RU" sz="2000" dirty="0">
                        <a:effectLst/>
                        <a:latin typeface="+mj-lt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6084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ru-RU" sz="1600">
                          <a:effectLst/>
                          <a:latin typeface="+mj-lt"/>
                          <a:ea typeface="Times New Roman"/>
                        </a:rPr>
                        <a:t>Третий раствор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ru-RU" sz="2000" dirty="0">
                          <a:effectLst/>
                          <a:latin typeface="+mj-lt"/>
                          <a:ea typeface="Times New Roman"/>
                        </a:rPr>
                        <a:t>10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ru-RU" sz="2000" dirty="0">
                          <a:effectLst/>
                          <a:latin typeface="+mj-lt"/>
                          <a:ea typeface="Times New Roman"/>
                        </a:rPr>
                        <a:t>50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ru-RU" sz="2000" dirty="0">
                        <a:effectLst/>
                        <a:latin typeface="+mj-lt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03829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+mj-lt"/>
                          <a:ea typeface="Times New Roman"/>
                        </a:rPr>
                        <a:t>Первый + второй +</a:t>
                      </a: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+mj-lt"/>
                          <a:ea typeface="Times New Roman"/>
                        </a:rPr>
                        <a:t>третий</a:t>
                      </a:r>
                      <a:endParaRPr lang="ru-RU" sz="1600" dirty="0">
                        <a:effectLst/>
                        <a:latin typeface="+mj-lt"/>
                        <a:ea typeface="Times New Roman"/>
                      </a:endParaRP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+mj-lt"/>
                          <a:ea typeface="Times New Roman"/>
                        </a:rPr>
                        <a:t>растворы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ru-RU" sz="2000" dirty="0">
                          <a:effectLst/>
                          <a:latin typeface="+mj-lt"/>
                          <a:ea typeface="Times New Roman"/>
                        </a:rPr>
                        <a:t>х+у+10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ru-RU" sz="2000" dirty="0">
                          <a:effectLst/>
                          <a:latin typeface="+mj-lt"/>
                          <a:ea typeface="Times New Roman"/>
                        </a:rPr>
                        <a:t>51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ru-RU" sz="2000" dirty="0">
                        <a:effectLst/>
                        <a:latin typeface="+mj-lt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39163807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707498844"/>
              </p:ext>
            </p:extLst>
          </p:nvPr>
        </p:nvGraphicFramePr>
        <p:xfrm>
          <a:off x="251521" y="692696"/>
          <a:ext cx="8208911" cy="5094935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1944215"/>
                <a:gridCol w="1794752"/>
                <a:gridCol w="2416858"/>
                <a:gridCol w="2053086"/>
              </a:tblGrid>
              <a:tr h="802553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ru-RU" sz="1600" dirty="0">
                          <a:effectLst/>
                          <a:latin typeface="+mj-lt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ru-RU" sz="1600" dirty="0">
                          <a:effectLst/>
                          <a:latin typeface="+mj-lt"/>
                          <a:ea typeface="Times New Roman"/>
                        </a:rPr>
                        <a:t>Общая масса </a:t>
                      </a:r>
                      <a:r>
                        <a:rPr lang="ru-RU" sz="1600" dirty="0" smtClean="0">
                          <a:effectLst/>
                          <a:latin typeface="+mj-lt"/>
                          <a:ea typeface="Times New Roman"/>
                        </a:rPr>
                        <a:t>раствора </a:t>
                      </a:r>
                      <a:r>
                        <a:rPr lang="ru-RU" sz="1600" dirty="0">
                          <a:effectLst/>
                          <a:latin typeface="+mj-lt"/>
                          <a:ea typeface="Times New Roman"/>
                        </a:rPr>
                        <a:t>(кг)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ru-RU" sz="1600" dirty="0">
                          <a:effectLst/>
                          <a:latin typeface="+mj-lt"/>
                          <a:ea typeface="Times New Roman"/>
                        </a:rPr>
                        <a:t>%</a:t>
                      </a:r>
                      <a:r>
                        <a:rPr lang="ru-RU" sz="1600" dirty="0" smtClean="0">
                          <a:effectLst/>
                          <a:latin typeface="+mj-lt"/>
                          <a:ea typeface="Times New Roman"/>
                        </a:rPr>
                        <a:t>содержание вещества</a:t>
                      </a:r>
                      <a:endParaRPr lang="ru-RU" sz="1600" dirty="0">
                        <a:effectLst/>
                        <a:latin typeface="+mj-lt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ru-RU" sz="1600" dirty="0">
                          <a:effectLst/>
                          <a:latin typeface="+mj-lt"/>
                          <a:ea typeface="Times New Roman"/>
                        </a:rPr>
                        <a:t>Масса </a:t>
                      </a:r>
                      <a:r>
                        <a:rPr lang="ru-RU" sz="1600" dirty="0" smtClean="0">
                          <a:effectLst/>
                          <a:latin typeface="+mj-lt"/>
                          <a:ea typeface="Times New Roman"/>
                        </a:rPr>
                        <a:t>вещества </a:t>
                      </a:r>
                      <a:r>
                        <a:rPr lang="ru-RU" sz="1600" dirty="0">
                          <a:effectLst/>
                          <a:latin typeface="+mj-lt"/>
                          <a:ea typeface="Times New Roman"/>
                        </a:rPr>
                        <a:t>(кг)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6084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ru-RU" sz="1600">
                          <a:effectLst/>
                          <a:latin typeface="+mj-lt"/>
                          <a:ea typeface="Times New Roman"/>
                        </a:rPr>
                        <a:t>Первый раствор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ru-RU" sz="2000" dirty="0">
                          <a:effectLst/>
                          <a:latin typeface="+mj-lt"/>
                          <a:ea typeface="Times New Roman"/>
                        </a:rPr>
                        <a:t>х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ru-RU" sz="2000" dirty="0">
                          <a:effectLst/>
                          <a:latin typeface="+mj-lt"/>
                          <a:ea typeface="Times New Roman"/>
                        </a:rPr>
                        <a:t>11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ru-RU" sz="2000" dirty="0">
                          <a:effectLst/>
                          <a:latin typeface="+mj-lt"/>
                          <a:ea typeface="Times New Roman"/>
                        </a:rPr>
                        <a:t>0,11х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6084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ru-RU" sz="1600">
                          <a:effectLst/>
                          <a:latin typeface="+mj-lt"/>
                          <a:ea typeface="Times New Roman"/>
                        </a:rPr>
                        <a:t>Второй раствор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ru-RU" sz="2000" dirty="0">
                          <a:effectLst/>
                          <a:latin typeface="+mj-lt"/>
                          <a:ea typeface="Times New Roman"/>
                        </a:rPr>
                        <a:t>у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ru-RU" sz="2000" dirty="0">
                          <a:effectLst/>
                          <a:latin typeface="+mj-lt"/>
                          <a:ea typeface="Times New Roman"/>
                        </a:rPr>
                        <a:t>72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ru-RU" sz="2000" dirty="0">
                          <a:effectLst/>
                          <a:latin typeface="+mj-lt"/>
                          <a:ea typeface="Times New Roman"/>
                        </a:rPr>
                        <a:t>0,72у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02553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ru-RU" sz="1600">
                          <a:effectLst/>
                          <a:latin typeface="+mj-lt"/>
                          <a:ea typeface="Times New Roman"/>
                        </a:rPr>
                        <a:t>Первый + второй раствор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ru-RU" sz="2000" dirty="0">
                          <a:effectLst/>
                          <a:latin typeface="+mj-lt"/>
                          <a:ea typeface="Times New Roman"/>
                        </a:rPr>
                        <a:t>х+у+10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ru-RU" sz="2000" dirty="0">
                          <a:effectLst/>
                          <a:latin typeface="+mj-lt"/>
                          <a:ea typeface="Times New Roman"/>
                        </a:rPr>
                        <a:t>31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ru-RU" sz="2000" dirty="0">
                          <a:effectLst/>
                          <a:latin typeface="+mj-lt"/>
                          <a:ea typeface="Times New Roman"/>
                        </a:rPr>
                        <a:t>0,31(х+у+10)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6084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ru-RU" sz="1600">
                          <a:effectLst/>
                          <a:latin typeface="+mj-lt"/>
                          <a:ea typeface="Times New Roman"/>
                        </a:rPr>
                        <a:t>Первый раствор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ru-RU" sz="2000" dirty="0">
                          <a:effectLst/>
                          <a:latin typeface="+mj-lt"/>
                          <a:ea typeface="Times New Roman"/>
                        </a:rPr>
                        <a:t>х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ru-RU" sz="2000" dirty="0">
                          <a:effectLst/>
                          <a:latin typeface="+mj-lt"/>
                          <a:ea typeface="Times New Roman"/>
                        </a:rPr>
                        <a:t>11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ru-RU" sz="2000" dirty="0">
                          <a:effectLst/>
                          <a:latin typeface="+mj-lt"/>
                          <a:ea typeface="Times New Roman"/>
                        </a:rPr>
                        <a:t>0,11х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6084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ru-RU" sz="1600">
                          <a:effectLst/>
                          <a:latin typeface="+mj-lt"/>
                          <a:ea typeface="Times New Roman"/>
                        </a:rPr>
                        <a:t>Второй раствор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ru-RU" sz="2000" dirty="0">
                          <a:effectLst/>
                          <a:latin typeface="+mj-lt"/>
                          <a:ea typeface="Times New Roman"/>
                        </a:rPr>
                        <a:t>у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ru-RU" sz="2000" dirty="0">
                          <a:effectLst/>
                          <a:latin typeface="+mj-lt"/>
                          <a:ea typeface="Times New Roman"/>
                        </a:rPr>
                        <a:t>72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ru-RU" sz="2000" dirty="0">
                          <a:effectLst/>
                          <a:latin typeface="+mj-lt"/>
                          <a:ea typeface="Times New Roman"/>
                        </a:rPr>
                        <a:t>0,72у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6084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ru-RU" sz="1600">
                          <a:effectLst/>
                          <a:latin typeface="+mj-lt"/>
                          <a:ea typeface="Times New Roman"/>
                        </a:rPr>
                        <a:t>Третий раствор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ru-RU" sz="2000" dirty="0">
                          <a:effectLst/>
                          <a:latin typeface="+mj-lt"/>
                          <a:ea typeface="Times New Roman"/>
                        </a:rPr>
                        <a:t>10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ru-RU" sz="2000" dirty="0">
                          <a:effectLst/>
                          <a:latin typeface="+mj-lt"/>
                          <a:ea typeface="Times New Roman"/>
                        </a:rPr>
                        <a:t>50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ru-RU" sz="2000" dirty="0">
                          <a:effectLst/>
                          <a:latin typeface="+mj-lt"/>
                          <a:ea typeface="Times New Roman"/>
                        </a:rPr>
                        <a:t>0,1*50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03829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+mj-lt"/>
                          <a:ea typeface="Times New Roman"/>
                        </a:rPr>
                        <a:t>Первый + второй +</a:t>
                      </a: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+mj-lt"/>
                          <a:ea typeface="Times New Roman"/>
                        </a:rPr>
                        <a:t>третий</a:t>
                      </a:r>
                      <a:endParaRPr lang="ru-RU" sz="1600" dirty="0">
                        <a:effectLst/>
                        <a:latin typeface="+mj-lt"/>
                        <a:ea typeface="Times New Roman"/>
                      </a:endParaRP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+mj-lt"/>
                          <a:ea typeface="Times New Roman"/>
                        </a:rPr>
                        <a:t>растворы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ru-RU" sz="2000" dirty="0">
                          <a:effectLst/>
                          <a:latin typeface="+mj-lt"/>
                          <a:ea typeface="Times New Roman"/>
                        </a:rPr>
                        <a:t>х+у+10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ru-RU" sz="2000" dirty="0">
                          <a:effectLst/>
                          <a:latin typeface="+mj-lt"/>
                          <a:ea typeface="Times New Roman"/>
                        </a:rPr>
                        <a:t>51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ru-RU" sz="2000" dirty="0">
                          <a:effectLst/>
                          <a:latin typeface="+mj-lt"/>
                          <a:ea typeface="Times New Roman"/>
                        </a:rPr>
                        <a:t>0,51(х+у+10)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39163807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>
              <a:lnSpc>
                <a:spcPct val="150000"/>
              </a:lnSpc>
              <a:spcAft>
                <a:spcPts val="0"/>
              </a:spcAft>
            </a:pPr>
            <a:r>
              <a:rPr lang="ru-RU" sz="3600" b="1" dirty="0" smtClean="0">
                <a:ea typeface="Times New Roman"/>
              </a:rPr>
              <a:t>Рефлексия</a:t>
            </a:r>
            <a:r>
              <a:rPr lang="ru-RU" sz="3600" dirty="0">
                <a:ea typeface="Times New Roman"/>
              </a:rPr>
              <a:t/>
            </a:r>
            <a:br>
              <a:rPr lang="ru-RU" sz="3600" dirty="0">
                <a:ea typeface="Times New Roman"/>
              </a:rPr>
            </a:br>
            <a:endParaRPr lang="ru-RU" sz="3600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131299490"/>
              </p:ext>
            </p:extLst>
          </p:nvPr>
        </p:nvGraphicFramePr>
        <p:xfrm>
          <a:off x="395536" y="1412776"/>
          <a:ext cx="8218358" cy="3291840"/>
        </p:xfrm>
        <a:graphic>
          <a:graphicData uri="http://schemas.openxmlformats.org/drawingml/2006/table">
            <a:tbl>
              <a:tblPr firstRow="1" firstCol="1" bandRow="1"/>
              <a:tblGrid>
                <a:gridCol w="2376264"/>
                <a:gridCol w="1579329"/>
                <a:gridCol w="1917567"/>
                <a:gridCol w="2345198"/>
              </a:tblGrid>
              <a:tr h="1114358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1800" b="1" dirty="0" smtClean="0">
                        <a:effectLst/>
                        <a:latin typeface="+mj-lt"/>
                        <a:ea typeface="Times New Roman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effectLst/>
                          <a:latin typeface="+mj-lt"/>
                          <a:ea typeface="Times New Roman"/>
                        </a:rPr>
                        <a:t>Цель </a:t>
                      </a:r>
                      <a:r>
                        <a:rPr lang="ru-RU" sz="1800" b="1" dirty="0">
                          <a:effectLst/>
                          <a:latin typeface="+mj-lt"/>
                          <a:ea typeface="Times New Roman"/>
                        </a:rPr>
                        <a:t>урока</a:t>
                      </a:r>
                      <a:endParaRPr lang="ru-RU" sz="1800" dirty="0">
                        <a:effectLst/>
                        <a:latin typeface="+mj-lt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+mj-lt"/>
                          <a:ea typeface="Times New Roman"/>
                        </a:rPr>
                        <a:t>+</a:t>
                      </a:r>
                      <a:endParaRPr lang="ru-RU" sz="1800" dirty="0">
                        <a:effectLst/>
                        <a:latin typeface="+mj-lt"/>
                        <a:ea typeface="Times New Roman"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+mj-lt"/>
                          <a:ea typeface="Times New Roman"/>
                        </a:rPr>
                        <a:t>(</a:t>
                      </a:r>
                      <a:r>
                        <a:rPr lang="ru-RU" sz="1800" b="1" dirty="0" smtClean="0">
                          <a:effectLst/>
                          <a:latin typeface="+mj-lt"/>
                          <a:ea typeface="Times New Roman"/>
                        </a:rPr>
                        <a:t>все</a:t>
                      </a:r>
                      <a:r>
                        <a:rPr lang="ru-RU" sz="1800" b="1" baseline="0" dirty="0" smtClean="0">
                          <a:effectLst/>
                          <a:latin typeface="+mj-lt"/>
                          <a:ea typeface="Times New Roman"/>
                        </a:rPr>
                        <a:t> </a:t>
                      </a:r>
                      <a:r>
                        <a:rPr lang="ru-RU" sz="1800" b="1" dirty="0" smtClean="0">
                          <a:effectLst/>
                          <a:latin typeface="+mj-lt"/>
                          <a:ea typeface="Times New Roman"/>
                        </a:rPr>
                        <a:t>понятно</a:t>
                      </a:r>
                      <a:r>
                        <a:rPr lang="ru-RU" sz="1800" b="1" dirty="0">
                          <a:effectLst/>
                          <a:latin typeface="+mj-lt"/>
                          <a:ea typeface="Times New Roman"/>
                        </a:rPr>
                        <a:t>)</a:t>
                      </a:r>
                      <a:endParaRPr lang="ru-RU" sz="1800" dirty="0">
                        <a:effectLst/>
                        <a:latin typeface="+mj-lt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+mj-lt"/>
                          <a:ea typeface="Times New Roman"/>
                        </a:rPr>
                        <a:t>-</a:t>
                      </a:r>
                      <a:endParaRPr lang="ru-RU" sz="1800" dirty="0">
                        <a:effectLst/>
                        <a:latin typeface="+mj-lt"/>
                        <a:ea typeface="Times New Roman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+mj-lt"/>
                          <a:ea typeface="Times New Roman"/>
                        </a:rPr>
                        <a:t>(ничего не понял)</a:t>
                      </a:r>
                      <a:endParaRPr lang="ru-RU" sz="1800" dirty="0">
                        <a:effectLst/>
                        <a:latin typeface="+mj-lt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+mj-lt"/>
                          <a:ea typeface="Times New Roman"/>
                        </a:rPr>
                        <a:t>?</a:t>
                      </a:r>
                      <a:endParaRPr lang="ru-RU" sz="1800" dirty="0">
                        <a:effectLst/>
                        <a:latin typeface="+mj-lt"/>
                        <a:ea typeface="Times New Roman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+mj-lt"/>
                          <a:ea typeface="Times New Roman"/>
                        </a:rPr>
                        <a:t>(интересно, хочу узнать подробнее)</a:t>
                      </a:r>
                      <a:endParaRPr lang="ru-RU" sz="1800" dirty="0">
                        <a:effectLst/>
                        <a:latin typeface="+mj-lt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57263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r>
                        <a:rPr lang="ru-RU" sz="1800" dirty="0" smtClean="0">
                          <a:effectLst/>
                          <a:latin typeface="+mj-lt"/>
                          <a:ea typeface="Times New Roman"/>
                        </a:rPr>
                        <a:t>Уметь</a:t>
                      </a:r>
                      <a:r>
                        <a:rPr lang="ru-RU" sz="1800" baseline="0" dirty="0" smtClean="0">
                          <a:effectLst/>
                          <a:latin typeface="+mj-lt"/>
                          <a:ea typeface="Times New Roman"/>
                        </a:rPr>
                        <a:t> решать задачи </a:t>
                      </a:r>
                      <a:r>
                        <a:rPr lang="ru-RU" sz="1800" dirty="0" smtClean="0">
                          <a:effectLst/>
                          <a:latin typeface="+mj-lt"/>
                          <a:ea typeface="Times New Roman"/>
                        </a:rPr>
                        <a:t> </a:t>
                      </a:r>
                      <a:r>
                        <a:rPr lang="ru-RU" sz="1800" dirty="0">
                          <a:effectLst/>
                          <a:latin typeface="+mj-lt"/>
                          <a:ea typeface="Times New Roman"/>
                        </a:rPr>
                        <a:t>на растворы, сплавы химическими и математическими способами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+mj-lt"/>
                          <a:ea typeface="Times New Roman"/>
                        </a:rPr>
                        <a:t> </a:t>
                      </a:r>
                      <a:endParaRPr lang="ru-RU" sz="1800" dirty="0">
                        <a:effectLst/>
                        <a:latin typeface="+mj-lt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+mj-lt"/>
                          <a:ea typeface="Times New Roman"/>
                        </a:rPr>
                        <a:t> </a:t>
                      </a:r>
                      <a:endParaRPr lang="ru-RU" sz="1800" dirty="0">
                        <a:effectLst/>
                        <a:latin typeface="+mj-lt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+mj-lt"/>
                          <a:ea typeface="Times New Roman"/>
                        </a:rPr>
                        <a:t> </a:t>
                      </a:r>
                      <a:endParaRPr lang="ru-RU" sz="1800" dirty="0">
                        <a:effectLst/>
                        <a:latin typeface="+mj-lt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12204909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Цели и задачи  урока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/>
            <a:r>
              <a:rPr lang="ru-RU" dirty="0" smtClean="0"/>
              <a:t>рассмотреть различные типы задач на растворы, сплавы  и приемы их решения. </a:t>
            </a:r>
          </a:p>
          <a:p>
            <a:pPr lvl="0"/>
            <a:r>
              <a:rPr lang="ru-RU" dirty="0" smtClean="0"/>
              <a:t>сформировать целостную картину о взаимосвязи предметов в школе.</a:t>
            </a:r>
          </a:p>
          <a:p>
            <a:pPr lvl="0"/>
            <a:r>
              <a:rPr lang="ru-RU" dirty="0" smtClean="0"/>
              <a:t>совершенствовать интеллектуальные умения (анализ, прогнозирование, умения устанавливать причинно-следственные связи). </a:t>
            </a:r>
            <a:br>
              <a:rPr lang="ru-RU" dirty="0" smtClean="0"/>
            </a:b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Математическая разминка </a:t>
            </a:r>
            <a:endParaRPr lang="ru-RU" dirty="0"/>
          </a:p>
        </p:txBody>
      </p:sp>
      <p:sp>
        <p:nvSpPr>
          <p:cNvPr id="8" name="Объект 7"/>
          <p:cNvSpPr>
            <a:spLocks noGrp="1"/>
          </p:cNvSpPr>
          <p:nvPr>
            <p:ph idx="1"/>
          </p:nvPr>
        </p:nvSpPr>
        <p:spPr>
          <a:xfrm>
            <a:off x="323528" y="1628800"/>
            <a:ext cx="8229600" cy="4525963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ru-RU" b="1" dirty="0"/>
              <a:t>Перевести проценты  в десятичную дробь:</a:t>
            </a:r>
          </a:p>
          <a:p>
            <a:pPr marL="0" indent="0">
              <a:buNone/>
            </a:pPr>
            <a:r>
              <a:rPr lang="ru-RU" dirty="0"/>
              <a:t>10% =                  </a:t>
            </a:r>
            <a:r>
              <a:rPr lang="ru-RU" dirty="0" smtClean="0"/>
              <a:t>     </a:t>
            </a:r>
            <a:r>
              <a:rPr lang="ru-RU" dirty="0"/>
              <a:t>30%=	</a:t>
            </a:r>
            <a:r>
              <a:rPr lang="ru-RU" dirty="0" smtClean="0"/>
              <a:t>                        5</a:t>
            </a:r>
            <a:r>
              <a:rPr lang="ru-RU" dirty="0"/>
              <a:t>%=</a:t>
            </a:r>
          </a:p>
          <a:p>
            <a:pPr marL="0" indent="0">
              <a:buNone/>
            </a:pPr>
            <a:r>
              <a:rPr lang="ru-RU" dirty="0"/>
              <a:t>72%=	</a:t>
            </a:r>
            <a:r>
              <a:rPr lang="ru-RU" dirty="0" smtClean="0"/>
              <a:t>                      25</a:t>
            </a:r>
            <a:r>
              <a:rPr lang="ru-RU" dirty="0"/>
              <a:t>%=	</a:t>
            </a:r>
            <a:r>
              <a:rPr lang="ru-RU" dirty="0" smtClean="0"/>
              <a:t>                         50%=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b="1" dirty="0"/>
              <a:t>Найти:</a:t>
            </a:r>
          </a:p>
          <a:p>
            <a:pPr marL="0" indent="0">
              <a:buNone/>
            </a:pPr>
            <a:r>
              <a:rPr lang="ru-RU" dirty="0" smtClean="0"/>
              <a:t>    0,3 </a:t>
            </a:r>
            <a:r>
              <a:rPr lang="ru-RU" dirty="0"/>
              <a:t>от 200кг                             72% от х</a:t>
            </a:r>
          </a:p>
          <a:p>
            <a:pPr marL="0" indent="0">
              <a:buNone/>
            </a:pPr>
            <a:r>
              <a:rPr lang="ru-RU" dirty="0" smtClean="0"/>
              <a:t>    10</a:t>
            </a:r>
            <a:r>
              <a:rPr lang="ru-RU" dirty="0"/>
              <a:t>% от 50 кг                            35% от у</a:t>
            </a:r>
          </a:p>
          <a:p>
            <a:pPr marL="0" indent="0">
              <a:buNone/>
            </a:pPr>
            <a:r>
              <a:rPr lang="ru-RU" b="1" dirty="0"/>
              <a:t>Решить систему уравнений:</a:t>
            </a:r>
          </a:p>
          <a:p>
            <a:pPr marL="0" indent="0">
              <a:buNone/>
            </a:pPr>
            <a:r>
              <a:rPr lang="ru-RU" dirty="0" smtClean="0"/>
              <a:t>     </a:t>
            </a:r>
            <a:r>
              <a:rPr lang="ru-RU" dirty="0" err="1" smtClean="0"/>
              <a:t>х+у</a:t>
            </a:r>
            <a:r>
              <a:rPr lang="ru-RU" dirty="0" smtClean="0"/>
              <a:t>=10</a:t>
            </a:r>
            <a:endParaRPr lang="ru-RU" dirty="0"/>
          </a:p>
          <a:p>
            <a:pPr marL="0" indent="0">
              <a:buNone/>
            </a:pPr>
            <a:r>
              <a:rPr lang="ru-RU" dirty="0" smtClean="0"/>
              <a:t>     3х+2у=20</a:t>
            </a:r>
            <a:endParaRPr lang="ru-RU" dirty="0"/>
          </a:p>
          <a:p>
            <a:pPr marL="0" indent="0">
              <a:buNone/>
            </a:pPr>
            <a:endParaRPr lang="ru-RU" sz="2000" dirty="0"/>
          </a:p>
        </p:txBody>
      </p:sp>
      <p:sp>
        <p:nvSpPr>
          <p:cNvPr id="9" name="Левая фигурная скобка 8"/>
          <p:cNvSpPr/>
          <p:nvPr/>
        </p:nvSpPr>
        <p:spPr>
          <a:xfrm>
            <a:off x="683568" y="4941168"/>
            <a:ext cx="155448" cy="914400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1972870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2594"/>
          </a:xfrm>
        </p:spPr>
        <p:txBody>
          <a:bodyPr>
            <a:normAutofit fontScale="90000"/>
          </a:bodyPr>
          <a:lstStyle/>
          <a:p>
            <a:r>
              <a:rPr lang="ru-RU" b="1" dirty="0"/>
              <a:t>Химическая разминка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2844" y="1000108"/>
            <a:ext cx="8858312" cy="5572164"/>
          </a:xfrm>
        </p:spPr>
        <p:txBody>
          <a:bodyPr>
            <a:normAutofit fontScale="25000" lnSpcReduction="20000"/>
          </a:bodyPr>
          <a:lstStyle/>
          <a:p>
            <a:pPr marL="514350" indent="-514350">
              <a:buNone/>
            </a:pPr>
            <a:r>
              <a:rPr lang="ru-RU" sz="12800" b="1" i="1" dirty="0" smtClean="0"/>
              <a:t>Задача №1.</a:t>
            </a:r>
            <a:r>
              <a:rPr lang="ru-RU" sz="12800" b="1" dirty="0" smtClean="0"/>
              <a:t> </a:t>
            </a:r>
          </a:p>
          <a:p>
            <a:pPr marL="514350" indent="-514350">
              <a:buNone/>
            </a:pPr>
            <a:r>
              <a:rPr lang="ru-RU" sz="12800" dirty="0" smtClean="0"/>
              <a:t>В бронзе – сплаве меди с оловом, на долю олова</a:t>
            </a:r>
          </a:p>
          <a:p>
            <a:pPr marL="514350" indent="-514350">
              <a:buNone/>
            </a:pPr>
            <a:r>
              <a:rPr lang="ru-RU" sz="12800" dirty="0" smtClean="0"/>
              <a:t>приходится 20%. Сколько весит олово, пошедшее</a:t>
            </a:r>
          </a:p>
          <a:p>
            <a:pPr marL="514350" indent="-514350">
              <a:buNone/>
            </a:pPr>
            <a:r>
              <a:rPr lang="ru-RU" sz="12800" dirty="0" smtClean="0"/>
              <a:t>на создание Медного всадника, если масса</a:t>
            </a:r>
          </a:p>
          <a:p>
            <a:pPr marL="514350" indent="-514350">
              <a:buNone/>
            </a:pPr>
            <a:r>
              <a:rPr lang="ru-RU" sz="12800" dirty="0" smtClean="0"/>
              <a:t>памятника 5 тонн? </a:t>
            </a:r>
          </a:p>
          <a:p>
            <a:pPr marL="514350" indent="-514350">
              <a:buNone/>
            </a:pPr>
            <a:r>
              <a:rPr lang="ru-RU" sz="12800" b="1" dirty="0" smtClean="0"/>
              <a:t>Задача №2. </a:t>
            </a:r>
          </a:p>
          <a:p>
            <a:pPr lvl="0">
              <a:buNone/>
            </a:pPr>
            <a:r>
              <a:rPr lang="ru-RU" sz="12800" dirty="0" smtClean="0"/>
              <a:t>Определите массу золота и серебра, которое</a:t>
            </a:r>
          </a:p>
          <a:p>
            <a:pPr lvl="0">
              <a:buNone/>
            </a:pPr>
            <a:r>
              <a:rPr lang="ru-RU" sz="12800" dirty="0" smtClean="0"/>
              <a:t>содержится в обручальном кольце массой 2 г</a:t>
            </a:r>
          </a:p>
          <a:p>
            <a:pPr lvl="0">
              <a:buNone/>
            </a:pPr>
            <a:r>
              <a:rPr lang="ru-RU" sz="12800" dirty="0" smtClean="0"/>
              <a:t>и пробой 585°. </a:t>
            </a:r>
          </a:p>
          <a:p>
            <a:pPr>
              <a:buNone/>
            </a:pPr>
            <a:r>
              <a:rPr lang="ru-RU" sz="12800" i="1" dirty="0" smtClean="0"/>
              <a:t>(Проба 585°, например, означает, что в сплаве</a:t>
            </a:r>
          </a:p>
          <a:p>
            <a:pPr>
              <a:buNone/>
            </a:pPr>
            <a:r>
              <a:rPr lang="ru-RU" sz="12800" i="1" dirty="0" smtClean="0"/>
              <a:t>массовая доля  золота составляет 0,585 или 58,5%)</a:t>
            </a:r>
          </a:p>
          <a:p>
            <a:pPr lvl="0">
              <a:buNone/>
            </a:pPr>
            <a:endParaRPr lang="ru-RU" dirty="0" smtClean="0"/>
          </a:p>
          <a:p>
            <a:pPr lvl="0">
              <a:buNone/>
            </a:pPr>
            <a:endParaRPr lang="ru-RU" dirty="0" smtClean="0"/>
          </a:p>
          <a:p>
            <a:pPr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3230864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214282" y="274638"/>
            <a:ext cx="8786874" cy="3654428"/>
          </a:xfrm>
        </p:spPr>
        <p:txBody>
          <a:bodyPr>
            <a:noAutofit/>
          </a:bodyPr>
          <a:lstStyle/>
          <a:p>
            <a:pPr algn="l"/>
            <a:r>
              <a:rPr lang="ru-RU" sz="2800" dirty="0" smtClean="0"/>
              <a:t>Процентное содержание компонента в смеси или растворенного вещества в растворе  называют массовой долей и обозначают греческой буквой </a:t>
            </a:r>
            <a:r>
              <a:rPr lang="ru-RU" sz="2800" dirty="0" err="1" smtClean="0"/>
              <a:t>ω</a:t>
            </a:r>
            <a:r>
              <a:rPr lang="ru-RU" sz="2800" dirty="0" smtClean="0"/>
              <a:t>.</a:t>
            </a:r>
            <a:br>
              <a:rPr lang="ru-RU" sz="2800" dirty="0" smtClean="0"/>
            </a:b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400" dirty="0" err="1" smtClean="0"/>
              <a:t>ω=</a:t>
            </a:r>
            <a:r>
              <a:rPr lang="ru-RU" sz="2400" dirty="0" smtClean="0"/>
              <a:t>   </a:t>
            </a:r>
            <a:r>
              <a:rPr lang="en-US" sz="2400" u="sng" dirty="0" smtClean="0"/>
              <a:t>m</a:t>
            </a:r>
            <a:r>
              <a:rPr lang="ru-RU" sz="2400" u="sng" dirty="0" smtClean="0"/>
              <a:t> </a:t>
            </a:r>
            <a:r>
              <a:rPr lang="ru-RU" sz="2400" u="sng" dirty="0" err="1" smtClean="0"/>
              <a:t>раств.вещества</a:t>
            </a:r>
            <a:r>
              <a:rPr lang="ru-RU" sz="2400" dirty="0" smtClean="0"/>
              <a:t>             </a:t>
            </a:r>
            <a:r>
              <a:rPr lang="ru-RU" sz="2400" dirty="0" err="1" smtClean="0"/>
              <a:t>ω%=</a:t>
            </a:r>
            <a:r>
              <a:rPr lang="ru-RU" sz="2400" dirty="0" smtClean="0"/>
              <a:t> </a:t>
            </a:r>
            <a:r>
              <a:rPr lang="en-US" sz="2400" u="sng" dirty="0" smtClean="0"/>
              <a:t>m</a:t>
            </a:r>
            <a:r>
              <a:rPr lang="ru-RU" sz="2400" u="sng" dirty="0" smtClean="0"/>
              <a:t> </a:t>
            </a:r>
            <a:r>
              <a:rPr lang="ru-RU" sz="2400" u="sng" dirty="0" err="1" smtClean="0"/>
              <a:t>раствор.вещества</a:t>
            </a:r>
            <a:r>
              <a:rPr lang="ru-RU" sz="2400" u="sng" dirty="0" smtClean="0"/>
              <a:t> *100%</a:t>
            </a: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>             </a:t>
            </a:r>
            <a:r>
              <a:rPr lang="en-US" sz="2400" dirty="0" smtClean="0"/>
              <a:t>m</a:t>
            </a:r>
            <a:r>
              <a:rPr lang="ru-RU" sz="2400" dirty="0" smtClean="0"/>
              <a:t> раствора                                          </a:t>
            </a:r>
            <a:r>
              <a:rPr lang="en-US" sz="2400" dirty="0" smtClean="0"/>
              <a:t>m</a:t>
            </a:r>
            <a:r>
              <a:rPr lang="ru-RU" sz="2400" dirty="0" smtClean="0"/>
              <a:t>  раствора                             </a:t>
            </a:r>
            <a:r>
              <a:rPr lang="ru-RU" sz="2800" dirty="0" smtClean="0"/>
              <a:t/>
            </a:r>
            <a:br>
              <a:rPr lang="ru-RU" sz="2800" dirty="0" smtClean="0"/>
            </a:br>
            <a:endParaRPr lang="ru-RU" sz="2800" dirty="0"/>
          </a:p>
        </p:txBody>
      </p:sp>
      <p:sp>
        <p:nvSpPr>
          <p:cNvPr id="7" name="Содержимое 6"/>
          <p:cNvSpPr>
            <a:spLocks noGrp="1"/>
          </p:cNvSpPr>
          <p:nvPr>
            <p:ph idx="1"/>
          </p:nvPr>
        </p:nvSpPr>
        <p:spPr>
          <a:xfrm>
            <a:off x="457200" y="3714752"/>
            <a:ext cx="8229600" cy="2411411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800" dirty="0" smtClean="0">
                <a:latin typeface="+mj-lt"/>
              </a:rPr>
              <a:t>3) Найти массу 10% раствора, в котором растворено 90 г вещества. </a:t>
            </a:r>
          </a:p>
          <a:p>
            <a:pPr>
              <a:buNone/>
            </a:pPr>
            <a:r>
              <a:rPr lang="ru-RU" sz="2800" dirty="0" smtClean="0">
                <a:latin typeface="+mj-lt"/>
              </a:rPr>
              <a:t>4) Рассчитать массовую долю раствора, полученного растворением 25 кг кислоты  в  75 кг воды. 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Химический опыт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214422"/>
            <a:ext cx="8229600" cy="4911741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В стакан с концентрированным раствором</a:t>
            </a:r>
          </a:p>
          <a:p>
            <a:pPr>
              <a:buNone/>
            </a:pPr>
            <a:r>
              <a:rPr lang="ru-RU" dirty="0" smtClean="0"/>
              <a:t>хлорида меди (</a:t>
            </a:r>
            <a:r>
              <a:rPr lang="en-US" dirty="0" smtClean="0"/>
              <a:t>II</a:t>
            </a:r>
            <a:r>
              <a:rPr lang="ru-RU" dirty="0" smtClean="0"/>
              <a:t>) зеленого цвета добавляется</a:t>
            </a:r>
          </a:p>
          <a:p>
            <a:pPr>
              <a:buNone/>
            </a:pPr>
            <a:r>
              <a:rPr lang="ru-RU" dirty="0" smtClean="0"/>
              <a:t>вода. Раствор становится голубым. </a:t>
            </a:r>
            <a:r>
              <a:rPr lang="ru-RU" b="1" dirty="0" smtClean="0"/>
              <a:t>Почему?</a:t>
            </a:r>
          </a:p>
          <a:p>
            <a:pPr>
              <a:buNone/>
            </a:pPr>
            <a:r>
              <a:rPr lang="ru-RU" b="1" dirty="0" smtClean="0">
                <a:latin typeface="+mj-lt"/>
              </a:rPr>
              <a:t>Задача 1</a:t>
            </a:r>
          </a:p>
          <a:p>
            <a:pPr>
              <a:buNone/>
            </a:pPr>
            <a:r>
              <a:rPr lang="ru-RU" dirty="0" smtClean="0"/>
              <a:t>Определите массу воды, которую добавили к</a:t>
            </a:r>
          </a:p>
          <a:p>
            <a:pPr>
              <a:buNone/>
            </a:pPr>
            <a:r>
              <a:rPr lang="ru-RU" dirty="0" smtClean="0"/>
              <a:t>300 г 50% раствора хлорида меди(</a:t>
            </a:r>
            <a:r>
              <a:rPr lang="en-US" dirty="0" smtClean="0"/>
              <a:t>II</a:t>
            </a:r>
            <a:r>
              <a:rPr lang="ru-RU" dirty="0" smtClean="0"/>
              <a:t>),чтобы</a:t>
            </a:r>
          </a:p>
          <a:p>
            <a:pPr>
              <a:buNone/>
            </a:pPr>
            <a:r>
              <a:rPr lang="ru-RU" dirty="0" smtClean="0"/>
              <a:t>получить 20% раствор.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6908"/>
          </a:xfrm>
        </p:spPr>
        <p:txBody>
          <a:bodyPr>
            <a:normAutofit/>
          </a:bodyPr>
          <a:lstStyle/>
          <a:p>
            <a:r>
              <a:rPr lang="ru-RU" sz="4000" dirty="0" smtClean="0"/>
              <a:t>Задача 2</a:t>
            </a:r>
            <a:endParaRPr lang="ru-RU" sz="40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1071546"/>
            <a:ext cx="8401080" cy="5054617"/>
          </a:xfrm>
        </p:spPr>
        <p:txBody>
          <a:bodyPr/>
          <a:lstStyle/>
          <a:p>
            <a:r>
              <a:rPr lang="ru-RU" dirty="0" smtClean="0"/>
              <a:t>В  сосуд,  содержащий  5  литров  12–процентного  водного  раствора  некоторого  вещества, добавили 7 литров воды. Сколько процентов составляет концентрация получившегося раствора?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Концентрация раствора равна </a:t>
            </a:r>
          </a:p>
          <a:p>
            <a:pPr>
              <a:buNone/>
            </a:pPr>
            <a:r>
              <a:rPr lang="ru-RU" dirty="0" smtClean="0"/>
              <a:t>                  </a:t>
            </a:r>
          </a:p>
          <a:p>
            <a:pPr>
              <a:buNone/>
            </a:pPr>
            <a:endParaRPr lang="ru-RU" dirty="0" smtClean="0"/>
          </a:p>
          <a:p>
            <a:endParaRPr lang="ru-RU" dirty="0"/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929322" y="4143380"/>
            <a:ext cx="2357454" cy="8572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6908"/>
          </a:xfrm>
        </p:spPr>
        <p:txBody>
          <a:bodyPr>
            <a:normAutofit/>
          </a:bodyPr>
          <a:lstStyle/>
          <a:p>
            <a:r>
              <a:rPr lang="ru-RU" sz="4000" dirty="0" smtClean="0"/>
              <a:t>Задача 3</a:t>
            </a:r>
            <a:endParaRPr lang="ru-RU" sz="40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214422"/>
            <a:ext cx="8229600" cy="4911741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Смешали  4  литра  15–процентного  водного </a:t>
            </a:r>
          </a:p>
          <a:p>
            <a:pPr>
              <a:buNone/>
            </a:pPr>
            <a:r>
              <a:rPr lang="ru-RU" dirty="0" smtClean="0"/>
              <a:t>раствора  некоторого  вещества  с  6  литрами </a:t>
            </a:r>
          </a:p>
          <a:p>
            <a:pPr>
              <a:buNone/>
            </a:pPr>
            <a:r>
              <a:rPr lang="ru-RU" dirty="0" smtClean="0"/>
              <a:t>25–процентного водного раствора этого же</a:t>
            </a:r>
          </a:p>
          <a:p>
            <a:pPr>
              <a:buNone/>
            </a:pPr>
            <a:r>
              <a:rPr lang="ru-RU" dirty="0" smtClean="0"/>
              <a:t>вещества. Сколько процентов составляет</a:t>
            </a:r>
          </a:p>
          <a:p>
            <a:pPr>
              <a:buNone/>
            </a:pPr>
            <a:r>
              <a:rPr lang="ru-RU" dirty="0" smtClean="0"/>
              <a:t>концентрация получившегося раствора?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541</TotalTime>
  <Words>942</Words>
  <Application>Microsoft Office PowerPoint</Application>
  <PresentationFormat>Экран (4:3)</PresentationFormat>
  <Paragraphs>279</Paragraphs>
  <Slides>26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26</vt:i4>
      </vt:variant>
    </vt:vector>
  </HeadingPairs>
  <TitlesOfParts>
    <vt:vector size="27" baseType="lpstr">
      <vt:lpstr>Тема Office</vt:lpstr>
      <vt:lpstr>Интегрированный урок по математике и  химии Готовимся к ЕГЭ</vt:lpstr>
      <vt:lpstr>Слайд 2</vt:lpstr>
      <vt:lpstr>Цели и задачи  урока</vt:lpstr>
      <vt:lpstr>Математическая разминка </vt:lpstr>
      <vt:lpstr>Химическая разминка </vt:lpstr>
      <vt:lpstr>Процентное содержание компонента в смеси или растворенного вещества в растворе  называют массовой долей и обозначают греческой буквой ω.  ω=   m раств.вещества             ω%= m раствор.вещества *100%              m раствора                                          m  раствора                              </vt:lpstr>
      <vt:lpstr>Химический опыт</vt:lpstr>
      <vt:lpstr>Задача 2</vt:lpstr>
      <vt:lpstr>Задача 3</vt:lpstr>
      <vt:lpstr>Задачи на сплавы  Задача 4</vt:lpstr>
      <vt:lpstr>Слайд 11</vt:lpstr>
      <vt:lpstr>Слайд 12</vt:lpstr>
      <vt:lpstr>Слайд 13</vt:lpstr>
      <vt:lpstr>Слайд 14</vt:lpstr>
      <vt:lpstr>Задача 5</vt:lpstr>
      <vt:lpstr>Слайд 16</vt:lpstr>
      <vt:lpstr>Слайд 17</vt:lpstr>
      <vt:lpstr>Слайд 18</vt:lpstr>
      <vt:lpstr>Слайд 19</vt:lpstr>
      <vt:lpstr>Задача 6</vt:lpstr>
      <vt:lpstr>Задача 7</vt:lpstr>
      <vt:lpstr>Слайд 22</vt:lpstr>
      <vt:lpstr>Слайд 23</vt:lpstr>
      <vt:lpstr>Слайд 24</vt:lpstr>
      <vt:lpstr>Слайд 25</vt:lpstr>
      <vt:lpstr>Рефлексия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Наталья Евгеньевна Караваева</dc:creator>
  <cp:lastModifiedBy>New</cp:lastModifiedBy>
  <cp:revision>46</cp:revision>
  <dcterms:created xsi:type="dcterms:W3CDTF">2014-07-22T11:28:51Z</dcterms:created>
  <dcterms:modified xsi:type="dcterms:W3CDTF">2022-04-29T03:45:32Z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162490</vt:lpwstr>
  </property>
  <property fmtid="{D5CDD505-2E9C-101B-9397-08002B2CF9AE}" pid="3" name="NXPowerLiteSettings">
    <vt:lpwstr>F6000400038000</vt:lpwstr>
  </property>
  <property fmtid="{D5CDD505-2E9C-101B-9397-08002B2CF9AE}" pid="4" name="NXPowerLiteVersion">
    <vt:lpwstr>D4.3.1</vt:lpwstr>
  </property>
</Properties>
</file>