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Схема вышивки &quot;гжель2&quot; - Схемы вышивки - Denya - Авторы - Портал &quot;Вышивка крестом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-214338"/>
            <a:ext cx="9144000" cy="686638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85795"/>
            <a:ext cx="5314960" cy="1500197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0070C0"/>
                </a:solidFill>
                <a:latin typeface="Monotype Corsiva" pitchFamily="66" charset="0"/>
              </a:rPr>
              <a:t>ГЖЕЛЬ</a:t>
            </a:r>
            <a:endParaRPr lang="ru-RU" sz="6600" b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2636912"/>
            <a:ext cx="4071966" cy="1935096"/>
          </a:xfrm>
        </p:spPr>
        <p:txBody>
          <a:bodyPr>
            <a:normAutofit lnSpcReduction="10000"/>
          </a:bodyPr>
          <a:lstStyle/>
          <a:p>
            <a:r>
              <a:rPr lang="ru-RU" sz="2800" b="1" dirty="0" err="1" smtClean="0">
                <a:solidFill>
                  <a:srgbClr val="0070C0"/>
                </a:solidFill>
                <a:latin typeface="Monotype Corsiva" pitchFamily="66" charset="0"/>
              </a:rPr>
              <a:t>Сабирова</a:t>
            </a:r>
            <a:r>
              <a:rPr lang="ru-RU" sz="2800" b="1" dirty="0" smtClean="0">
                <a:solidFill>
                  <a:srgbClr val="0070C0"/>
                </a:solidFill>
                <a:latin typeface="Monotype Corsiva" pitchFamily="66" charset="0"/>
              </a:rPr>
              <a:t> </a:t>
            </a:r>
            <a:r>
              <a:rPr lang="ru-RU" sz="2800" b="1" dirty="0" err="1">
                <a:solidFill>
                  <a:srgbClr val="0070C0"/>
                </a:solidFill>
                <a:latin typeface="Monotype Corsiva" pitchFamily="66" charset="0"/>
              </a:rPr>
              <a:t>Л</a:t>
            </a:r>
            <a:r>
              <a:rPr lang="ru-RU" sz="2800" b="1" dirty="0" err="1" smtClean="0">
                <a:solidFill>
                  <a:srgbClr val="0070C0"/>
                </a:solidFill>
                <a:latin typeface="Monotype Corsiva" pitchFamily="66" charset="0"/>
              </a:rPr>
              <a:t>илиана</a:t>
            </a:r>
            <a:r>
              <a:rPr lang="ru-RU" sz="2800" b="1" dirty="0" smtClean="0">
                <a:solidFill>
                  <a:srgbClr val="0070C0"/>
                </a:solidFill>
                <a:latin typeface="Monotype Corsiva" pitchFamily="66" charset="0"/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  <a:latin typeface="Monotype Corsiva" pitchFamily="66" charset="0"/>
              </a:rPr>
              <a:t>Ирикбиковна</a:t>
            </a:r>
            <a:endParaRPr lang="ru-RU" sz="2800" b="1" dirty="0" smtClean="0">
              <a:solidFill>
                <a:srgbClr val="0070C0"/>
              </a:solidFill>
              <a:latin typeface="Monotype Corsiva" pitchFamily="66" charset="0"/>
            </a:endParaRPr>
          </a:p>
          <a:p>
            <a:r>
              <a:rPr lang="ru-RU" sz="2800" b="1" dirty="0" smtClean="0">
                <a:solidFill>
                  <a:srgbClr val="0070C0"/>
                </a:solidFill>
                <a:latin typeface="Monotype Corsiva" pitchFamily="66" charset="0"/>
              </a:rPr>
              <a:t>МБОУ СОШ № 10</a:t>
            </a:r>
          </a:p>
          <a:p>
            <a:r>
              <a:rPr lang="ru-RU" sz="2800" b="1" smtClean="0">
                <a:solidFill>
                  <a:srgbClr val="0070C0"/>
                </a:solidFill>
                <a:latin typeface="Monotype Corsiva" pitchFamily="66" charset="0"/>
              </a:rPr>
              <a:t>НМР РТ</a:t>
            </a:r>
            <a:endParaRPr lang="ru-RU" sz="2800" b="1" dirty="0" smtClean="0">
              <a:solidFill>
                <a:srgbClr val="0070C0"/>
              </a:solidFill>
              <a:latin typeface="Monotype Corsiva" pitchFamily="66" charset="0"/>
            </a:endParaRPr>
          </a:p>
          <a:p>
            <a:endParaRPr lang="ru-RU" sz="2800" b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Схема вышивки &quot;гжель2&quot; - Схемы вышивки - Denya - Авторы - Портал &quot;Вышивка крестом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7044" y="3143248"/>
            <a:ext cx="4946956" cy="3714752"/>
          </a:xfrm>
          <a:prstGeom prst="rect">
            <a:avLst/>
          </a:prstGeom>
          <a:noFill/>
        </p:spPr>
      </p:pic>
      <p:pic>
        <p:nvPicPr>
          <p:cNvPr id="23554" name="Picture 2" descr="Роспись хохлома и гжель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5" y="428604"/>
            <a:ext cx="8001051" cy="2357454"/>
          </a:xfrm>
          <a:prstGeom prst="rect">
            <a:avLst/>
          </a:prstGeom>
          <a:noFill/>
        </p:spPr>
      </p:pic>
      <p:pic>
        <p:nvPicPr>
          <p:cNvPr id="23555" name="Picture 3" descr="D:\Мои документы\Работа\гжель\гжель_enl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2786058"/>
            <a:ext cx="3578539" cy="35004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 descr="D:\Мои документы\Работа\гжель\85116338_large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5"/>
            <a:ext cx="8229600" cy="492922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rgbClr val="0070C0"/>
                </a:solidFill>
              </a:rPr>
              <a:t>Цель:</a:t>
            </a:r>
            <a:r>
              <a:rPr lang="ru-RU" sz="2800" dirty="0" smtClean="0">
                <a:solidFill>
                  <a:srgbClr val="0070C0"/>
                </a:solidFill>
              </a:rPr>
              <a:t> познакомить детей с русским народным промыслом на примере гжельской росписи.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0070C0"/>
                </a:solidFill>
              </a:rPr>
              <a:t>Задачи:</a:t>
            </a:r>
            <a:r>
              <a:rPr lang="ru-RU" sz="2800" dirty="0" smtClean="0">
                <a:solidFill>
                  <a:srgbClr val="0070C0"/>
                </a:solidFill>
              </a:rPr>
              <a:t> 1. формировать умение детей оформлять объемную плоскость элементами узора гжельской росписи.</a:t>
            </a:r>
          </a:p>
          <a:p>
            <a:pPr>
              <a:buNone/>
            </a:pPr>
            <a:r>
              <a:rPr lang="ru-RU" sz="2800" dirty="0" smtClean="0">
                <a:solidFill>
                  <a:srgbClr val="0070C0"/>
                </a:solidFill>
              </a:rPr>
              <a:t>2. Закреплять представления детей о народных промыслах.  </a:t>
            </a:r>
          </a:p>
          <a:p>
            <a:pPr>
              <a:buNone/>
            </a:pPr>
            <a:r>
              <a:rPr lang="ru-RU" sz="2800" dirty="0" smtClean="0">
                <a:solidFill>
                  <a:srgbClr val="0070C0"/>
                </a:solidFill>
              </a:rPr>
              <a:t>3.Развивать у детей  интерес  к народному декоративно – прикладному искусству, способствовать развитию  эстетического вкуса, формированию прекрасного.</a:t>
            </a:r>
          </a:p>
        </p:txBody>
      </p:sp>
      <p:pic>
        <p:nvPicPr>
          <p:cNvPr id="4" name="Picture 2" descr="Схема вышивки &quot;гжель2&quot; - Схемы вышивки - Denya - Авторы - Портал &quot;Вышивка крестом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7044" y="3143248"/>
            <a:ext cx="4946956" cy="37147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Слайд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14290"/>
            <a:ext cx="6677025" cy="3771901"/>
          </a:xfrm>
          <a:prstGeom prst="rect">
            <a:avLst/>
          </a:prstGeom>
          <a:noFill/>
        </p:spPr>
      </p:pic>
      <p:pic>
        <p:nvPicPr>
          <p:cNvPr id="4" name="Picture 2" descr="Схема вышивки &quot;гжель2&quot; - Схемы вышивки - Denya - Авторы - Портал &quot;Вышивка крестом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3532097"/>
            <a:ext cx="4429124" cy="3325903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4000504"/>
            <a:ext cx="7572428" cy="2143139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1400" dirty="0" smtClean="0">
                <a:solidFill>
                  <a:srgbClr val="0070C0"/>
                </a:solidFill>
              </a:rPr>
              <a:t>	</a:t>
            </a:r>
            <a:r>
              <a:rPr lang="ru-RU" sz="1800" dirty="0" smtClean="0">
                <a:solidFill>
                  <a:srgbClr val="0070C0"/>
                </a:solidFill>
                <a:latin typeface="Monotype Corsiva" pitchFamily="66" charset="0"/>
              </a:rPr>
              <a:t>В  российском государстве, недалеко от Москвы, средь лесов и полей, стоит городок Гжель.  </a:t>
            </a:r>
            <a:r>
              <a:rPr lang="ru-RU" sz="1800" dirty="0" err="1" smtClean="0">
                <a:solidFill>
                  <a:srgbClr val="0070C0"/>
                </a:solidFill>
                <a:latin typeface="Monotype Corsiva" pitchFamily="66" charset="0"/>
              </a:rPr>
              <a:t>Давным</a:t>
            </a:r>
            <a:r>
              <a:rPr lang="ru-RU" sz="1800" dirty="0" smtClean="0">
                <a:solidFill>
                  <a:srgbClr val="0070C0"/>
                </a:solidFill>
                <a:latin typeface="Monotype Corsiva" pitchFamily="66" charset="0"/>
              </a:rPr>
              <a:t> – давно жили – были там смелые и умные, красивые и умелые мастера. Собрались они однажды и стали думать, как бы им лучше  мастерство свое показать, всех людей порадовать да свой край прославить.</a:t>
            </a:r>
          </a:p>
          <a:p>
            <a:pPr>
              <a:buNone/>
            </a:pPr>
            <a:r>
              <a:rPr lang="ru-RU" sz="1800" dirty="0" smtClean="0">
                <a:solidFill>
                  <a:srgbClr val="0070C0"/>
                </a:solidFill>
                <a:latin typeface="Monotype Corsiva" pitchFamily="66" charset="0"/>
              </a:rPr>
              <a:t>	Думали – </a:t>
            </a:r>
            <a:r>
              <a:rPr lang="ru-RU" sz="1800" dirty="0" err="1" smtClean="0">
                <a:solidFill>
                  <a:srgbClr val="0070C0"/>
                </a:solidFill>
                <a:latin typeface="Monotype Corsiva" pitchFamily="66" charset="0"/>
              </a:rPr>
              <a:t>думали</a:t>
            </a:r>
            <a:r>
              <a:rPr lang="ru-RU" sz="1800" dirty="0" smtClean="0">
                <a:solidFill>
                  <a:srgbClr val="0070C0"/>
                </a:solidFill>
                <a:latin typeface="Monotype Corsiva" pitchFamily="66" charset="0"/>
              </a:rPr>
              <a:t> и придумали. Нашли они в родной стороне глину </a:t>
            </a:r>
          </a:p>
          <a:p>
            <a:pPr>
              <a:buNone/>
            </a:pPr>
            <a:r>
              <a:rPr lang="ru-RU" sz="1800" dirty="0" smtClean="0">
                <a:solidFill>
                  <a:srgbClr val="0070C0"/>
                </a:solidFill>
                <a:latin typeface="Monotype Corsiva" pitchFamily="66" charset="0"/>
              </a:rPr>
              <a:t>	чудесную, белую – </a:t>
            </a:r>
            <a:r>
              <a:rPr lang="ru-RU" sz="1800" dirty="0" err="1" smtClean="0">
                <a:solidFill>
                  <a:srgbClr val="0070C0"/>
                </a:solidFill>
                <a:latin typeface="Monotype Corsiva" pitchFamily="66" charset="0"/>
              </a:rPr>
              <a:t>белую</a:t>
            </a:r>
            <a:r>
              <a:rPr lang="ru-RU" sz="1800" dirty="0" smtClean="0">
                <a:solidFill>
                  <a:srgbClr val="0070C0"/>
                </a:solidFill>
                <a:latin typeface="Monotype Corsiva" pitchFamily="66" charset="0"/>
              </a:rPr>
              <a:t>. И решили  лепить из нее посуду разную, да </a:t>
            </a:r>
          </a:p>
          <a:p>
            <a:pPr>
              <a:buNone/>
            </a:pPr>
            <a:r>
              <a:rPr lang="ru-RU" sz="1800" dirty="0" smtClean="0">
                <a:solidFill>
                  <a:srgbClr val="0070C0"/>
                </a:solidFill>
                <a:latin typeface="Monotype Corsiva" pitchFamily="66" charset="0"/>
              </a:rPr>
              <a:t>	такую, какой свет не видывал.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Схема вышивки &quot;гжель2&quot; - Схемы вышивки - Denya - Авторы - Портал &quot;Вышивка крестом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7044" y="3143248"/>
            <a:ext cx="4946956" cy="371475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3714752"/>
            <a:ext cx="7929618" cy="241141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400" dirty="0" smtClean="0"/>
              <a:t>	</a:t>
            </a:r>
            <a:r>
              <a:rPr lang="ru-RU" sz="1800" dirty="0" smtClean="0">
                <a:solidFill>
                  <a:srgbClr val="0070C0"/>
                </a:solidFill>
              </a:rPr>
              <a:t>А славится Гжель своим цветом. Он всегда одинаков: синий на белом фоне. Сами </a:t>
            </a:r>
            <a:r>
              <a:rPr lang="ru-RU" sz="1800" dirty="0" err="1" smtClean="0">
                <a:solidFill>
                  <a:srgbClr val="0070C0"/>
                </a:solidFill>
              </a:rPr>
              <a:t>гжельцы</a:t>
            </a:r>
            <a:r>
              <a:rPr lang="ru-RU" sz="1800" dirty="0" smtClean="0">
                <a:solidFill>
                  <a:srgbClr val="0070C0"/>
                </a:solidFill>
              </a:rPr>
              <a:t> любят говорить, что небо у них, как нигде в России,            синее – </a:t>
            </a:r>
            <a:r>
              <a:rPr lang="ru-RU" sz="1800" dirty="0" err="1" smtClean="0">
                <a:solidFill>
                  <a:srgbClr val="0070C0"/>
                </a:solidFill>
              </a:rPr>
              <a:t>синее</a:t>
            </a:r>
            <a:r>
              <a:rPr lang="ru-RU" sz="1800" dirty="0" smtClean="0">
                <a:solidFill>
                  <a:srgbClr val="0070C0"/>
                </a:solidFill>
              </a:rPr>
              <a:t>. Вот  и задумали они перенести эту синеву на белый   фарфор.  По белому фону чашки или подсвечники ведет рука        художника кисточку с краской. То сильнее, то слабее                           нажимает на нее.</a:t>
            </a:r>
          </a:p>
        </p:txBody>
      </p:sp>
      <p:pic>
        <p:nvPicPr>
          <p:cNvPr id="2050" name="Picture 2" descr="Аделаида Авдохина УОЛ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714356"/>
            <a:ext cx="2571768" cy="2813750"/>
          </a:xfrm>
          <a:prstGeom prst="rect">
            <a:avLst/>
          </a:prstGeom>
          <a:noFill/>
        </p:spPr>
      </p:pic>
      <p:pic>
        <p:nvPicPr>
          <p:cNvPr id="2054" name="Picture 6" descr="фруктовница Экзотическа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488" y="357166"/>
            <a:ext cx="3143272" cy="2357454"/>
          </a:xfrm>
          <a:prstGeom prst="rect">
            <a:avLst/>
          </a:prstGeom>
          <a:noFill/>
        </p:spPr>
      </p:pic>
      <p:pic>
        <p:nvPicPr>
          <p:cNvPr id="2056" name="Picture 8" descr="Русские сувениры, матрешки, павлопосадские платки, подносы жостово, гжель, касли, палех, хохлома, фарфор, береста, Гжель, Посуд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00760" y="857232"/>
            <a:ext cx="2857520" cy="22982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гжель, кувшин, гжельский кувшин, фарфор гжели, купить, кувшин Цветочны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428604"/>
            <a:ext cx="2500330" cy="2915837"/>
          </a:xfrm>
          <a:prstGeom prst="rect">
            <a:avLst/>
          </a:prstGeom>
          <a:noFill/>
          <a:ln w="25400" cmpd="sng">
            <a:solidFill>
              <a:schemeClr val="accent1">
                <a:lumMod val="50000"/>
              </a:schemeClr>
            </a:solidFill>
          </a:ln>
        </p:spPr>
      </p:pic>
      <p:pic>
        <p:nvPicPr>
          <p:cNvPr id="1030" name="Picture 6" descr="Гжель чайник Хуторок 721197 721197 - продажа в розницу и оптом, доставка по Санкт-Петербургу и всей России. . Купить в интернет-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500042"/>
            <a:ext cx="2857520" cy="2857520"/>
          </a:xfrm>
          <a:prstGeom prst="rect">
            <a:avLst/>
          </a:prstGeom>
          <a:noFill/>
          <a:ln w="25400" cmpd="sng">
            <a:solidFill>
              <a:schemeClr val="accent1">
                <a:lumMod val="50000"/>
              </a:schemeClr>
            </a:solidFill>
          </a:ln>
        </p:spPr>
      </p:pic>
      <p:pic>
        <p:nvPicPr>
          <p:cNvPr id="1032" name="Picture 8" descr="Масленка Казакова - Масленки - Каталог Гжель купить оптом и в розницу, магазин гжельского фарфора Гжельские ремёсл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4000504"/>
            <a:ext cx="2261168" cy="1857388"/>
          </a:xfrm>
          <a:prstGeom prst="rect">
            <a:avLst/>
          </a:prstGeom>
          <a:noFill/>
          <a:ln w="25400" cmpd="sng">
            <a:solidFill>
              <a:schemeClr val="accent1">
                <a:lumMod val="50000"/>
              </a:schemeClr>
            </a:solidFill>
          </a:ln>
        </p:spPr>
      </p:pic>
      <p:pic>
        <p:nvPicPr>
          <p:cNvPr id="1034" name="Picture 10" descr="ЗАО &quot;Объединение Гжель&quot; - www.posezonam.ru/conten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15140" y="3714752"/>
            <a:ext cx="2100062" cy="2786082"/>
          </a:xfrm>
          <a:prstGeom prst="rect">
            <a:avLst/>
          </a:prstGeom>
          <a:noFill/>
          <a:ln w="25400" cmpd="sng">
            <a:solidFill>
              <a:schemeClr val="accent1">
                <a:lumMod val="50000"/>
              </a:schemeClr>
            </a:solidFill>
          </a:ln>
        </p:spPr>
      </p:pic>
      <p:sp>
        <p:nvSpPr>
          <p:cNvPr id="13" name="Содержимое 12"/>
          <p:cNvSpPr>
            <a:spLocks noGrp="1"/>
          </p:cNvSpPr>
          <p:nvPr>
            <p:ph idx="1"/>
          </p:nvPr>
        </p:nvSpPr>
        <p:spPr>
          <a:xfrm>
            <a:off x="2786050" y="4000504"/>
            <a:ext cx="3714776" cy="212565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dirty="0" smtClean="0">
                <a:solidFill>
                  <a:srgbClr val="0070C0"/>
                </a:solidFill>
                <a:latin typeface="Monotype Corsiva" pitchFamily="66" charset="0"/>
              </a:rPr>
              <a:t>И все, что кисть рисует, становится синим и </a:t>
            </a:r>
            <a:r>
              <a:rPr lang="ru-RU" sz="2000" dirty="0" err="1" smtClean="0">
                <a:solidFill>
                  <a:srgbClr val="0070C0"/>
                </a:solidFill>
                <a:latin typeface="Monotype Corsiva" pitchFamily="66" charset="0"/>
              </a:rPr>
              <a:t>голубым</a:t>
            </a:r>
            <a:r>
              <a:rPr lang="ru-RU" sz="2000" dirty="0" smtClean="0">
                <a:solidFill>
                  <a:srgbClr val="0070C0"/>
                </a:solidFill>
                <a:latin typeface="Monotype Corsiva" pitchFamily="66" charset="0"/>
              </a:rPr>
              <a:t>. И цветы, и люди, и птицы, и трава. Всего одна краска. А какая нарядная и праздничная получается роспись</a:t>
            </a:r>
            <a:endParaRPr lang="ru-RU" sz="2000" dirty="0">
              <a:solidFill>
                <a:srgbClr val="0070C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0" name="Picture 10" descr="Гжель - фарфоровая страна голубых роз и синих птиц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2857496"/>
            <a:ext cx="2750363" cy="2357454"/>
          </a:xfrm>
          <a:prstGeom prst="rect">
            <a:avLst/>
          </a:prstGeom>
          <a:noFill/>
          <a:ln w="25400">
            <a:solidFill>
              <a:schemeClr val="accent1">
                <a:lumMod val="50000"/>
              </a:schemeClr>
            </a:solidFill>
          </a:ln>
        </p:spPr>
      </p:pic>
      <p:pic>
        <p:nvPicPr>
          <p:cNvPr id="20488" name="Picture 8" descr="Кумган &quot;Совушка&quot; Гжель купить в Москве на Avit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2857496"/>
            <a:ext cx="2428892" cy="3672201"/>
          </a:xfrm>
          <a:prstGeom prst="rect">
            <a:avLst/>
          </a:prstGeom>
          <a:noFill/>
          <a:ln w="25400" cmpd="sng">
            <a:solidFill>
              <a:schemeClr val="accent1">
                <a:lumMod val="50000"/>
              </a:schemeClr>
            </a:solidFill>
          </a:ln>
        </p:spPr>
      </p:pic>
      <p:pic>
        <p:nvPicPr>
          <p:cNvPr id="4" name="Picture 2" descr="Схема вышивки &quot;гжель2&quot; - Схемы вышивки - Denya - Авторы - Портал &quot;Вышивка крестом&quot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97044" y="3143248"/>
            <a:ext cx="4946956" cy="3714752"/>
          </a:xfrm>
          <a:prstGeom prst="rect">
            <a:avLst/>
          </a:prstGeom>
          <a:noFill/>
        </p:spPr>
      </p:pic>
      <p:pic>
        <p:nvPicPr>
          <p:cNvPr id="20482" name="Picture 2" descr="Бычок - Милые сердцу вещицы- я.ру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48" y="357166"/>
            <a:ext cx="2857520" cy="2143140"/>
          </a:xfrm>
          <a:prstGeom prst="rect">
            <a:avLst/>
          </a:prstGeom>
          <a:noFill/>
          <a:ln w="25400" cmpd="sng">
            <a:solidFill>
              <a:schemeClr val="accent1">
                <a:lumMod val="50000"/>
              </a:schemeClr>
            </a:solidFill>
          </a:ln>
        </p:spPr>
      </p:pic>
      <p:pic>
        <p:nvPicPr>
          <p:cNvPr id="20484" name="Picture 4" descr="Я.ру закрыт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57686" y="285729"/>
            <a:ext cx="3048021" cy="2286016"/>
          </a:xfrm>
          <a:prstGeom prst="rect">
            <a:avLst/>
          </a:prstGeom>
          <a:noFill/>
          <a:ln w="25400" cmpd="sng">
            <a:solidFill>
              <a:schemeClr val="accent1">
                <a:lumMod val="50000"/>
              </a:schemeClr>
            </a:solidFill>
          </a:ln>
        </p:spPr>
      </p:pic>
      <p:pic>
        <p:nvPicPr>
          <p:cNvPr id="20486" name="Picture 6" descr="Змея - символ года 2013 &quot;Талисман Удачи&quot; магазин фэн-шуй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4282" y="3071810"/>
            <a:ext cx="2357454" cy="2357454"/>
          </a:xfrm>
          <a:prstGeom prst="rect">
            <a:avLst/>
          </a:prstGeom>
          <a:noFill/>
          <a:ln w="25400" cmpd="sng">
            <a:solidFill>
              <a:schemeClr val="accent1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9"/>
            <a:ext cx="8229600" cy="192882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600" b="1" dirty="0" smtClean="0">
                <a:solidFill>
                  <a:srgbClr val="0070C0"/>
                </a:solidFill>
                <a:latin typeface="Monotype Corsiva" pitchFamily="66" charset="0"/>
              </a:rPr>
              <a:t>	Самое особенное в гжельской  росписи  - это  «мазок с тенями». Особенность заключается в том, что одним движением кисти достигается широкий диапазон перехода цвета от глубоких, темных тонов до очень светлых и легких.</a:t>
            </a:r>
          </a:p>
          <a:p>
            <a:pPr algn="ctr">
              <a:buNone/>
            </a:pPr>
            <a:r>
              <a:rPr lang="ru-RU" sz="1600" b="1" dirty="0" smtClean="0">
                <a:solidFill>
                  <a:srgbClr val="0070C0"/>
                </a:solidFill>
                <a:latin typeface="Monotype Corsiva" pitchFamily="66" charset="0"/>
              </a:rPr>
              <a:t>	В целом каждый  мазок состоит из различных оттенков синего. Цвет постепенно </a:t>
            </a:r>
            <a:r>
              <a:rPr lang="ru-RU" sz="1600" b="1" dirty="0" err="1" smtClean="0">
                <a:solidFill>
                  <a:srgbClr val="0070C0"/>
                </a:solidFill>
                <a:latin typeface="Monotype Corsiva" pitchFamily="66" charset="0"/>
              </a:rPr>
              <a:t>ослабеывает</a:t>
            </a:r>
            <a:r>
              <a:rPr lang="ru-RU" sz="1600" b="1" dirty="0" smtClean="0">
                <a:solidFill>
                  <a:srgbClr val="0070C0"/>
                </a:solidFill>
                <a:latin typeface="Monotype Corsiva" pitchFamily="66" charset="0"/>
              </a:rPr>
              <a:t>, переходя от тяжелого, почти черного к легкому, светлому, почти белому, сливающемуся с фоном и как бы растворяющемуся в нем.</a:t>
            </a:r>
            <a:endParaRPr lang="ru-RU" sz="1600" b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pic>
        <p:nvPicPr>
          <p:cNvPr id="19457" name="Picture 1" descr="C:\Users\user\Desktop\1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928802"/>
            <a:ext cx="2460102" cy="4357718"/>
          </a:xfrm>
          <a:prstGeom prst="rect">
            <a:avLst/>
          </a:prstGeom>
          <a:noFill/>
        </p:spPr>
      </p:pic>
      <p:pic>
        <p:nvPicPr>
          <p:cNvPr id="19458" name="Picture 2" descr="C:\Users\user\Desktop\687474703a2f2f342e62702e626c6f6773706f742e636f6d2f5f78356b43337132655278732f544f3457594c4e546b5f492f41414141414141414152302f2d7464667a7156585253732f73313630302f31352e6a706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1928802"/>
            <a:ext cx="3643338" cy="43785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65403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Monotype Corsiva" pitchFamily="66" charset="0"/>
              </a:rPr>
              <a:t>Элементы росписи</a:t>
            </a:r>
            <a:endParaRPr lang="ru-RU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pic>
        <p:nvPicPr>
          <p:cNvPr id="4" name="Picture 2" descr="Схема вышивки &quot;гжель2&quot; - Схемы вышивки - Denya - Авторы - Портал &quot;Вышивка крестом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7044" y="3143248"/>
            <a:ext cx="4946956" cy="3714752"/>
          </a:xfrm>
          <a:prstGeom prst="rect">
            <a:avLst/>
          </a:prstGeom>
          <a:noFill/>
        </p:spPr>
      </p:pic>
      <p:pic>
        <p:nvPicPr>
          <p:cNvPr id="18433" name="Picture 1" descr="C:\Users\user\Desktop\2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1000109"/>
            <a:ext cx="7072362" cy="2080758"/>
          </a:xfrm>
          <a:prstGeom prst="rect">
            <a:avLst/>
          </a:prstGeom>
          <a:noFill/>
        </p:spPr>
      </p:pic>
      <p:pic>
        <p:nvPicPr>
          <p:cNvPr id="18434" name="Picture 2" descr="C:\Users\user\Desktop\36742_html_m233a9b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071810"/>
            <a:ext cx="4625775" cy="35718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 descr="C:\Users\user\Desktop\urok-gzhel-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85728"/>
            <a:ext cx="6357982" cy="6007122"/>
          </a:xfrm>
          <a:prstGeom prst="rect">
            <a:avLst/>
          </a:prstGeom>
          <a:noFill/>
        </p:spPr>
      </p:pic>
      <p:pic>
        <p:nvPicPr>
          <p:cNvPr id="4" name="Picture 2" descr="Схема вышивки &quot;гжель2&quot; - Схемы вышивки - Denya - Авторы - Портал &quot;Вышивка крестом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7044" y="3143248"/>
            <a:ext cx="4946956" cy="37147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103</Words>
  <Application>Microsoft Office PowerPoint</Application>
  <PresentationFormat>Экран (4:3)</PresentationFormat>
  <Paragraphs>17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Monotype Corsiva</vt:lpstr>
      <vt:lpstr>Тема Office</vt:lpstr>
      <vt:lpstr>ГЖЕЛЬ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Элементы росписи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school</cp:lastModifiedBy>
  <cp:revision>31</cp:revision>
  <dcterms:created xsi:type="dcterms:W3CDTF">2015-04-23T19:32:57Z</dcterms:created>
  <dcterms:modified xsi:type="dcterms:W3CDTF">2022-05-24T07:41:14Z</dcterms:modified>
</cp:coreProperties>
</file>