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25" r:id="rId1"/>
  </p:sldMasterIdLst>
  <p:notesMasterIdLst>
    <p:notesMasterId r:id="rId20"/>
  </p:notesMasterIdLst>
  <p:sldIdLst>
    <p:sldId id="257" r:id="rId2"/>
    <p:sldId id="291" r:id="rId3"/>
    <p:sldId id="258" r:id="rId4"/>
    <p:sldId id="259" r:id="rId5"/>
    <p:sldId id="292" r:id="rId6"/>
    <p:sldId id="260" r:id="rId7"/>
    <p:sldId id="261" r:id="rId8"/>
    <p:sldId id="262" r:id="rId9"/>
    <p:sldId id="266" r:id="rId10"/>
    <p:sldId id="285" r:id="rId11"/>
    <p:sldId id="293" r:id="rId12"/>
    <p:sldId id="294" r:id="rId13"/>
    <p:sldId id="286" r:id="rId14"/>
    <p:sldId id="287" r:id="rId15"/>
    <p:sldId id="288" r:id="rId16"/>
    <p:sldId id="297" r:id="rId17"/>
    <p:sldId id="295" r:id="rId18"/>
    <p:sldId id="29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62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661BA0-CBCF-46A5-A641-F32AB28FCE0A}" type="doc">
      <dgm:prSet loTypeId="urn:microsoft.com/office/officeart/2005/8/layout/matrix2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E122DA2-C181-415C-8016-9659CAE8B2DF}">
      <dgm:prSet/>
      <dgm:spPr/>
      <dgm:t>
        <a:bodyPr/>
        <a:lstStyle/>
        <a:p>
          <a:r>
            <a:rPr lang="ru-RU" dirty="0"/>
            <a:t>Добываю</a:t>
          </a:r>
          <a:endParaRPr lang="en-US" dirty="0"/>
        </a:p>
      </dgm:t>
    </dgm:pt>
    <dgm:pt modelId="{551B78D6-86AB-40E5-B3C6-6B91FBB263C2}" type="parTrans" cxnId="{F94FD7FB-E076-42CC-9B77-BD4FB63E73FE}">
      <dgm:prSet/>
      <dgm:spPr/>
      <dgm:t>
        <a:bodyPr/>
        <a:lstStyle/>
        <a:p>
          <a:endParaRPr lang="en-US"/>
        </a:p>
      </dgm:t>
    </dgm:pt>
    <dgm:pt modelId="{18607400-9EEE-44B5-BF88-847535625A21}" type="sibTrans" cxnId="{F94FD7FB-E076-42CC-9B77-BD4FB63E73FE}">
      <dgm:prSet/>
      <dgm:spPr/>
      <dgm:t>
        <a:bodyPr/>
        <a:lstStyle/>
        <a:p>
          <a:endParaRPr lang="en-US"/>
        </a:p>
      </dgm:t>
    </dgm:pt>
    <dgm:pt modelId="{6604B2EE-EC18-4DF9-8AA1-2F0443823DEE}">
      <dgm:prSet/>
      <dgm:spPr/>
      <dgm:t>
        <a:bodyPr/>
        <a:lstStyle/>
        <a:p>
          <a:r>
            <a:rPr lang="ru-RU" dirty="0"/>
            <a:t>Оцениваю</a:t>
          </a:r>
          <a:endParaRPr lang="en-US" dirty="0"/>
        </a:p>
      </dgm:t>
    </dgm:pt>
    <dgm:pt modelId="{03274A10-797D-4840-9BD7-F5F57C6658D3}" type="parTrans" cxnId="{5E76B821-7D38-4208-B11D-E127BCE22BBF}">
      <dgm:prSet/>
      <dgm:spPr/>
      <dgm:t>
        <a:bodyPr/>
        <a:lstStyle/>
        <a:p>
          <a:endParaRPr lang="en-US"/>
        </a:p>
      </dgm:t>
    </dgm:pt>
    <dgm:pt modelId="{6C310E26-4310-4814-BAAD-EF77E2C8EB60}" type="sibTrans" cxnId="{5E76B821-7D38-4208-B11D-E127BCE22BBF}">
      <dgm:prSet/>
      <dgm:spPr/>
      <dgm:t>
        <a:bodyPr/>
        <a:lstStyle/>
        <a:p>
          <a:endParaRPr lang="en-US"/>
        </a:p>
      </dgm:t>
    </dgm:pt>
    <dgm:pt modelId="{EEE5F9F7-F90A-4156-909A-1D8E61DBAD1F}">
      <dgm:prSet/>
      <dgm:spPr/>
      <dgm:t>
        <a:bodyPr/>
        <a:lstStyle/>
        <a:p>
          <a:r>
            <a:rPr lang="ru-RU" dirty="0"/>
            <a:t>Готов к саморазвитию</a:t>
          </a:r>
          <a:endParaRPr lang="en-US" dirty="0"/>
        </a:p>
      </dgm:t>
    </dgm:pt>
    <dgm:pt modelId="{92D3EB6C-6B88-436A-A41F-C654058F47DB}" type="parTrans" cxnId="{4CAAB869-4B21-4C10-BBF8-FACFF19EFEFF}">
      <dgm:prSet/>
      <dgm:spPr/>
      <dgm:t>
        <a:bodyPr/>
        <a:lstStyle/>
        <a:p>
          <a:endParaRPr lang="en-US"/>
        </a:p>
      </dgm:t>
    </dgm:pt>
    <dgm:pt modelId="{13E9063E-4B8B-4FEB-BAD6-5502CD67F575}" type="sibTrans" cxnId="{4CAAB869-4B21-4C10-BBF8-FACFF19EFEFF}">
      <dgm:prSet/>
      <dgm:spPr/>
      <dgm:t>
        <a:bodyPr/>
        <a:lstStyle/>
        <a:p>
          <a:endParaRPr lang="en-US"/>
        </a:p>
      </dgm:t>
    </dgm:pt>
    <dgm:pt modelId="{AF53707A-0995-498D-8342-B667A66CE1CD}">
      <dgm:prSet/>
      <dgm:spPr/>
      <dgm:t>
        <a:bodyPr/>
        <a:lstStyle/>
        <a:p>
          <a:r>
            <a:rPr lang="ru-RU"/>
            <a:t>Применяю</a:t>
          </a:r>
          <a:endParaRPr lang="en-US" dirty="0"/>
        </a:p>
      </dgm:t>
    </dgm:pt>
    <dgm:pt modelId="{4DF4E2A2-18A9-4F88-87F9-51CCA7656509}" type="parTrans" cxnId="{CCC1ED37-F99D-4844-89F1-BBF378456A1B}">
      <dgm:prSet/>
      <dgm:spPr/>
      <dgm:t>
        <a:bodyPr/>
        <a:lstStyle/>
        <a:p>
          <a:endParaRPr lang="ru-RU"/>
        </a:p>
      </dgm:t>
    </dgm:pt>
    <dgm:pt modelId="{64D192E9-1307-4B82-9F00-D1524E6D5D7C}" type="sibTrans" cxnId="{CCC1ED37-F99D-4844-89F1-BBF378456A1B}">
      <dgm:prSet/>
      <dgm:spPr/>
      <dgm:t>
        <a:bodyPr/>
        <a:lstStyle/>
        <a:p>
          <a:endParaRPr lang="ru-RU"/>
        </a:p>
      </dgm:t>
    </dgm:pt>
    <dgm:pt modelId="{21810DF2-970F-493F-B539-ACF7D7A1D279}" type="pres">
      <dgm:prSet presAssocID="{F8661BA0-CBCF-46A5-A641-F32AB28FCE0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21531C-007A-403A-9E85-97C59DA388D1}" type="pres">
      <dgm:prSet presAssocID="{F8661BA0-CBCF-46A5-A641-F32AB28FCE0A}" presName="axisShape" presStyleLbl="bgShp" presStyleIdx="0" presStyleCnt="1"/>
      <dgm:spPr/>
    </dgm:pt>
    <dgm:pt modelId="{FBE30D47-FA39-417D-A2EF-93EC00A5B603}" type="pres">
      <dgm:prSet presAssocID="{F8661BA0-CBCF-46A5-A641-F32AB28FCE0A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4E7C7-B322-4C15-9763-4A83D836AF21}" type="pres">
      <dgm:prSet presAssocID="{F8661BA0-CBCF-46A5-A641-F32AB28FCE0A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24B83-59D9-4931-8153-2628FE9BB896}" type="pres">
      <dgm:prSet presAssocID="{F8661BA0-CBCF-46A5-A641-F32AB28FCE0A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65A55-8FF6-4820-98BA-CD1ED4A5237B}" type="pres">
      <dgm:prSet presAssocID="{F8661BA0-CBCF-46A5-A641-F32AB28FCE0A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428C2F-85D2-40D2-A518-0459D3C4B6D4}" type="presOf" srcId="{6604B2EE-EC18-4DF9-8AA1-2F0443823DEE}" destId="{37224B83-59D9-4931-8153-2628FE9BB896}" srcOrd="0" destOrd="0" presId="urn:microsoft.com/office/officeart/2005/8/layout/matrix2"/>
    <dgm:cxn modelId="{F94FD7FB-E076-42CC-9B77-BD4FB63E73FE}" srcId="{F8661BA0-CBCF-46A5-A641-F32AB28FCE0A}" destId="{AE122DA2-C181-415C-8016-9659CAE8B2DF}" srcOrd="0" destOrd="0" parTransId="{551B78D6-86AB-40E5-B3C6-6B91FBB263C2}" sibTransId="{18607400-9EEE-44B5-BF88-847535625A21}"/>
    <dgm:cxn modelId="{EB2F21B0-BF4C-4F13-8B6A-448288A9633C}" type="presOf" srcId="{AE122DA2-C181-415C-8016-9659CAE8B2DF}" destId="{FBE30D47-FA39-417D-A2EF-93EC00A5B603}" srcOrd="0" destOrd="0" presId="urn:microsoft.com/office/officeart/2005/8/layout/matrix2"/>
    <dgm:cxn modelId="{356E981A-906D-45D0-8627-40B60703B39F}" type="presOf" srcId="{F8661BA0-CBCF-46A5-A641-F32AB28FCE0A}" destId="{21810DF2-970F-493F-B539-ACF7D7A1D279}" srcOrd="0" destOrd="0" presId="urn:microsoft.com/office/officeart/2005/8/layout/matrix2"/>
    <dgm:cxn modelId="{4CAAB869-4B21-4C10-BBF8-FACFF19EFEFF}" srcId="{F8661BA0-CBCF-46A5-A641-F32AB28FCE0A}" destId="{EEE5F9F7-F90A-4156-909A-1D8E61DBAD1F}" srcOrd="3" destOrd="0" parTransId="{92D3EB6C-6B88-436A-A41F-C654058F47DB}" sibTransId="{13E9063E-4B8B-4FEB-BAD6-5502CD67F575}"/>
    <dgm:cxn modelId="{CCC1ED37-F99D-4844-89F1-BBF378456A1B}" srcId="{F8661BA0-CBCF-46A5-A641-F32AB28FCE0A}" destId="{AF53707A-0995-498D-8342-B667A66CE1CD}" srcOrd="1" destOrd="0" parTransId="{4DF4E2A2-18A9-4F88-87F9-51CCA7656509}" sibTransId="{64D192E9-1307-4B82-9F00-D1524E6D5D7C}"/>
    <dgm:cxn modelId="{A8A299BC-72D4-469C-A6EA-9C3BB8155D1D}" type="presOf" srcId="{AF53707A-0995-498D-8342-B667A66CE1CD}" destId="{A264E7C7-B322-4C15-9763-4A83D836AF21}" srcOrd="0" destOrd="0" presId="urn:microsoft.com/office/officeart/2005/8/layout/matrix2"/>
    <dgm:cxn modelId="{DE9B661C-96DB-440A-9502-D59D91C5CAF5}" type="presOf" srcId="{EEE5F9F7-F90A-4156-909A-1D8E61DBAD1F}" destId="{1FF65A55-8FF6-4820-98BA-CD1ED4A5237B}" srcOrd="0" destOrd="0" presId="urn:microsoft.com/office/officeart/2005/8/layout/matrix2"/>
    <dgm:cxn modelId="{5E76B821-7D38-4208-B11D-E127BCE22BBF}" srcId="{F8661BA0-CBCF-46A5-A641-F32AB28FCE0A}" destId="{6604B2EE-EC18-4DF9-8AA1-2F0443823DEE}" srcOrd="2" destOrd="0" parTransId="{03274A10-797D-4840-9BD7-F5F57C6658D3}" sibTransId="{6C310E26-4310-4814-BAAD-EF77E2C8EB60}"/>
    <dgm:cxn modelId="{8022F401-FA65-4EE1-BFA7-CD556259F08F}" type="presParOf" srcId="{21810DF2-970F-493F-B539-ACF7D7A1D279}" destId="{BB21531C-007A-403A-9E85-97C59DA388D1}" srcOrd="0" destOrd="0" presId="urn:microsoft.com/office/officeart/2005/8/layout/matrix2"/>
    <dgm:cxn modelId="{D1C0CD6F-D335-4E75-A018-92BFB2FC4923}" type="presParOf" srcId="{21810DF2-970F-493F-B539-ACF7D7A1D279}" destId="{FBE30D47-FA39-417D-A2EF-93EC00A5B603}" srcOrd="1" destOrd="0" presId="urn:microsoft.com/office/officeart/2005/8/layout/matrix2"/>
    <dgm:cxn modelId="{CC44E64A-59F8-431F-92C8-25F22BD00460}" type="presParOf" srcId="{21810DF2-970F-493F-B539-ACF7D7A1D279}" destId="{A264E7C7-B322-4C15-9763-4A83D836AF21}" srcOrd="2" destOrd="0" presId="urn:microsoft.com/office/officeart/2005/8/layout/matrix2"/>
    <dgm:cxn modelId="{86F96D7E-A90D-4717-B3C6-A96911B1AE10}" type="presParOf" srcId="{21810DF2-970F-493F-B539-ACF7D7A1D279}" destId="{37224B83-59D9-4931-8153-2628FE9BB896}" srcOrd="3" destOrd="0" presId="urn:microsoft.com/office/officeart/2005/8/layout/matrix2"/>
    <dgm:cxn modelId="{5B255818-C06B-475F-B23D-84230648E0A2}" type="presParOf" srcId="{21810DF2-970F-493F-B539-ACF7D7A1D279}" destId="{1FF65A55-8FF6-4820-98BA-CD1ED4A5237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1531C-007A-403A-9E85-97C59DA388D1}">
      <dsp:nvSpPr>
        <dsp:cNvPr id="0" name=""/>
        <dsp:cNvSpPr/>
      </dsp:nvSpPr>
      <dsp:spPr>
        <a:xfrm>
          <a:off x="2044984" y="0"/>
          <a:ext cx="4334968" cy="433496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30D47-FA39-417D-A2EF-93EC00A5B603}">
      <dsp:nvSpPr>
        <dsp:cNvPr id="0" name=""/>
        <dsp:cNvSpPr/>
      </dsp:nvSpPr>
      <dsp:spPr>
        <a:xfrm>
          <a:off x="2326756" y="281772"/>
          <a:ext cx="1733987" cy="17339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Добываю</a:t>
          </a:r>
          <a:endParaRPr lang="en-US" sz="1800" kern="1200" dirty="0"/>
        </a:p>
      </dsp:txBody>
      <dsp:txXfrm>
        <a:off x="2411402" y="366418"/>
        <a:ext cx="1564695" cy="1564695"/>
      </dsp:txXfrm>
    </dsp:sp>
    <dsp:sp modelId="{A264E7C7-B322-4C15-9763-4A83D836AF21}">
      <dsp:nvSpPr>
        <dsp:cNvPr id="0" name=""/>
        <dsp:cNvSpPr/>
      </dsp:nvSpPr>
      <dsp:spPr>
        <a:xfrm>
          <a:off x="4364191" y="281772"/>
          <a:ext cx="1733987" cy="17339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Применяю</a:t>
          </a:r>
          <a:endParaRPr lang="en-US" sz="1800" kern="1200" dirty="0"/>
        </a:p>
      </dsp:txBody>
      <dsp:txXfrm>
        <a:off x="4448837" y="366418"/>
        <a:ext cx="1564695" cy="1564695"/>
      </dsp:txXfrm>
    </dsp:sp>
    <dsp:sp modelId="{37224B83-59D9-4931-8153-2628FE9BB896}">
      <dsp:nvSpPr>
        <dsp:cNvPr id="0" name=""/>
        <dsp:cNvSpPr/>
      </dsp:nvSpPr>
      <dsp:spPr>
        <a:xfrm>
          <a:off x="2326756" y="2319207"/>
          <a:ext cx="1733987" cy="17339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Оцениваю</a:t>
          </a:r>
          <a:endParaRPr lang="en-US" sz="1800" kern="1200" dirty="0"/>
        </a:p>
      </dsp:txBody>
      <dsp:txXfrm>
        <a:off x="2411402" y="2403853"/>
        <a:ext cx="1564695" cy="1564695"/>
      </dsp:txXfrm>
    </dsp:sp>
    <dsp:sp modelId="{1FF65A55-8FF6-4820-98BA-CD1ED4A5237B}">
      <dsp:nvSpPr>
        <dsp:cNvPr id="0" name=""/>
        <dsp:cNvSpPr/>
      </dsp:nvSpPr>
      <dsp:spPr>
        <a:xfrm>
          <a:off x="4364191" y="2319207"/>
          <a:ext cx="1733987" cy="17339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Готов к саморазвитию</a:t>
          </a:r>
          <a:endParaRPr lang="en-US" sz="1800" kern="1200" dirty="0"/>
        </a:p>
      </dsp:txBody>
      <dsp:txXfrm>
        <a:off x="4448837" y="2403853"/>
        <a:ext cx="1564695" cy="1564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95C78-7189-4D7A-9EF5-075B4AEF79EF}" type="datetimeFigureOut">
              <a:rPr lang="ru-RU" smtClean="0"/>
              <a:t>чт 13.01.22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164B5-1DED-408C-9BF4-58D346F51B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287338"/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91CF5-4FCF-402D-811C-C29AB6E14270}" type="slidenum">
              <a:rPr lang="ru-RU" altLang="ru-RU" smtClean="0">
                <a:latin typeface="Arial" pitchFamily="34" charset="0"/>
              </a:rPr>
              <a:pPr/>
              <a:t>16</a:t>
            </a:fld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558228F7-DA4A-4E36-9D70-DD7DDBE756B2}" type="datetimeFigureOut">
              <a:rPr lang="ru-RU" smtClean="0"/>
              <a:pPr/>
              <a:t>чт 13.01.22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944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чт 13.01.22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5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чт 13.01.22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0466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чт 13.01.22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4661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чт 13.01.22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6265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чт 13.01.22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234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чт 13.01.22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443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чт 13.01.22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6850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чт 13.01.22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9683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иния"/>
          <p:cNvSpPr>
            <a:spLocks noChangeShapeType="1"/>
          </p:cNvSpPr>
          <p:nvPr/>
        </p:nvSpPr>
        <p:spPr bwMode="auto">
          <a:xfrm>
            <a:off x="4443413" y="881063"/>
            <a:ext cx="158750" cy="527050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  <a:headEnd/>
            <a:tailEnd/>
          </a:ln>
        </p:spPr>
        <p:txBody>
          <a:bodyPr lIns="26789" tIns="26789" rIns="26789" bIns="26789" anchor="ctr"/>
          <a:lstStyle/>
          <a:p>
            <a:endParaRPr lang="ru-RU"/>
          </a:p>
        </p:txBody>
      </p:sp>
      <p:sp>
        <p:nvSpPr>
          <p:cNvPr id="3" name="Линия"/>
          <p:cNvSpPr>
            <a:spLocks noChangeShapeType="1"/>
          </p:cNvSpPr>
          <p:nvPr/>
        </p:nvSpPr>
        <p:spPr bwMode="auto">
          <a:xfrm flipH="1">
            <a:off x="4541838" y="881063"/>
            <a:ext cx="158750" cy="527050"/>
          </a:xfrm>
          <a:prstGeom prst="line">
            <a:avLst/>
          </a:prstGeom>
          <a:noFill/>
          <a:ln w="25400">
            <a:solidFill>
              <a:srgbClr val="FFFFFF"/>
            </a:solidFill>
            <a:miter lim="400000"/>
            <a:headEnd/>
            <a:tailEnd/>
          </a:ln>
        </p:spPr>
        <p:txBody>
          <a:bodyPr lIns="26789" tIns="26789" rIns="26789" bIns="26789" anchor="ctr"/>
          <a:lstStyle/>
          <a:p>
            <a:endParaRPr lang="ru-RU"/>
          </a:p>
        </p:txBody>
      </p:sp>
      <p:sp>
        <p:nvSpPr>
          <p:cNvPr id="4" name="Линия"/>
          <p:cNvSpPr>
            <a:spLocks noChangeShapeType="1"/>
          </p:cNvSpPr>
          <p:nvPr/>
        </p:nvSpPr>
        <p:spPr bwMode="auto">
          <a:xfrm flipH="1">
            <a:off x="4508500" y="881063"/>
            <a:ext cx="158750" cy="527050"/>
          </a:xfrm>
          <a:prstGeom prst="line">
            <a:avLst/>
          </a:prstGeom>
          <a:noFill/>
          <a:ln w="12700">
            <a:solidFill>
              <a:srgbClr val="FFFFFF"/>
            </a:solidFill>
            <a:miter lim="400000"/>
            <a:headEnd/>
            <a:tailEnd/>
          </a:ln>
        </p:spPr>
        <p:txBody>
          <a:bodyPr lIns="26789" tIns="26789" rIns="26789" bIns="26789" anchor="ctr"/>
          <a:lstStyle/>
          <a:p>
            <a:endParaRPr lang="ru-RU"/>
          </a:p>
        </p:txBody>
      </p:sp>
      <p:sp>
        <p:nvSpPr>
          <p:cNvPr id="5" name="Линия"/>
          <p:cNvSpPr>
            <a:spLocks noChangeShapeType="1"/>
          </p:cNvSpPr>
          <p:nvPr/>
        </p:nvSpPr>
        <p:spPr bwMode="auto">
          <a:xfrm>
            <a:off x="4332288" y="1279525"/>
            <a:ext cx="479425" cy="0"/>
          </a:xfrm>
          <a:prstGeom prst="line">
            <a:avLst/>
          </a:prstGeom>
          <a:noFill/>
          <a:ln w="12700">
            <a:solidFill>
              <a:srgbClr val="FFFFFF"/>
            </a:solidFill>
            <a:miter lim="400000"/>
            <a:headEnd/>
            <a:tailEnd/>
          </a:ln>
        </p:spPr>
        <p:txBody>
          <a:bodyPr lIns="26789" tIns="26789" rIns="26789" bIns="26789" anchor="ctr"/>
          <a:lstStyle/>
          <a:p>
            <a:endParaRPr lang="ru-RU"/>
          </a:p>
        </p:txBody>
      </p:sp>
      <p:sp>
        <p:nvSpPr>
          <p:cNvPr id="6" name="Прямоугольник"/>
          <p:cNvSpPr>
            <a:spLocks noChangeArrowheads="1"/>
          </p:cNvSpPr>
          <p:nvPr/>
        </p:nvSpPr>
        <p:spPr bwMode="auto">
          <a:xfrm>
            <a:off x="-1588" y="-6350"/>
            <a:ext cx="9147176" cy="317500"/>
          </a:xfrm>
          <a:prstGeom prst="rect">
            <a:avLst/>
          </a:prstGeom>
          <a:solidFill>
            <a:srgbClr val="294891"/>
          </a:solidFill>
          <a:ln w="12700">
            <a:noFill/>
            <a:miter lim="400000"/>
            <a:headEnd/>
            <a:tailEnd/>
          </a:ln>
        </p:spPr>
        <p:txBody>
          <a:bodyPr lIns="26789" tIns="26789" rIns="26789" bIns="26789" anchor="ctr"/>
          <a:lstStyle/>
          <a:p>
            <a:endParaRPr lang="ru-RU" sz="1200">
              <a:solidFill>
                <a:srgbClr val="294891"/>
              </a:solidFill>
            </a:endParaRPr>
          </a:p>
        </p:txBody>
      </p:sp>
      <p:sp>
        <p:nvSpPr>
          <p:cNvPr id="7" name="Прямоугольник"/>
          <p:cNvSpPr>
            <a:spLocks noChangeArrowheads="1"/>
          </p:cNvSpPr>
          <p:nvPr/>
        </p:nvSpPr>
        <p:spPr bwMode="auto">
          <a:xfrm>
            <a:off x="-1588" y="6546850"/>
            <a:ext cx="9147176" cy="317500"/>
          </a:xfrm>
          <a:prstGeom prst="rect">
            <a:avLst/>
          </a:prstGeom>
          <a:solidFill>
            <a:srgbClr val="294891"/>
          </a:solidFill>
          <a:ln w="12700">
            <a:noFill/>
            <a:miter lim="400000"/>
            <a:headEnd/>
            <a:tailEnd/>
          </a:ln>
        </p:spPr>
        <p:txBody>
          <a:bodyPr lIns="26789" tIns="26789" rIns="26789" bIns="26789" anchor="ctr"/>
          <a:lstStyle/>
          <a:p>
            <a:endParaRPr lang="ru-RU" sz="1200">
              <a:solidFill>
                <a:srgbClr val="FFFFFF"/>
              </a:solidFill>
            </a:endParaRPr>
          </a:p>
        </p:txBody>
      </p:sp>
      <p:pic>
        <p:nvPicPr>
          <p:cNvPr id="8" name="pasted-image.tiff" descr="pasted-image.tiff"/>
          <p:cNvPicPr>
            <a:picLocks noChangeAspect="1"/>
          </p:cNvPicPr>
          <p:nvPr/>
        </p:nvPicPr>
        <p:blipFill>
          <a:blip r:embed="rId2"/>
          <a:srcRect l="39743" r="39743" b="36076"/>
          <a:stretch>
            <a:fillRect/>
          </a:stretch>
        </p:blipFill>
        <p:spPr bwMode="auto">
          <a:xfrm>
            <a:off x="8540750" y="476250"/>
            <a:ext cx="392113" cy="5476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9" name="Номер слайда"/>
          <p:cNvSpPr txBox="1">
            <a:spLocks noGrp="1"/>
          </p:cNvSpPr>
          <p:nvPr>
            <p:ph type="sldNum" sz="quarter" idx="10"/>
          </p:nvPr>
        </p:nvSpPr>
        <p:spPr>
          <a:xfrm>
            <a:off x="4475163" y="6500813"/>
            <a:ext cx="185737" cy="255587"/>
          </a:xfrm>
        </p:spPr>
        <p:txBody>
          <a:bodyPr lIns="71437" tIns="71437" rIns="71437" bIns="71437"/>
          <a:lstStyle>
            <a:lvl1pPr algn="ctr">
              <a:defRPr smtClean="0">
                <a:solidFill>
                  <a:srgbClr val="000000"/>
                </a:solidFill>
                <a:latin typeface="Arial" pitchFamily="34" charset="0"/>
                <a:sym typeface="Helvetica Light"/>
              </a:defRPr>
            </a:lvl1pPr>
          </a:lstStyle>
          <a:p>
            <a:pPr>
              <a:defRPr/>
            </a:pPr>
            <a:fld id="{1F55446D-F674-45F0-B963-CB0D685994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чт 13.01.22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505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чт 13.01.22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414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чт 13.01.22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762741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чт 13.01.22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638997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чт 13.01.22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308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чт 13.01.22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854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чт 13.01.22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479376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228F7-DA4A-4E36-9D70-DD7DDBE756B2}" type="datetimeFigureOut">
              <a:rPr lang="ru-RU" smtClean="0"/>
              <a:pPr/>
              <a:t>чт 13.01.22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838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228F7-DA4A-4E36-9D70-DD7DDBE756B2}" type="datetimeFigureOut">
              <a:rPr lang="ru-RU" smtClean="0"/>
              <a:pPr/>
              <a:t>чт 13.01.22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D1776A-5296-4FE1-B1AA-20FDA00E3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7600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  <p:sldLayoutId id="2147484637" r:id="rId12"/>
    <p:sldLayoutId id="2147484638" r:id="rId13"/>
    <p:sldLayoutId id="2147484639" r:id="rId14"/>
    <p:sldLayoutId id="2147484640" r:id="rId15"/>
    <p:sldLayoutId id="2147484641" r:id="rId16"/>
    <p:sldLayoutId id="2147484642" r:id="rId17"/>
    <p:sldLayoutId id="214748464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836712"/>
            <a:ext cx="5714228" cy="3477011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и Методы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функциональной грамотности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на уроках окружающего мира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774602" y="4941168"/>
            <a:ext cx="5714228" cy="1405467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Федотова Л. В.,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54309F57-B331-41A7-9154-15EC2AF45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857250"/>
            <a:ext cx="6633872" cy="5143500"/>
          </a:xfrm>
          <a:custGeom>
            <a:avLst/>
            <a:gdLst>
              <a:gd name="connsiteX0" fmla="*/ 0 w 8845162"/>
              <a:gd name="connsiteY0" fmla="*/ 0 h 6858000"/>
              <a:gd name="connsiteX1" fmla="*/ 6265248 w 8845162"/>
              <a:gd name="connsiteY1" fmla="*/ 0 h 6858000"/>
              <a:gd name="connsiteX2" fmla="*/ 7537703 w 8845162"/>
              <a:gd name="connsiteY2" fmla="*/ 0 h 6858000"/>
              <a:gd name="connsiteX3" fmla="*/ 8845162 w 8845162"/>
              <a:gd name="connsiteY3" fmla="*/ 0 h 6858000"/>
              <a:gd name="connsiteX4" fmla="*/ 8845162 w 8845162"/>
              <a:gd name="connsiteY4" fmla="*/ 6858000 h 6858000"/>
              <a:gd name="connsiteX5" fmla="*/ 7537703 w 8845162"/>
              <a:gd name="connsiteY5" fmla="*/ 6858000 h 6858000"/>
              <a:gd name="connsiteX6" fmla="*/ 6265248 w 8845162"/>
              <a:gd name="connsiteY6" fmla="*/ 6858000 h 6858000"/>
              <a:gd name="connsiteX7" fmla="*/ 20957 w 8845162"/>
              <a:gd name="connsiteY7" fmla="*/ 6858000 h 6858000"/>
              <a:gd name="connsiteX8" fmla="*/ 46002 w 8845162"/>
              <a:gd name="connsiteY8" fmla="*/ 6702325 h 6858000"/>
              <a:gd name="connsiteX9" fmla="*/ 69870 w 8845162"/>
              <a:gd name="connsiteY9" fmla="*/ 6547334 h 6858000"/>
              <a:gd name="connsiteX10" fmla="*/ 93234 w 8845162"/>
              <a:gd name="connsiteY10" fmla="*/ 6391658 h 6858000"/>
              <a:gd name="connsiteX11" fmla="*/ 113237 w 8845162"/>
              <a:gd name="connsiteY11" fmla="*/ 6235295 h 6858000"/>
              <a:gd name="connsiteX12" fmla="*/ 133409 w 8845162"/>
              <a:gd name="connsiteY12" fmla="*/ 6079619 h 6858000"/>
              <a:gd name="connsiteX13" fmla="*/ 152234 w 8845162"/>
              <a:gd name="connsiteY13" fmla="*/ 5923256 h 6858000"/>
              <a:gd name="connsiteX14" fmla="*/ 168370 w 8845162"/>
              <a:gd name="connsiteY14" fmla="*/ 5768951 h 6858000"/>
              <a:gd name="connsiteX15" fmla="*/ 183667 w 8845162"/>
              <a:gd name="connsiteY15" fmla="*/ 5612589 h 6858000"/>
              <a:gd name="connsiteX16" fmla="*/ 197619 w 8845162"/>
              <a:gd name="connsiteY16" fmla="*/ 5456912 h 6858000"/>
              <a:gd name="connsiteX17" fmla="*/ 209720 w 8845162"/>
              <a:gd name="connsiteY17" fmla="*/ 5303979 h 6858000"/>
              <a:gd name="connsiteX18" fmla="*/ 221823 w 8845162"/>
              <a:gd name="connsiteY18" fmla="*/ 5148988 h 6858000"/>
              <a:gd name="connsiteX19" fmla="*/ 231908 w 8845162"/>
              <a:gd name="connsiteY19" fmla="*/ 4996055 h 6858000"/>
              <a:gd name="connsiteX20" fmla="*/ 239808 w 8845162"/>
              <a:gd name="connsiteY20" fmla="*/ 4843121 h 6858000"/>
              <a:gd name="connsiteX21" fmla="*/ 248045 w 8845162"/>
              <a:gd name="connsiteY21" fmla="*/ 4690874 h 6858000"/>
              <a:gd name="connsiteX22" fmla="*/ 254936 w 8845162"/>
              <a:gd name="connsiteY22" fmla="*/ 4539998 h 6858000"/>
              <a:gd name="connsiteX23" fmla="*/ 259811 w 8845162"/>
              <a:gd name="connsiteY23" fmla="*/ 4390493 h 6858000"/>
              <a:gd name="connsiteX24" fmla="*/ 264014 w 8845162"/>
              <a:gd name="connsiteY24" fmla="*/ 4240989 h 6858000"/>
              <a:gd name="connsiteX25" fmla="*/ 268047 w 8845162"/>
              <a:gd name="connsiteY25" fmla="*/ 4092856 h 6858000"/>
              <a:gd name="connsiteX26" fmla="*/ 269897 w 8845162"/>
              <a:gd name="connsiteY26" fmla="*/ 3946781 h 6858000"/>
              <a:gd name="connsiteX27" fmla="*/ 271913 w 8845162"/>
              <a:gd name="connsiteY27" fmla="*/ 3800705 h 6858000"/>
              <a:gd name="connsiteX28" fmla="*/ 272922 w 8845162"/>
              <a:gd name="connsiteY28" fmla="*/ 3656687 h 6858000"/>
              <a:gd name="connsiteX29" fmla="*/ 271913 w 8845162"/>
              <a:gd name="connsiteY29" fmla="*/ 3514041 h 6858000"/>
              <a:gd name="connsiteX30" fmla="*/ 271913 w 8845162"/>
              <a:gd name="connsiteY30" fmla="*/ 3372766 h 6858000"/>
              <a:gd name="connsiteX31" fmla="*/ 269897 w 8845162"/>
              <a:gd name="connsiteY31" fmla="*/ 3232863 h 6858000"/>
              <a:gd name="connsiteX32" fmla="*/ 266871 w 8845162"/>
              <a:gd name="connsiteY32" fmla="*/ 3095703 h 6858000"/>
              <a:gd name="connsiteX33" fmla="*/ 264014 w 8845162"/>
              <a:gd name="connsiteY33" fmla="*/ 2959915 h 6858000"/>
              <a:gd name="connsiteX34" fmla="*/ 260820 w 8845162"/>
              <a:gd name="connsiteY34" fmla="*/ 2826869 h 6858000"/>
              <a:gd name="connsiteX35" fmla="*/ 255946 w 8845162"/>
              <a:gd name="connsiteY35" fmla="*/ 2694510 h 6858000"/>
              <a:gd name="connsiteX36" fmla="*/ 250734 w 8845162"/>
              <a:gd name="connsiteY36" fmla="*/ 2564209 h 6858000"/>
              <a:gd name="connsiteX37" fmla="*/ 246028 w 8845162"/>
              <a:gd name="connsiteY37" fmla="*/ 2436650 h 6858000"/>
              <a:gd name="connsiteX38" fmla="*/ 232749 w 8845162"/>
              <a:gd name="connsiteY38" fmla="*/ 2187704 h 6858000"/>
              <a:gd name="connsiteX39" fmla="*/ 218630 w 8845162"/>
              <a:gd name="connsiteY39" fmla="*/ 1949046 h 6858000"/>
              <a:gd name="connsiteX40" fmla="*/ 203837 w 8845162"/>
              <a:gd name="connsiteY40" fmla="*/ 1719989 h 6858000"/>
              <a:gd name="connsiteX41" fmla="*/ 187532 w 8845162"/>
              <a:gd name="connsiteY41" fmla="*/ 1503276 h 6858000"/>
              <a:gd name="connsiteX42" fmla="*/ 170555 w 8845162"/>
              <a:gd name="connsiteY42" fmla="*/ 1296164 h 6858000"/>
              <a:gd name="connsiteX43" fmla="*/ 152234 w 8845162"/>
              <a:gd name="connsiteY43" fmla="*/ 1104140 h 6858000"/>
              <a:gd name="connsiteX44" fmla="*/ 134248 w 8845162"/>
              <a:gd name="connsiteY44" fmla="*/ 923775 h 6858000"/>
              <a:gd name="connsiteX45" fmla="*/ 116263 w 8845162"/>
              <a:gd name="connsiteY45" fmla="*/ 757811 h 6858000"/>
              <a:gd name="connsiteX46" fmla="*/ 99286 w 8845162"/>
              <a:gd name="connsiteY46" fmla="*/ 605564 h 6858000"/>
              <a:gd name="connsiteX47" fmla="*/ 83149 w 8845162"/>
              <a:gd name="connsiteY47" fmla="*/ 470461 h 6858000"/>
              <a:gd name="connsiteX48" fmla="*/ 67853 w 8845162"/>
              <a:gd name="connsiteY48" fmla="*/ 348389 h 6858000"/>
              <a:gd name="connsiteX49" fmla="*/ 55078 w 8845162"/>
              <a:gd name="connsiteY49" fmla="*/ 245519 h 6858000"/>
              <a:gd name="connsiteX50" fmla="*/ 42976 w 8845162"/>
              <a:gd name="connsiteY50" fmla="*/ 159108 h 6858000"/>
              <a:gd name="connsiteX51" fmla="*/ 25662 w 8845162"/>
              <a:gd name="connsiteY51" fmla="*/ 40464 h 6858000"/>
              <a:gd name="connsiteX52" fmla="*/ 19779 w 8845162"/>
              <a:gd name="connsiteY52" fmla="*/ 2 h 6858000"/>
              <a:gd name="connsiteX53" fmla="*/ 26532 w 8845162"/>
              <a:gd name="connsiteY53" fmla="*/ 2 h 6858000"/>
              <a:gd name="connsiteX54" fmla="*/ 26532 w 8845162"/>
              <a:gd name="connsiteY54" fmla="*/ 1 h 6858000"/>
              <a:gd name="connsiteX55" fmla="*/ 0 w 8845162"/>
              <a:gd name="connsiteY5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45162" h="685800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4290"/>
            <a:ext cx="5551714" cy="219838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грамотность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9" y="2924944"/>
            <a:ext cx="4968552" cy="2579761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Это способность человека осваивать и использовать естественнонаучные знания для распознания и постановки вопросов, для освоения новых знаний, для объяснения естественнонаучных явлений и формулирования основанных на научных доказательствах выводов в связи с естественнонаучной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проблематикой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54309F57-B331-41A7-9154-15EC2AF45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857250"/>
            <a:ext cx="6633872" cy="5143500"/>
          </a:xfrm>
          <a:custGeom>
            <a:avLst/>
            <a:gdLst>
              <a:gd name="connsiteX0" fmla="*/ 0 w 8845162"/>
              <a:gd name="connsiteY0" fmla="*/ 0 h 6858000"/>
              <a:gd name="connsiteX1" fmla="*/ 6265248 w 8845162"/>
              <a:gd name="connsiteY1" fmla="*/ 0 h 6858000"/>
              <a:gd name="connsiteX2" fmla="*/ 7537703 w 8845162"/>
              <a:gd name="connsiteY2" fmla="*/ 0 h 6858000"/>
              <a:gd name="connsiteX3" fmla="*/ 8845162 w 8845162"/>
              <a:gd name="connsiteY3" fmla="*/ 0 h 6858000"/>
              <a:gd name="connsiteX4" fmla="*/ 8845162 w 8845162"/>
              <a:gd name="connsiteY4" fmla="*/ 6858000 h 6858000"/>
              <a:gd name="connsiteX5" fmla="*/ 7537703 w 8845162"/>
              <a:gd name="connsiteY5" fmla="*/ 6858000 h 6858000"/>
              <a:gd name="connsiteX6" fmla="*/ 6265248 w 8845162"/>
              <a:gd name="connsiteY6" fmla="*/ 6858000 h 6858000"/>
              <a:gd name="connsiteX7" fmla="*/ 20957 w 8845162"/>
              <a:gd name="connsiteY7" fmla="*/ 6858000 h 6858000"/>
              <a:gd name="connsiteX8" fmla="*/ 46002 w 8845162"/>
              <a:gd name="connsiteY8" fmla="*/ 6702325 h 6858000"/>
              <a:gd name="connsiteX9" fmla="*/ 69870 w 8845162"/>
              <a:gd name="connsiteY9" fmla="*/ 6547334 h 6858000"/>
              <a:gd name="connsiteX10" fmla="*/ 93234 w 8845162"/>
              <a:gd name="connsiteY10" fmla="*/ 6391658 h 6858000"/>
              <a:gd name="connsiteX11" fmla="*/ 113237 w 8845162"/>
              <a:gd name="connsiteY11" fmla="*/ 6235295 h 6858000"/>
              <a:gd name="connsiteX12" fmla="*/ 133409 w 8845162"/>
              <a:gd name="connsiteY12" fmla="*/ 6079619 h 6858000"/>
              <a:gd name="connsiteX13" fmla="*/ 152234 w 8845162"/>
              <a:gd name="connsiteY13" fmla="*/ 5923256 h 6858000"/>
              <a:gd name="connsiteX14" fmla="*/ 168370 w 8845162"/>
              <a:gd name="connsiteY14" fmla="*/ 5768951 h 6858000"/>
              <a:gd name="connsiteX15" fmla="*/ 183667 w 8845162"/>
              <a:gd name="connsiteY15" fmla="*/ 5612589 h 6858000"/>
              <a:gd name="connsiteX16" fmla="*/ 197619 w 8845162"/>
              <a:gd name="connsiteY16" fmla="*/ 5456912 h 6858000"/>
              <a:gd name="connsiteX17" fmla="*/ 209720 w 8845162"/>
              <a:gd name="connsiteY17" fmla="*/ 5303979 h 6858000"/>
              <a:gd name="connsiteX18" fmla="*/ 221823 w 8845162"/>
              <a:gd name="connsiteY18" fmla="*/ 5148988 h 6858000"/>
              <a:gd name="connsiteX19" fmla="*/ 231908 w 8845162"/>
              <a:gd name="connsiteY19" fmla="*/ 4996055 h 6858000"/>
              <a:gd name="connsiteX20" fmla="*/ 239808 w 8845162"/>
              <a:gd name="connsiteY20" fmla="*/ 4843121 h 6858000"/>
              <a:gd name="connsiteX21" fmla="*/ 248045 w 8845162"/>
              <a:gd name="connsiteY21" fmla="*/ 4690874 h 6858000"/>
              <a:gd name="connsiteX22" fmla="*/ 254936 w 8845162"/>
              <a:gd name="connsiteY22" fmla="*/ 4539998 h 6858000"/>
              <a:gd name="connsiteX23" fmla="*/ 259811 w 8845162"/>
              <a:gd name="connsiteY23" fmla="*/ 4390493 h 6858000"/>
              <a:gd name="connsiteX24" fmla="*/ 264014 w 8845162"/>
              <a:gd name="connsiteY24" fmla="*/ 4240989 h 6858000"/>
              <a:gd name="connsiteX25" fmla="*/ 268047 w 8845162"/>
              <a:gd name="connsiteY25" fmla="*/ 4092856 h 6858000"/>
              <a:gd name="connsiteX26" fmla="*/ 269897 w 8845162"/>
              <a:gd name="connsiteY26" fmla="*/ 3946781 h 6858000"/>
              <a:gd name="connsiteX27" fmla="*/ 271913 w 8845162"/>
              <a:gd name="connsiteY27" fmla="*/ 3800705 h 6858000"/>
              <a:gd name="connsiteX28" fmla="*/ 272922 w 8845162"/>
              <a:gd name="connsiteY28" fmla="*/ 3656687 h 6858000"/>
              <a:gd name="connsiteX29" fmla="*/ 271913 w 8845162"/>
              <a:gd name="connsiteY29" fmla="*/ 3514041 h 6858000"/>
              <a:gd name="connsiteX30" fmla="*/ 271913 w 8845162"/>
              <a:gd name="connsiteY30" fmla="*/ 3372766 h 6858000"/>
              <a:gd name="connsiteX31" fmla="*/ 269897 w 8845162"/>
              <a:gd name="connsiteY31" fmla="*/ 3232863 h 6858000"/>
              <a:gd name="connsiteX32" fmla="*/ 266871 w 8845162"/>
              <a:gd name="connsiteY32" fmla="*/ 3095703 h 6858000"/>
              <a:gd name="connsiteX33" fmla="*/ 264014 w 8845162"/>
              <a:gd name="connsiteY33" fmla="*/ 2959915 h 6858000"/>
              <a:gd name="connsiteX34" fmla="*/ 260820 w 8845162"/>
              <a:gd name="connsiteY34" fmla="*/ 2826869 h 6858000"/>
              <a:gd name="connsiteX35" fmla="*/ 255946 w 8845162"/>
              <a:gd name="connsiteY35" fmla="*/ 2694510 h 6858000"/>
              <a:gd name="connsiteX36" fmla="*/ 250734 w 8845162"/>
              <a:gd name="connsiteY36" fmla="*/ 2564209 h 6858000"/>
              <a:gd name="connsiteX37" fmla="*/ 246028 w 8845162"/>
              <a:gd name="connsiteY37" fmla="*/ 2436650 h 6858000"/>
              <a:gd name="connsiteX38" fmla="*/ 232749 w 8845162"/>
              <a:gd name="connsiteY38" fmla="*/ 2187704 h 6858000"/>
              <a:gd name="connsiteX39" fmla="*/ 218630 w 8845162"/>
              <a:gd name="connsiteY39" fmla="*/ 1949046 h 6858000"/>
              <a:gd name="connsiteX40" fmla="*/ 203837 w 8845162"/>
              <a:gd name="connsiteY40" fmla="*/ 1719989 h 6858000"/>
              <a:gd name="connsiteX41" fmla="*/ 187532 w 8845162"/>
              <a:gd name="connsiteY41" fmla="*/ 1503276 h 6858000"/>
              <a:gd name="connsiteX42" fmla="*/ 170555 w 8845162"/>
              <a:gd name="connsiteY42" fmla="*/ 1296164 h 6858000"/>
              <a:gd name="connsiteX43" fmla="*/ 152234 w 8845162"/>
              <a:gd name="connsiteY43" fmla="*/ 1104140 h 6858000"/>
              <a:gd name="connsiteX44" fmla="*/ 134248 w 8845162"/>
              <a:gd name="connsiteY44" fmla="*/ 923775 h 6858000"/>
              <a:gd name="connsiteX45" fmla="*/ 116263 w 8845162"/>
              <a:gd name="connsiteY45" fmla="*/ 757811 h 6858000"/>
              <a:gd name="connsiteX46" fmla="*/ 99286 w 8845162"/>
              <a:gd name="connsiteY46" fmla="*/ 605564 h 6858000"/>
              <a:gd name="connsiteX47" fmla="*/ 83149 w 8845162"/>
              <a:gd name="connsiteY47" fmla="*/ 470461 h 6858000"/>
              <a:gd name="connsiteX48" fmla="*/ 67853 w 8845162"/>
              <a:gd name="connsiteY48" fmla="*/ 348389 h 6858000"/>
              <a:gd name="connsiteX49" fmla="*/ 55078 w 8845162"/>
              <a:gd name="connsiteY49" fmla="*/ 245519 h 6858000"/>
              <a:gd name="connsiteX50" fmla="*/ 42976 w 8845162"/>
              <a:gd name="connsiteY50" fmla="*/ 159108 h 6858000"/>
              <a:gd name="connsiteX51" fmla="*/ 25662 w 8845162"/>
              <a:gd name="connsiteY51" fmla="*/ 40464 h 6858000"/>
              <a:gd name="connsiteX52" fmla="*/ 19779 w 8845162"/>
              <a:gd name="connsiteY52" fmla="*/ 2 h 6858000"/>
              <a:gd name="connsiteX53" fmla="*/ 26532 w 8845162"/>
              <a:gd name="connsiteY53" fmla="*/ 2 h 6858000"/>
              <a:gd name="connsiteX54" fmla="*/ 26532 w 8845162"/>
              <a:gd name="connsiteY54" fmla="*/ 1 h 6858000"/>
              <a:gd name="connsiteX55" fmla="*/ 0 w 8845162"/>
              <a:gd name="connsiteY5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45162" h="685800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4290"/>
            <a:ext cx="8748464" cy="7143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Учебный предмет “Окружающий мир”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6429388" cy="5072098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/>
              <a:t>является интегрированным и состоит из модулей естественнонаучной и социально-гуманитарной направленности, а также предусматривает изучение основ безопасности жизнедеятельности. На уроке мы отрабатываем навык обозначения событий во времени языковыми средствами: сначала, потом, раньше, позднее, до, в одно и то же время. Закрепляем признание ребенком здоровья как наиважнейшей ценности человеческого бытия, умение заботиться о своем физическом здоровье и соблюдать правила безопасности жизнедеятельности. У ребят есть возможность подготовить свой материал на заданную тему, а также свои вопросы и задания, что они делают с большим удовольствием.</a:t>
            </a:r>
          </a:p>
          <a:p>
            <a:pPr algn="just">
              <a:lnSpc>
                <a:spcPct val="110000"/>
              </a:lnSpc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Виды заданий на уроках окружающего мира можно условно разделить на 3 группы: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1. Задания, формирующие </a:t>
            </a:r>
            <a:r>
              <a:rPr lang="ru-RU" sz="2400" dirty="0" err="1" smtClean="0"/>
              <a:t>знаниевый</a:t>
            </a:r>
            <a:r>
              <a:rPr lang="ru-RU" sz="2400" dirty="0" smtClean="0"/>
              <a:t> компонент естественнонаучной грамотности.</a:t>
            </a:r>
          </a:p>
          <a:p>
            <a:r>
              <a:rPr lang="ru-RU" sz="2400" dirty="0" smtClean="0"/>
              <a:t>2. Задания, направленные на применение знаний на практике.</a:t>
            </a:r>
          </a:p>
          <a:p>
            <a:r>
              <a:rPr lang="ru-RU" sz="2400" dirty="0" smtClean="0"/>
              <a:t>3. Задания, позволяющие сформировать опыт рассуждения при решении нестандартных задач – жизненных ситуаций.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E5AA88FA-FA9B-40A0-AB33-86E7729DA8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80" name="TextBox 279">
            <a:extLst>
              <a:ext uri="{FF2B5EF4-FFF2-40B4-BE49-F238E27FC236}">
                <a16:creationId xmlns:a16="http://schemas.microsoft.com/office/drawing/2014/main" xmlns="" id="{12EA975D-0D73-40FF-8D50-433B4AD2E7FD}"/>
              </a:ext>
            </a:extLst>
          </p:cNvPr>
          <p:cNvSpPr txBox="1"/>
          <p:nvPr/>
        </p:nvSpPr>
        <p:spPr>
          <a:xfrm>
            <a:off x="791136" y="5286714"/>
            <a:ext cx="7852829" cy="12141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Практическая</a:t>
            </a:r>
            <a:r>
              <a:rPr lang="en-US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работа</a:t>
            </a:r>
            <a:r>
              <a:rPr lang="en-US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</a:t>
            </a:r>
            <a:r>
              <a:rPr lang="en-US" sz="3200" b="1" cap="all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каком</a:t>
            </a:r>
            <a:r>
              <a:rPr lang="en-US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продукте</a:t>
            </a:r>
            <a:r>
              <a:rPr lang="en-US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есть</a:t>
            </a:r>
            <a:r>
              <a:rPr lang="en-US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крахмал</a:t>
            </a:r>
            <a:r>
              <a:rPr lang="en-US" sz="3200" b="1" cap="all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0968" name="Picture 8" descr="https://avatars.mds.yandex.net/get-zen_doc/1137439/pub_5d664dcf394b2a00afb8ab9b_5d665ce580879d00ac7cc051/scale_1200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00166" y="4214818"/>
            <a:ext cx="1197851" cy="1197851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https://xn------7cdhsdgvpzbpdbnvhvc2aee0lqb2f.xn--p1ai/wp-content/uploads/2019/05/%D0%A0%D0%B0%D0%B7%D0%BD%D0%BE%D0%BE%D0%B1%D1%80%D0%B0%D0%B7%D0%B8%D0%B5-%D0%B2%D0%B5%D1%89%D0%B5%D1%81%D1%82%D0%B2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86248" y="1857364"/>
            <a:ext cx="4553617" cy="3233068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3CAC1AD-5495-43AD-BC43-EB2E84C327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1500174"/>
            <a:ext cx="3674262" cy="214364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4282" y="285728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             КАК УЗНАТЬ?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289403"/>
            <a:ext cx="616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ОБЪЯСНИТЬ!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DC8A34-AE90-4AE5-9DC2-15D4D148D1E9}"/>
              </a:ext>
            </a:extLst>
          </p:cNvPr>
          <p:cNvSpPr txBox="1"/>
          <p:nvPr/>
        </p:nvSpPr>
        <p:spPr>
          <a:xfrm>
            <a:off x="5232445" y="1202283"/>
            <a:ext cx="35283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растения защищаются 1) острыми шипами; 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жгучими волосками; 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горьким вкусом. </a:t>
            </a:r>
          </a:p>
          <a:p>
            <a:pPr algn="just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Обозначь эти растения номерами.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40987D88-3FFD-4A33-81ED-B867A0F3C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6825"/>
            <a:ext cx="48387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69E669-78EE-4213-BA1E-F2D6716164F0}"/>
              </a:ext>
            </a:extLst>
          </p:cNvPr>
          <p:cNvSpPr txBox="1"/>
          <p:nvPr/>
        </p:nvSpPr>
        <p:spPr>
          <a:xfrm>
            <a:off x="611560" y="4797152"/>
            <a:ext cx="26642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как защищаются животные?</a:t>
            </a:r>
          </a:p>
          <a:p>
            <a:pPr algn="r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 рисунки и попробуй объяснить, кто как защищается.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AF8DFB5B-7355-44CD-94FE-CA926D43A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21498"/>
            <a:ext cx="5124941" cy="251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928670"/>
            <a:ext cx="6111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«ГДЕ СПРЯТАЛАСЬ ВОДА?»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A152C7AF-D4D6-4799-8E5B-92C09BB34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8483" y="1526924"/>
            <a:ext cx="2171079" cy="2171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F1C2964-CFF6-4D2D-AAB4-3416F455E1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643050"/>
            <a:ext cx="2765966" cy="1932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9971857-0BB2-4C5F-8F61-8FDB3457C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019" y="4240042"/>
            <a:ext cx="2161900" cy="201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xmlns="" id="{F1D56AA9-8B88-4490-BF8B-749B66EB3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5960" y="4147436"/>
            <a:ext cx="2692080" cy="201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29CC95F-CC73-46E5-B5D2-042072FA9F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248"/>
          <a:stretch/>
        </p:blipFill>
        <p:spPr>
          <a:xfrm>
            <a:off x="424143" y="4112361"/>
            <a:ext cx="2131633" cy="2167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xmlns="" id="{D38F2000-55D5-44BB-A8BC-D9E00DEDF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51" r="14563"/>
          <a:stretch/>
        </p:blipFill>
        <p:spPr bwMode="auto">
          <a:xfrm>
            <a:off x="3597033" y="1625352"/>
            <a:ext cx="2171079" cy="1936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57356" y="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СДЕЛАЙ ВЫВОД.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26" name="Слайд think-cell" r:id="rId4" imgW="360" imgH="360" progId="">
              <p:embed/>
            </p:oleObj>
          </a:graphicData>
        </a:graphic>
      </p:graphicFrame>
      <p:sp>
        <p:nvSpPr>
          <p:cNvPr id="29" name="TextBox 28">
            <a:extLst>
              <a:ext uri="{FF2B5EF4-FFF2-40B4-BE49-F238E27FC236}"/>
            </a:extLst>
          </p:cNvPr>
          <p:cNvSpPr txBox="1"/>
          <p:nvPr/>
        </p:nvSpPr>
        <p:spPr>
          <a:xfrm>
            <a:off x="1085850" y="1082675"/>
            <a:ext cx="2781300" cy="9017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00" tIns="81000" rIns="81000" bIns="81000" anchor="ctr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Современная школа </a:t>
            </a:r>
            <a:r>
              <a:rPr lang="ru-RU" dirty="0" smtClean="0">
                <a:solidFill>
                  <a:schemeClr val="tx1"/>
                </a:solidFill>
              </a:rPr>
              <a:t>– это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460" name="Прямоугольник 31"/>
          <p:cNvSpPr>
            <a:spLocks noChangeArrowheads="1"/>
          </p:cNvSpPr>
          <p:nvPr/>
        </p:nvSpPr>
        <p:spPr bwMode="auto">
          <a:xfrm>
            <a:off x="3971925" y="1428736"/>
            <a:ext cx="497522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spcAft>
                <a:spcPts val="450"/>
              </a:spcAft>
            </a:pPr>
            <a:r>
              <a:rPr lang="ru-RU" altLang="ru-RU" sz="2400" dirty="0">
                <a:solidFill>
                  <a:srgbClr val="FFFF00"/>
                </a:solidFill>
                <a:latin typeface="Open Sans"/>
                <a:ea typeface="Open Sans"/>
                <a:cs typeface="Open Sans"/>
              </a:rPr>
              <a:t>школа, дающая функциональную грамотность: вооружающая учащихся знаниями для жизни, которые приносят пользу всем </a:t>
            </a:r>
            <a:r>
              <a:rPr lang="ru-RU" altLang="ru-RU" sz="2400" dirty="0" smtClean="0">
                <a:solidFill>
                  <a:srgbClr val="FFFF00"/>
                </a:solidFill>
                <a:latin typeface="Open Sans"/>
                <a:ea typeface="Open Sans"/>
                <a:cs typeface="Open Sans"/>
              </a:rPr>
              <a:t>окружающим</a:t>
            </a:r>
            <a:endParaRPr lang="ru-RU" altLang="ru-RU" sz="2400" dirty="0">
              <a:solidFill>
                <a:srgbClr val="FFFF00"/>
              </a:solidFill>
              <a:latin typeface="Open Sans"/>
              <a:ea typeface="Open Sans"/>
              <a:cs typeface="Open Sans"/>
            </a:endParaRP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279400" y="1238250"/>
            <a:ext cx="701675" cy="935038"/>
            <a:chOff x="576954" y="1933225"/>
            <a:chExt cx="935645" cy="935641"/>
          </a:xfrm>
        </p:grpSpPr>
        <p:sp>
          <p:nvSpPr>
            <p:cNvPr id="17" name="Овал 1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76954" y="1933225"/>
              <a:ext cx="935645" cy="935641"/>
            </a:xfrm>
            <a:prstGeom prst="ellipse">
              <a:avLst/>
            </a:prstGeom>
            <a:ln w="28575">
              <a:gradFill>
                <a:gsLst>
                  <a:gs pos="0">
                    <a:srgbClr val="2D2B8D"/>
                  </a:gs>
                  <a:gs pos="88000">
                    <a:srgbClr val="00B0F0"/>
                  </a:gs>
                </a:gsLst>
                <a:lin ang="2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endParaRPr lang="ru-RU" sz="2100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pic>
          <p:nvPicPr>
            <p:cNvPr id="19472" name="Рисунок 1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6733" y="2054475"/>
              <a:ext cx="656087" cy="656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" name="Picture 3" descr="C:\Users\lmartynova\Desktop\Рисунок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643314"/>
            <a:ext cx="1473200" cy="252730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0232" y="3429000"/>
            <a:ext cx="1457325" cy="252095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357430"/>
            <a:ext cx="1458912" cy="250348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9468" name="TextBox 3"/>
          <p:cNvSpPr txBox="1">
            <a:spLocks noChangeArrowheads="1"/>
          </p:cNvSpPr>
          <p:nvPr/>
        </p:nvSpPr>
        <p:spPr bwMode="auto">
          <a:xfrm>
            <a:off x="952500" y="268288"/>
            <a:ext cx="704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dirty="0">
                <a:solidFill>
                  <a:srgbClr val="FFC000"/>
                </a:solidFill>
                <a:latin typeface="Impact" pitchFamily="34" charset="0"/>
              </a:rPr>
              <a:t>РЕСУРСЫ ДЛЯ ФОРМИРОВАНИЯ ФУНКЦИОНАЛЬНОЙ ГРАМОТНОСТИ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User\Desktop\img_php7W7TAx_osobennosti-struktury-i-soderzhaniya-urokov-lit.-i-rus.yaz.-vperiod-vnedreniya-FGOS_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1DD536F-3F4A-4B15-A2D3-B9FB07F12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04F8797-ED77-4C70-AAEA-0DE48267C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xmlns="" id="{CAD06229-FEB7-4CC9-8BE7-1A9457B9C6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1"/>
            <a:ext cx="9144000" cy="3992171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2B44E02-2041-49BE-AF61-F91454DC3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549" r="62095"/>
          <a:stretch/>
        </p:blipFill>
        <p:spPr>
          <a:xfrm flipH="1">
            <a:off x="6711611" y="3306535"/>
            <a:ext cx="2432389" cy="1424039"/>
          </a:xfrm>
          <a:custGeom>
            <a:avLst/>
            <a:gdLst>
              <a:gd name="connsiteX0" fmla="*/ 220380 w 3243185"/>
              <a:gd name="connsiteY0" fmla="*/ 404386 h 1898718"/>
              <a:gd name="connsiteX1" fmla="*/ 278149 w 3243185"/>
              <a:gd name="connsiteY1" fmla="*/ 410805 h 1898718"/>
              <a:gd name="connsiteX2" fmla="*/ 297405 w 3243185"/>
              <a:gd name="connsiteY2" fmla="*/ 423642 h 1898718"/>
              <a:gd name="connsiteX3" fmla="*/ 316662 w 3243185"/>
              <a:gd name="connsiteY3" fmla="*/ 430061 h 1898718"/>
              <a:gd name="connsiteX4" fmla="*/ 355175 w 3243185"/>
              <a:gd name="connsiteY4" fmla="*/ 455737 h 1898718"/>
              <a:gd name="connsiteX5" fmla="*/ 406525 w 3243185"/>
              <a:gd name="connsiteY5" fmla="*/ 468574 h 1898718"/>
              <a:gd name="connsiteX6" fmla="*/ 425782 w 3243185"/>
              <a:gd name="connsiteY6" fmla="*/ 481412 h 1898718"/>
              <a:gd name="connsiteX7" fmla="*/ 445038 w 3243185"/>
              <a:gd name="connsiteY7" fmla="*/ 487831 h 1898718"/>
              <a:gd name="connsiteX8" fmla="*/ 483551 w 3243185"/>
              <a:gd name="connsiteY8" fmla="*/ 526344 h 1898718"/>
              <a:gd name="connsiteX9" fmla="*/ 483551 w 3243185"/>
              <a:gd name="connsiteY9" fmla="*/ 609788 h 1898718"/>
              <a:gd name="connsiteX10" fmla="*/ 445038 w 3243185"/>
              <a:gd name="connsiteY10" fmla="*/ 635464 h 1898718"/>
              <a:gd name="connsiteX11" fmla="*/ 246055 w 3243185"/>
              <a:gd name="connsiteY11" fmla="*/ 629045 h 1898718"/>
              <a:gd name="connsiteX12" fmla="*/ 233217 w 3243185"/>
              <a:gd name="connsiteY12" fmla="*/ 609788 h 1898718"/>
              <a:gd name="connsiteX13" fmla="*/ 213961 w 3243185"/>
              <a:gd name="connsiteY13" fmla="*/ 603370 h 1898718"/>
              <a:gd name="connsiteX14" fmla="*/ 188285 w 3243185"/>
              <a:gd name="connsiteY14" fmla="*/ 564857 h 1898718"/>
              <a:gd name="connsiteX15" fmla="*/ 175448 w 3243185"/>
              <a:gd name="connsiteY15" fmla="*/ 526344 h 1898718"/>
              <a:gd name="connsiteX16" fmla="*/ 220380 w 3243185"/>
              <a:gd name="connsiteY16" fmla="*/ 404386 h 1898718"/>
              <a:gd name="connsiteX17" fmla="*/ 3243185 w 3243185"/>
              <a:gd name="connsiteY17" fmla="*/ 0 h 1898718"/>
              <a:gd name="connsiteX18" fmla="*/ 2298567 w 3243185"/>
              <a:gd name="connsiteY18" fmla="*/ 0 h 1898718"/>
              <a:gd name="connsiteX19" fmla="*/ 2293659 w 3243185"/>
              <a:gd name="connsiteY19" fmla="*/ 51351 h 1898718"/>
              <a:gd name="connsiteX20" fmla="*/ 2274403 w 3243185"/>
              <a:gd name="connsiteY20" fmla="*/ 83445 h 1898718"/>
              <a:gd name="connsiteX21" fmla="*/ 2248728 w 3243185"/>
              <a:gd name="connsiteY21" fmla="*/ 121958 h 1898718"/>
              <a:gd name="connsiteX22" fmla="*/ 2203796 w 3243185"/>
              <a:gd name="connsiteY22" fmla="*/ 166890 h 1898718"/>
              <a:gd name="connsiteX23" fmla="*/ 2178121 w 3243185"/>
              <a:gd name="connsiteY23" fmla="*/ 173308 h 1898718"/>
              <a:gd name="connsiteX24" fmla="*/ 2126770 w 3243185"/>
              <a:gd name="connsiteY24" fmla="*/ 211821 h 1898718"/>
              <a:gd name="connsiteX25" fmla="*/ 2081838 w 3243185"/>
              <a:gd name="connsiteY25" fmla="*/ 237497 h 1898718"/>
              <a:gd name="connsiteX26" fmla="*/ 2043325 w 3243185"/>
              <a:gd name="connsiteY26" fmla="*/ 250334 h 1898718"/>
              <a:gd name="connsiteX27" fmla="*/ 1972718 w 3243185"/>
              <a:gd name="connsiteY27" fmla="*/ 288847 h 1898718"/>
              <a:gd name="connsiteX28" fmla="*/ 1940624 w 3243185"/>
              <a:gd name="connsiteY28" fmla="*/ 295266 h 1898718"/>
              <a:gd name="connsiteX29" fmla="*/ 1914949 w 3243185"/>
              <a:gd name="connsiteY29" fmla="*/ 308104 h 1898718"/>
              <a:gd name="connsiteX30" fmla="*/ 1895693 w 3243185"/>
              <a:gd name="connsiteY30" fmla="*/ 320941 h 1898718"/>
              <a:gd name="connsiteX31" fmla="*/ 1870017 w 3243185"/>
              <a:gd name="connsiteY31" fmla="*/ 327360 h 1898718"/>
              <a:gd name="connsiteX32" fmla="*/ 1831504 w 3243185"/>
              <a:gd name="connsiteY32" fmla="*/ 340198 h 1898718"/>
              <a:gd name="connsiteX33" fmla="*/ 1780154 w 3243185"/>
              <a:gd name="connsiteY33" fmla="*/ 353035 h 1898718"/>
              <a:gd name="connsiteX34" fmla="*/ 1760897 w 3243185"/>
              <a:gd name="connsiteY34" fmla="*/ 359454 h 1898718"/>
              <a:gd name="connsiteX35" fmla="*/ 1683871 w 3243185"/>
              <a:gd name="connsiteY35" fmla="*/ 397967 h 1898718"/>
              <a:gd name="connsiteX36" fmla="*/ 1632521 w 3243185"/>
              <a:gd name="connsiteY36" fmla="*/ 410805 h 1898718"/>
              <a:gd name="connsiteX37" fmla="*/ 1594008 w 3243185"/>
              <a:gd name="connsiteY37" fmla="*/ 423642 h 1898718"/>
              <a:gd name="connsiteX38" fmla="*/ 1568333 w 3243185"/>
              <a:gd name="connsiteY38" fmla="*/ 430061 h 1898718"/>
              <a:gd name="connsiteX39" fmla="*/ 1542657 w 3243185"/>
              <a:gd name="connsiteY39" fmla="*/ 442899 h 1898718"/>
              <a:gd name="connsiteX40" fmla="*/ 1516982 w 3243185"/>
              <a:gd name="connsiteY40" fmla="*/ 449318 h 1898718"/>
              <a:gd name="connsiteX41" fmla="*/ 1497725 w 3243185"/>
              <a:gd name="connsiteY41" fmla="*/ 455737 h 1898718"/>
              <a:gd name="connsiteX42" fmla="*/ 1452794 w 3243185"/>
              <a:gd name="connsiteY42" fmla="*/ 468574 h 1898718"/>
              <a:gd name="connsiteX43" fmla="*/ 1433537 w 3243185"/>
              <a:gd name="connsiteY43" fmla="*/ 481412 h 1898718"/>
              <a:gd name="connsiteX44" fmla="*/ 1369349 w 3243185"/>
              <a:gd name="connsiteY44" fmla="*/ 494250 h 1898718"/>
              <a:gd name="connsiteX45" fmla="*/ 1324417 w 3243185"/>
              <a:gd name="connsiteY45" fmla="*/ 519925 h 1898718"/>
              <a:gd name="connsiteX46" fmla="*/ 1285904 w 3243185"/>
              <a:gd name="connsiteY46" fmla="*/ 539181 h 1898718"/>
              <a:gd name="connsiteX47" fmla="*/ 1247391 w 3243185"/>
              <a:gd name="connsiteY47" fmla="*/ 545600 h 1898718"/>
              <a:gd name="connsiteX48" fmla="*/ 1176784 w 3243185"/>
              <a:gd name="connsiteY48" fmla="*/ 564857 h 1898718"/>
              <a:gd name="connsiteX49" fmla="*/ 907194 w 3243185"/>
              <a:gd name="connsiteY49" fmla="*/ 577694 h 1898718"/>
              <a:gd name="connsiteX50" fmla="*/ 881518 w 3243185"/>
              <a:gd name="connsiteY50" fmla="*/ 584113 h 1898718"/>
              <a:gd name="connsiteX51" fmla="*/ 656860 w 3243185"/>
              <a:gd name="connsiteY51" fmla="*/ 577694 h 1898718"/>
              <a:gd name="connsiteX52" fmla="*/ 637603 w 3243185"/>
              <a:gd name="connsiteY52" fmla="*/ 558438 h 1898718"/>
              <a:gd name="connsiteX53" fmla="*/ 618347 w 3243185"/>
              <a:gd name="connsiteY53" fmla="*/ 519925 h 1898718"/>
              <a:gd name="connsiteX54" fmla="*/ 599090 w 3243185"/>
              <a:gd name="connsiteY54" fmla="*/ 500668 h 1898718"/>
              <a:gd name="connsiteX55" fmla="*/ 566996 w 3243185"/>
              <a:gd name="connsiteY55" fmla="*/ 474993 h 1898718"/>
              <a:gd name="connsiteX56" fmla="*/ 560577 w 3243185"/>
              <a:gd name="connsiteY56" fmla="*/ 455737 h 1898718"/>
              <a:gd name="connsiteX57" fmla="*/ 522064 w 3243185"/>
              <a:gd name="connsiteY57" fmla="*/ 436480 h 1898718"/>
              <a:gd name="connsiteX58" fmla="*/ 502808 w 3243185"/>
              <a:gd name="connsiteY58" fmla="*/ 423642 h 1898718"/>
              <a:gd name="connsiteX59" fmla="*/ 464295 w 3243185"/>
              <a:gd name="connsiteY59" fmla="*/ 410805 h 1898718"/>
              <a:gd name="connsiteX60" fmla="*/ 445038 w 3243185"/>
              <a:gd name="connsiteY60" fmla="*/ 397967 h 1898718"/>
              <a:gd name="connsiteX61" fmla="*/ 374431 w 3243185"/>
              <a:gd name="connsiteY61" fmla="*/ 391548 h 1898718"/>
              <a:gd name="connsiteX62" fmla="*/ 329500 w 3243185"/>
              <a:gd name="connsiteY62" fmla="*/ 372292 h 1898718"/>
              <a:gd name="connsiteX63" fmla="*/ 310243 w 3243185"/>
              <a:gd name="connsiteY63" fmla="*/ 365873 h 1898718"/>
              <a:gd name="connsiteX64" fmla="*/ 271730 w 3243185"/>
              <a:gd name="connsiteY64" fmla="*/ 340198 h 1898718"/>
              <a:gd name="connsiteX65" fmla="*/ 239636 w 3243185"/>
              <a:gd name="connsiteY65" fmla="*/ 301685 h 1898718"/>
              <a:gd name="connsiteX66" fmla="*/ 201123 w 3243185"/>
              <a:gd name="connsiteY66" fmla="*/ 269591 h 1898718"/>
              <a:gd name="connsiteX67" fmla="*/ 149773 w 3243185"/>
              <a:gd name="connsiteY67" fmla="*/ 224659 h 1898718"/>
              <a:gd name="connsiteX68" fmla="*/ 111260 w 3243185"/>
              <a:gd name="connsiteY68" fmla="*/ 211821 h 1898718"/>
              <a:gd name="connsiteX69" fmla="*/ 92003 w 3243185"/>
              <a:gd name="connsiteY69" fmla="*/ 205402 h 1898718"/>
              <a:gd name="connsiteX70" fmla="*/ 72747 w 3243185"/>
              <a:gd name="connsiteY70" fmla="*/ 192565 h 1898718"/>
              <a:gd name="connsiteX71" fmla="*/ 34234 w 3243185"/>
              <a:gd name="connsiteY71" fmla="*/ 160471 h 1898718"/>
              <a:gd name="connsiteX72" fmla="*/ 8558 w 3243185"/>
              <a:gd name="connsiteY72" fmla="*/ 121958 h 1898718"/>
              <a:gd name="connsiteX73" fmla="*/ 11877 w 3243185"/>
              <a:gd name="connsiteY73" fmla="*/ 15345 h 1898718"/>
              <a:gd name="connsiteX74" fmla="*/ 16098 w 3243185"/>
              <a:gd name="connsiteY74" fmla="*/ 0 h 1898718"/>
              <a:gd name="connsiteX75" fmla="*/ 0 w 3243185"/>
              <a:gd name="connsiteY75" fmla="*/ 0 h 1898718"/>
              <a:gd name="connsiteX76" fmla="*/ 0 w 3243185"/>
              <a:gd name="connsiteY76" fmla="*/ 1540363 h 1898718"/>
              <a:gd name="connsiteX77" fmla="*/ 234477 w 3243185"/>
              <a:gd name="connsiteY77" fmla="*/ 1584265 h 1898718"/>
              <a:gd name="connsiteX78" fmla="*/ 512026 w 3243185"/>
              <a:gd name="connsiteY78" fmla="*/ 1634009 h 1898718"/>
              <a:gd name="connsiteX79" fmla="*/ 790802 w 3243185"/>
              <a:gd name="connsiteY79" fmla="*/ 1682702 h 1898718"/>
              <a:gd name="connsiteX80" fmla="*/ 1070807 w 3243185"/>
              <a:gd name="connsiteY80" fmla="*/ 1724388 h 1898718"/>
              <a:gd name="connsiteX81" fmla="*/ 1349583 w 3243185"/>
              <a:gd name="connsiteY81" fmla="*/ 1766425 h 1898718"/>
              <a:gd name="connsiteX82" fmla="*/ 1629588 w 3243185"/>
              <a:gd name="connsiteY82" fmla="*/ 1805660 h 1898718"/>
              <a:gd name="connsiteX83" fmla="*/ 1905908 w 3243185"/>
              <a:gd name="connsiteY83" fmla="*/ 1839289 h 1898718"/>
              <a:gd name="connsiteX84" fmla="*/ 2185913 w 3243185"/>
              <a:gd name="connsiteY84" fmla="*/ 1871167 h 1898718"/>
              <a:gd name="connsiteX85" fmla="*/ 2450068 w 3243185"/>
              <a:gd name="connsiteY85" fmla="*/ 1898718 h 1898718"/>
              <a:gd name="connsiteX86" fmla="*/ 3243185 w 3243185"/>
              <a:gd name="connsiteY86" fmla="*/ 1898718 h 189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243185" h="1898718">
                <a:moveTo>
                  <a:pt x="220380" y="404386"/>
                </a:moveTo>
                <a:cubicBezTo>
                  <a:pt x="239636" y="406526"/>
                  <a:pt x="259352" y="406106"/>
                  <a:pt x="278149" y="410805"/>
                </a:cubicBezTo>
                <a:cubicBezTo>
                  <a:pt x="285633" y="412676"/>
                  <a:pt x="290505" y="420192"/>
                  <a:pt x="297405" y="423642"/>
                </a:cubicBezTo>
                <a:cubicBezTo>
                  <a:pt x="303457" y="426669"/>
                  <a:pt x="310747" y="426775"/>
                  <a:pt x="316662" y="430061"/>
                </a:cubicBezTo>
                <a:cubicBezTo>
                  <a:pt x="330149" y="437554"/>
                  <a:pt x="340537" y="450857"/>
                  <a:pt x="355175" y="455737"/>
                </a:cubicBezTo>
                <a:cubicBezTo>
                  <a:pt x="384781" y="465606"/>
                  <a:pt x="367797" y="460829"/>
                  <a:pt x="406525" y="468574"/>
                </a:cubicBezTo>
                <a:cubicBezTo>
                  <a:pt x="412944" y="472853"/>
                  <a:pt x="418882" y="477962"/>
                  <a:pt x="425782" y="481412"/>
                </a:cubicBezTo>
                <a:cubicBezTo>
                  <a:pt x="431834" y="484438"/>
                  <a:pt x="439698" y="483676"/>
                  <a:pt x="445038" y="487831"/>
                </a:cubicBezTo>
                <a:cubicBezTo>
                  <a:pt x="459369" y="498977"/>
                  <a:pt x="483551" y="526344"/>
                  <a:pt x="483551" y="526344"/>
                </a:cubicBezTo>
                <a:cubicBezTo>
                  <a:pt x="493199" y="555288"/>
                  <a:pt x="501991" y="572910"/>
                  <a:pt x="483551" y="609788"/>
                </a:cubicBezTo>
                <a:cubicBezTo>
                  <a:pt x="476651" y="623588"/>
                  <a:pt x="445038" y="635464"/>
                  <a:pt x="445038" y="635464"/>
                </a:cubicBezTo>
                <a:cubicBezTo>
                  <a:pt x="378711" y="633324"/>
                  <a:pt x="311935" y="637030"/>
                  <a:pt x="246055" y="629045"/>
                </a:cubicBezTo>
                <a:cubicBezTo>
                  <a:pt x="238396" y="628117"/>
                  <a:pt x="239242" y="614607"/>
                  <a:pt x="233217" y="609788"/>
                </a:cubicBezTo>
                <a:cubicBezTo>
                  <a:pt x="227934" y="605562"/>
                  <a:pt x="220380" y="605509"/>
                  <a:pt x="213961" y="603370"/>
                </a:cubicBezTo>
                <a:cubicBezTo>
                  <a:pt x="205402" y="590532"/>
                  <a:pt x="193165" y="579494"/>
                  <a:pt x="188285" y="564857"/>
                </a:cubicBezTo>
                <a:lnTo>
                  <a:pt x="175448" y="526344"/>
                </a:lnTo>
                <a:cubicBezTo>
                  <a:pt x="182293" y="423657"/>
                  <a:pt x="212891" y="424712"/>
                  <a:pt x="220380" y="404386"/>
                </a:cubicBezTo>
                <a:close/>
                <a:moveTo>
                  <a:pt x="3243185" y="0"/>
                </a:moveTo>
                <a:lnTo>
                  <a:pt x="2298567" y="0"/>
                </a:lnTo>
                <a:lnTo>
                  <a:pt x="2293659" y="51351"/>
                </a:lnTo>
                <a:cubicBezTo>
                  <a:pt x="2291895" y="63701"/>
                  <a:pt x="2281101" y="72919"/>
                  <a:pt x="2274403" y="83445"/>
                </a:cubicBezTo>
                <a:cubicBezTo>
                  <a:pt x="2266120" y="96461"/>
                  <a:pt x="2257985" y="109614"/>
                  <a:pt x="2248728" y="121958"/>
                </a:cubicBezTo>
                <a:cubicBezTo>
                  <a:pt x="2233323" y="142498"/>
                  <a:pt x="2227760" y="154908"/>
                  <a:pt x="2203796" y="166890"/>
                </a:cubicBezTo>
                <a:cubicBezTo>
                  <a:pt x="2195906" y="170835"/>
                  <a:pt x="2186679" y="171169"/>
                  <a:pt x="2178121" y="173308"/>
                </a:cubicBezTo>
                <a:cubicBezTo>
                  <a:pt x="2148108" y="203321"/>
                  <a:pt x="2169307" y="185236"/>
                  <a:pt x="2126770" y="211821"/>
                </a:cubicBezTo>
                <a:cubicBezTo>
                  <a:pt x="2106184" y="224688"/>
                  <a:pt x="2106188" y="227757"/>
                  <a:pt x="2081838" y="237497"/>
                </a:cubicBezTo>
                <a:cubicBezTo>
                  <a:pt x="2069275" y="242522"/>
                  <a:pt x="2054585" y="242828"/>
                  <a:pt x="2043325" y="250334"/>
                </a:cubicBezTo>
                <a:cubicBezTo>
                  <a:pt x="2023241" y="263724"/>
                  <a:pt x="1993522" y="284687"/>
                  <a:pt x="1972718" y="288847"/>
                </a:cubicBezTo>
                <a:lnTo>
                  <a:pt x="1940624" y="295266"/>
                </a:lnTo>
                <a:cubicBezTo>
                  <a:pt x="1932066" y="299545"/>
                  <a:pt x="1923257" y="303356"/>
                  <a:pt x="1914949" y="308104"/>
                </a:cubicBezTo>
                <a:cubicBezTo>
                  <a:pt x="1908251" y="311931"/>
                  <a:pt x="1902783" y="317902"/>
                  <a:pt x="1895693" y="320941"/>
                </a:cubicBezTo>
                <a:cubicBezTo>
                  <a:pt x="1887584" y="324416"/>
                  <a:pt x="1878467" y="324825"/>
                  <a:pt x="1870017" y="327360"/>
                </a:cubicBezTo>
                <a:cubicBezTo>
                  <a:pt x="1857056" y="331248"/>
                  <a:pt x="1844633" y="336916"/>
                  <a:pt x="1831504" y="340198"/>
                </a:cubicBezTo>
                <a:cubicBezTo>
                  <a:pt x="1814387" y="344477"/>
                  <a:pt x="1796892" y="347456"/>
                  <a:pt x="1780154" y="353035"/>
                </a:cubicBezTo>
                <a:cubicBezTo>
                  <a:pt x="1773735" y="355175"/>
                  <a:pt x="1766812" y="356168"/>
                  <a:pt x="1760897" y="359454"/>
                </a:cubicBezTo>
                <a:cubicBezTo>
                  <a:pt x="1709553" y="387979"/>
                  <a:pt x="1738400" y="384335"/>
                  <a:pt x="1683871" y="397967"/>
                </a:cubicBezTo>
                <a:cubicBezTo>
                  <a:pt x="1666755" y="402246"/>
                  <a:pt x="1649259" y="405226"/>
                  <a:pt x="1632521" y="410805"/>
                </a:cubicBezTo>
                <a:cubicBezTo>
                  <a:pt x="1619683" y="415084"/>
                  <a:pt x="1607136" y="420361"/>
                  <a:pt x="1594008" y="423642"/>
                </a:cubicBezTo>
                <a:cubicBezTo>
                  <a:pt x="1585449" y="425782"/>
                  <a:pt x="1576593" y="426964"/>
                  <a:pt x="1568333" y="430061"/>
                </a:cubicBezTo>
                <a:cubicBezTo>
                  <a:pt x="1559373" y="433421"/>
                  <a:pt x="1551617" y="439539"/>
                  <a:pt x="1542657" y="442899"/>
                </a:cubicBezTo>
                <a:cubicBezTo>
                  <a:pt x="1534397" y="445997"/>
                  <a:pt x="1525465" y="446895"/>
                  <a:pt x="1516982" y="449318"/>
                </a:cubicBezTo>
                <a:cubicBezTo>
                  <a:pt x="1510476" y="451177"/>
                  <a:pt x="1504231" y="453878"/>
                  <a:pt x="1497725" y="455737"/>
                </a:cubicBezTo>
                <a:cubicBezTo>
                  <a:pt x="1488128" y="458478"/>
                  <a:pt x="1463054" y="463444"/>
                  <a:pt x="1452794" y="468574"/>
                </a:cubicBezTo>
                <a:cubicBezTo>
                  <a:pt x="1445893" y="472024"/>
                  <a:pt x="1440911" y="479143"/>
                  <a:pt x="1433537" y="481412"/>
                </a:cubicBezTo>
                <a:cubicBezTo>
                  <a:pt x="1412682" y="487829"/>
                  <a:pt x="1369349" y="494250"/>
                  <a:pt x="1369349" y="494250"/>
                </a:cubicBezTo>
                <a:cubicBezTo>
                  <a:pt x="1307265" y="540813"/>
                  <a:pt x="1373427" y="495420"/>
                  <a:pt x="1324417" y="519925"/>
                </a:cubicBezTo>
                <a:cubicBezTo>
                  <a:pt x="1296720" y="533774"/>
                  <a:pt x="1314945" y="532728"/>
                  <a:pt x="1285904" y="539181"/>
                </a:cubicBezTo>
                <a:cubicBezTo>
                  <a:pt x="1273199" y="542005"/>
                  <a:pt x="1260096" y="542777"/>
                  <a:pt x="1247391" y="545600"/>
                </a:cubicBezTo>
                <a:cubicBezTo>
                  <a:pt x="1214234" y="552969"/>
                  <a:pt x="1227302" y="562451"/>
                  <a:pt x="1176784" y="564857"/>
                </a:cubicBezTo>
                <a:lnTo>
                  <a:pt x="907194" y="577694"/>
                </a:lnTo>
                <a:cubicBezTo>
                  <a:pt x="898635" y="579834"/>
                  <a:pt x="890340" y="584113"/>
                  <a:pt x="881518" y="584113"/>
                </a:cubicBezTo>
                <a:cubicBezTo>
                  <a:pt x="806601" y="584113"/>
                  <a:pt x="731365" y="585537"/>
                  <a:pt x="656860" y="577694"/>
                </a:cubicBezTo>
                <a:cubicBezTo>
                  <a:pt x="647832" y="576744"/>
                  <a:pt x="643415" y="565411"/>
                  <a:pt x="637603" y="558438"/>
                </a:cubicBezTo>
                <a:cubicBezTo>
                  <a:pt x="587103" y="497837"/>
                  <a:pt x="656946" y="577823"/>
                  <a:pt x="618347" y="519925"/>
                </a:cubicBezTo>
                <a:cubicBezTo>
                  <a:pt x="613311" y="512372"/>
                  <a:pt x="604902" y="507642"/>
                  <a:pt x="599090" y="500668"/>
                </a:cubicBezTo>
                <a:cubicBezTo>
                  <a:pt x="576756" y="473868"/>
                  <a:pt x="598608" y="485530"/>
                  <a:pt x="566996" y="474993"/>
                </a:cubicBezTo>
                <a:cubicBezTo>
                  <a:pt x="564857" y="468574"/>
                  <a:pt x="564804" y="461020"/>
                  <a:pt x="560577" y="455737"/>
                </a:cubicBezTo>
                <a:cubicBezTo>
                  <a:pt x="548314" y="440407"/>
                  <a:pt x="537569" y="444232"/>
                  <a:pt x="522064" y="436480"/>
                </a:cubicBezTo>
                <a:cubicBezTo>
                  <a:pt x="515164" y="433030"/>
                  <a:pt x="509858" y="426775"/>
                  <a:pt x="502808" y="423642"/>
                </a:cubicBezTo>
                <a:cubicBezTo>
                  <a:pt x="490442" y="418147"/>
                  <a:pt x="475555" y="418311"/>
                  <a:pt x="464295" y="410805"/>
                </a:cubicBezTo>
                <a:cubicBezTo>
                  <a:pt x="457876" y="406526"/>
                  <a:pt x="452582" y="399584"/>
                  <a:pt x="445038" y="397967"/>
                </a:cubicBezTo>
                <a:cubicBezTo>
                  <a:pt x="421930" y="393015"/>
                  <a:pt x="397967" y="393688"/>
                  <a:pt x="374431" y="391548"/>
                </a:cubicBezTo>
                <a:cubicBezTo>
                  <a:pt x="320996" y="378189"/>
                  <a:pt x="373828" y="394456"/>
                  <a:pt x="329500" y="372292"/>
                </a:cubicBezTo>
                <a:cubicBezTo>
                  <a:pt x="323448" y="369266"/>
                  <a:pt x="316158" y="369159"/>
                  <a:pt x="310243" y="365873"/>
                </a:cubicBezTo>
                <a:cubicBezTo>
                  <a:pt x="296756" y="358380"/>
                  <a:pt x="271730" y="340198"/>
                  <a:pt x="271730" y="340198"/>
                </a:cubicBezTo>
                <a:cubicBezTo>
                  <a:pt x="259107" y="321264"/>
                  <a:pt x="258170" y="317130"/>
                  <a:pt x="239636" y="301685"/>
                </a:cubicBezTo>
                <a:cubicBezTo>
                  <a:pt x="212096" y="278735"/>
                  <a:pt x="226695" y="300277"/>
                  <a:pt x="201123" y="269591"/>
                </a:cubicBezTo>
                <a:cubicBezTo>
                  <a:pt x="180961" y="245397"/>
                  <a:pt x="192235" y="238813"/>
                  <a:pt x="149773" y="224659"/>
                </a:cubicBezTo>
                <a:lnTo>
                  <a:pt x="111260" y="211821"/>
                </a:lnTo>
                <a:cubicBezTo>
                  <a:pt x="104841" y="209682"/>
                  <a:pt x="97633" y="209156"/>
                  <a:pt x="92003" y="205402"/>
                </a:cubicBezTo>
                <a:cubicBezTo>
                  <a:pt x="85584" y="201123"/>
                  <a:pt x="78673" y="197503"/>
                  <a:pt x="72747" y="192565"/>
                </a:cubicBezTo>
                <a:cubicBezTo>
                  <a:pt x="23324" y="151379"/>
                  <a:pt x="82044" y="192344"/>
                  <a:pt x="34234" y="160471"/>
                </a:cubicBezTo>
                <a:cubicBezTo>
                  <a:pt x="25675" y="147633"/>
                  <a:pt x="7748" y="137365"/>
                  <a:pt x="8558" y="121958"/>
                </a:cubicBezTo>
                <a:cubicBezTo>
                  <a:pt x="10157" y="91584"/>
                  <a:pt x="6161" y="51646"/>
                  <a:pt x="11877" y="15345"/>
                </a:cubicBezTo>
                <a:lnTo>
                  <a:pt x="16098" y="0"/>
                </a:lnTo>
                <a:lnTo>
                  <a:pt x="0" y="0"/>
                </a:lnTo>
                <a:lnTo>
                  <a:pt x="0" y="1540363"/>
                </a:lnTo>
                <a:lnTo>
                  <a:pt x="234477" y="1584265"/>
                </a:lnTo>
                <a:lnTo>
                  <a:pt x="512026" y="1634009"/>
                </a:lnTo>
                <a:lnTo>
                  <a:pt x="790802" y="1682702"/>
                </a:lnTo>
                <a:lnTo>
                  <a:pt x="1070807" y="1724388"/>
                </a:lnTo>
                <a:lnTo>
                  <a:pt x="1349583" y="1766425"/>
                </a:lnTo>
                <a:lnTo>
                  <a:pt x="1629588" y="1805660"/>
                </a:lnTo>
                <a:lnTo>
                  <a:pt x="1905908" y="1839289"/>
                </a:lnTo>
                <a:lnTo>
                  <a:pt x="2185913" y="1871167"/>
                </a:lnTo>
                <a:lnTo>
                  <a:pt x="2450068" y="1898718"/>
                </a:lnTo>
                <a:lnTo>
                  <a:pt x="3243185" y="1898718"/>
                </a:lnTo>
                <a:close/>
              </a:path>
            </a:pathLst>
          </a:custGeom>
        </p:spPr>
      </p:pic>
      <p:pic>
        <p:nvPicPr>
          <p:cNvPr id="20" name="Picture 15">
            <a:extLst>
              <a:ext uri="{FF2B5EF4-FFF2-40B4-BE49-F238E27FC236}">
                <a16:creationId xmlns:a16="http://schemas.microsoft.com/office/drawing/2014/main" xmlns="" id="{08625290-97B7-41E9-9685-D438F86FC9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503"/>
          <a:stretch>
            <a:fillRect/>
          </a:stretch>
        </p:blipFill>
        <p:spPr>
          <a:xfrm>
            <a:off x="0" y="857251"/>
            <a:ext cx="8708573" cy="3992171"/>
          </a:xfrm>
          <a:custGeom>
            <a:avLst/>
            <a:gdLst>
              <a:gd name="connsiteX0" fmla="*/ 0 w 11611430"/>
              <a:gd name="connsiteY0" fmla="*/ 0 h 5322895"/>
              <a:gd name="connsiteX1" fmla="*/ 11611430 w 11611430"/>
              <a:gd name="connsiteY1" fmla="*/ 0 h 5322895"/>
              <a:gd name="connsiteX2" fmla="*/ 11611430 w 11611430"/>
              <a:gd name="connsiteY2" fmla="*/ 4911695 h 5322895"/>
              <a:gd name="connsiteX3" fmla="*/ 11401197 w 11611430"/>
              <a:gd name="connsiteY3" fmla="*/ 4948416 h 5322895"/>
              <a:gd name="connsiteX4" fmla="*/ 11121192 w 11611430"/>
              <a:gd name="connsiteY4" fmla="*/ 4990102 h 5322895"/>
              <a:gd name="connsiteX5" fmla="*/ 10842416 w 11611430"/>
              <a:gd name="connsiteY5" fmla="*/ 5032139 h 5322895"/>
              <a:gd name="connsiteX6" fmla="*/ 10562411 w 11611430"/>
              <a:gd name="connsiteY6" fmla="*/ 5071374 h 5322895"/>
              <a:gd name="connsiteX7" fmla="*/ 10286091 w 11611430"/>
              <a:gd name="connsiteY7" fmla="*/ 5105003 h 5322895"/>
              <a:gd name="connsiteX8" fmla="*/ 10006086 w 11611430"/>
              <a:gd name="connsiteY8" fmla="*/ 5136881 h 5322895"/>
              <a:gd name="connsiteX9" fmla="*/ 9727310 w 11611430"/>
              <a:gd name="connsiteY9" fmla="*/ 5165957 h 5322895"/>
              <a:gd name="connsiteX10" fmla="*/ 9453445 w 11611430"/>
              <a:gd name="connsiteY10" fmla="*/ 5191179 h 5322895"/>
              <a:gd name="connsiteX11" fmla="*/ 9175897 w 11611430"/>
              <a:gd name="connsiteY11" fmla="*/ 5216401 h 5322895"/>
              <a:gd name="connsiteX12" fmla="*/ 8902033 w 11611430"/>
              <a:gd name="connsiteY12" fmla="*/ 5237420 h 5322895"/>
              <a:gd name="connsiteX13" fmla="*/ 8628169 w 11611430"/>
              <a:gd name="connsiteY13" fmla="*/ 5253884 h 5322895"/>
              <a:gd name="connsiteX14" fmla="*/ 8355533 w 11611430"/>
              <a:gd name="connsiteY14" fmla="*/ 5271050 h 5322895"/>
              <a:gd name="connsiteX15" fmla="*/ 8085353 w 11611430"/>
              <a:gd name="connsiteY15" fmla="*/ 5285412 h 5322895"/>
              <a:gd name="connsiteX16" fmla="*/ 7817629 w 11611430"/>
              <a:gd name="connsiteY16" fmla="*/ 5295571 h 5322895"/>
              <a:gd name="connsiteX17" fmla="*/ 7549905 w 11611430"/>
              <a:gd name="connsiteY17" fmla="*/ 5304329 h 5322895"/>
              <a:gd name="connsiteX18" fmla="*/ 7284638 w 11611430"/>
              <a:gd name="connsiteY18" fmla="*/ 5312736 h 5322895"/>
              <a:gd name="connsiteX19" fmla="*/ 7023055 w 11611430"/>
              <a:gd name="connsiteY19" fmla="*/ 5316590 h 5322895"/>
              <a:gd name="connsiteX20" fmla="*/ 6761472 w 11611430"/>
              <a:gd name="connsiteY20" fmla="*/ 5320793 h 5322895"/>
              <a:gd name="connsiteX21" fmla="*/ 6503573 w 11611430"/>
              <a:gd name="connsiteY21" fmla="*/ 5322895 h 5322895"/>
              <a:gd name="connsiteX22" fmla="*/ 6248130 w 11611430"/>
              <a:gd name="connsiteY22" fmla="*/ 5320793 h 5322895"/>
              <a:gd name="connsiteX23" fmla="*/ 5995144 w 11611430"/>
              <a:gd name="connsiteY23" fmla="*/ 5320793 h 5322895"/>
              <a:gd name="connsiteX24" fmla="*/ 5744613 w 11611430"/>
              <a:gd name="connsiteY24" fmla="*/ 5316590 h 5322895"/>
              <a:gd name="connsiteX25" fmla="*/ 5498995 w 11611430"/>
              <a:gd name="connsiteY25" fmla="*/ 5310284 h 5322895"/>
              <a:gd name="connsiteX26" fmla="*/ 5255834 w 11611430"/>
              <a:gd name="connsiteY26" fmla="*/ 5304329 h 5322895"/>
              <a:gd name="connsiteX27" fmla="*/ 5017584 w 11611430"/>
              <a:gd name="connsiteY27" fmla="*/ 5297673 h 5322895"/>
              <a:gd name="connsiteX28" fmla="*/ 4785514 w 11611430"/>
              <a:gd name="connsiteY28" fmla="*/ 5287726 h 5322895"/>
              <a:gd name="connsiteX29" fmla="*/ 4601441 w 11611430"/>
              <a:gd name="connsiteY29" fmla="*/ 4972173 h 5322895"/>
              <a:gd name="connsiteX30" fmla="*/ 4514210 w 11611430"/>
              <a:gd name="connsiteY30" fmla="*/ 4830422 h 5322895"/>
              <a:gd name="connsiteX31" fmla="*/ 4416075 w 11611430"/>
              <a:gd name="connsiteY31" fmla="*/ 4732288 h 5322895"/>
              <a:gd name="connsiteX32" fmla="*/ 4274324 w 11611430"/>
              <a:gd name="connsiteY32" fmla="*/ 4557826 h 5322895"/>
              <a:gd name="connsiteX33" fmla="*/ 4241613 w 11611430"/>
              <a:gd name="connsiteY33" fmla="*/ 4525113 h 5322895"/>
              <a:gd name="connsiteX34" fmla="*/ 4208901 w 11611430"/>
              <a:gd name="connsiteY34" fmla="*/ 4481499 h 5322895"/>
              <a:gd name="connsiteX35" fmla="*/ 4154382 w 11611430"/>
              <a:gd name="connsiteY35" fmla="*/ 4437883 h 5322895"/>
              <a:gd name="connsiteX36" fmla="*/ 4110766 w 11611430"/>
              <a:gd name="connsiteY36" fmla="*/ 4416075 h 5322895"/>
              <a:gd name="connsiteX37" fmla="*/ 4078054 w 11611430"/>
              <a:gd name="connsiteY37" fmla="*/ 4394267 h 5322895"/>
              <a:gd name="connsiteX38" fmla="*/ 4034439 w 11611430"/>
              <a:gd name="connsiteY38" fmla="*/ 4361556 h 5322895"/>
              <a:gd name="connsiteX39" fmla="*/ 3958111 w 11611430"/>
              <a:gd name="connsiteY39" fmla="*/ 4339747 h 5322895"/>
              <a:gd name="connsiteX40" fmla="*/ 3892688 w 11611430"/>
              <a:gd name="connsiteY40" fmla="*/ 4328844 h 5322895"/>
              <a:gd name="connsiteX41" fmla="*/ 3718226 w 11611430"/>
              <a:gd name="connsiteY41" fmla="*/ 4307036 h 5322895"/>
              <a:gd name="connsiteX42" fmla="*/ 3641899 w 11611430"/>
              <a:gd name="connsiteY42" fmla="*/ 4274324 h 5322895"/>
              <a:gd name="connsiteX43" fmla="*/ 3620091 w 11611430"/>
              <a:gd name="connsiteY43" fmla="*/ 4252517 h 5322895"/>
              <a:gd name="connsiteX44" fmla="*/ 3565572 w 11611430"/>
              <a:gd name="connsiteY44" fmla="*/ 4230709 h 5322895"/>
              <a:gd name="connsiteX45" fmla="*/ 3500148 w 11611430"/>
              <a:gd name="connsiteY45" fmla="*/ 4208901 h 5322895"/>
              <a:gd name="connsiteX46" fmla="*/ 3478341 w 11611430"/>
              <a:gd name="connsiteY46" fmla="*/ 4176190 h 5322895"/>
              <a:gd name="connsiteX47" fmla="*/ 3543764 w 11611430"/>
              <a:gd name="connsiteY47" fmla="*/ 4132574 h 5322895"/>
              <a:gd name="connsiteX48" fmla="*/ 3445629 w 11611430"/>
              <a:gd name="connsiteY48" fmla="*/ 4121670 h 5322895"/>
              <a:gd name="connsiteX49" fmla="*/ 3391109 w 11611430"/>
              <a:gd name="connsiteY49" fmla="*/ 4132574 h 5322895"/>
              <a:gd name="connsiteX50" fmla="*/ 3303878 w 11611430"/>
              <a:gd name="connsiteY50" fmla="*/ 4154381 h 5322895"/>
              <a:gd name="connsiteX51" fmla="*/ 3260263 w 11611430"/>
              <a:gd name="connsiteY51" fmla="*/ 4165285 h 5322895"/>
              <a:gd name="connsiteX52" fmla="*/ 3194839 w 11611430"/>
              <a:gd name="connsiteY52" fmla="*/ 4187093 h 5322895"/>
              <a:gd name="connsiteX53" fmla="*/ 3162128 w 11611430"/>
              <a:gd name="connsiteY53" fmla="*/ 4197997 h 5322895"/>
              <a:gd name="connsiteX54" fmla="*/ 3053089 w 11611430"/>
              <a:gd name="connsiteY54" fmla="*/ 4230709 h 5322895"/>
              <a:gd name="connsiteX55" fmla="*/ 2987666 w 11611430"/>
              <a:gd name="connsiteY55" fmla="*/ 4252517 h 5322895"/>
              <a:gd name="connsiteX56" fmla="*/ 2954954 w 11611430"/>
              <a:gd name="connsiteY56" fmla="*/ 4263420 h 5322895"/>
              <a:gd name="connsiteX57" fmla="*/ 2867723 w 11611430"/>
              <a:gd name="connsiteY57" fmla="*/ 4285228 h 5322895"/>
              <a:gd name="connsiteX58" fmla="*/ 2802300 w 11611430"/>
              <a:gd name="connsiteY58" fmla="*/ 4307036 h 5322895"/>
              <a:gd name="connsiteX59" fmla="*/ 2780492 w 11611430"/>
              <a:gd name="connsiteY59" fmla="*/ 4328844 h 5322895"/>
              <a:gd name="connsiteX60" fmla="*/ 2715069 w 11611430"/>
              <a:gd name="connsiteY60" fmla="*/ 4350652 h 5322895"/>
              <a:gd name="connsiteX61" fmla="*/ 2682357 w 11611430"/>
              <a:gd name="connsiteY61" fmla="*/ 4361556 h 5322895"/>
              <a:gd name="connsiteX62" fmla="*/ 2649646 w 11611430"/>
              <a:gd name="connsiteY62" fmla="*/ 4372459 h 5322895"/>
              <a:gd name="connsiteX63" fmla="*/ 2616933 w 11611430"/>
              <a:gd name="connsiteY63" fmla="*/ 4383363 h 5322895"/>
              <a:gd name="connsiteX64" fmla="*/ 2595126 w 11611430"/>
              <a:gd name="connsiteY64" fmla="*/ 4405171 h 5322895"/>
              <a:gd name="connsiteX65" fmla="*/ 2529703 w 11611430"/>
              <a:gd name="connsiteY65" fmla="*/ 4437883 h 5322895"/>
              <a:gd name="connsiteX66" fmla="*/ 2486087 w 11611430"/>
              <a:gd name="connsiteY66" fmla="*/ 4481499 h 5322895"/>
              <a:gd name="connsiteX67" fmla="*/ 2453375 w 11611430"/>
              <a:gd name="connsiteY67" fmla="*/ 4514210 h 5322895"/>
              <a:gd name="connsiteX68" fmla="*/ 2420664 w 11611430"/>
              <a:gd name="connsiteY68" fmla="*/ 4536017 h 5322895"/>
              <a:gd name="connsiteX69" fmla="*/ 2398856 w 11611430"/>
              <a:gd name="connsiteY69" fmla="*/ 4568729 h 5322895"/>
              <a:gd name="connsiteX70" fmla="*/ 2377048 w 11611430"/>
              <a:gd name="connsiteY70" fmla="*/ 4590537 h 5322895"/>
              <a:gd name="connsiteX71" fmla="*/ 2366144 w 11611430"/>
              <a:gd name="connsiteY71" fmla="*/ 4623249 h 5322895"/>
              <a:gd name="connsiteX72" fmla="*/ 2344336 w 11611430"/>
              <a:gd name="connsiteY72" fmla="*/ 4666865 h 5322895"/>
              <a:gd name="connsiteX73" fmla="*/ 2322528 w 11611430"/>
              <a:gd name="connsiteY73" fmla="*/ 4732288 h 5322895"/>
              <a:gd name="connsiteX74" fmla="*/ 2300721 w 11611430"/>
              <a:gd name="connsiteY74" fmla="*/ 4764999 h 5322895"/>
              <a:gd name="connsiteX75" fmla="*/ 2268010 w 11611430"/>
              <a:gd name="connsiteY75" fmla="*/ 4852231 h 5322895"/>
              <a:gd name="connsiteX76" fmla="*/ 2235297 w 11611430"/>
              <a:gd name="connsiteY76" fmla="*/ 4993981 h 5322895"/>
              <a:gd name="connsiteX77" fmla="*/ 2230567 w 11611430"/>
              <a:gd name="connsiteY77" fmla="*/ 5079209 h 5322895"/>
              <a:gd name="connsiteX78" fmla="*/ 2229538 w 11611430"/>
              <a:gd name="connsiteY78" fmla="*/ 5104344 h 5322895"/>
              <a:gd name="connsiteX79" fmla="*/ 1932621 w 11611430"/>
              <a:gd name="connsiteY79" fmla="*/ 5071374 h 5322895"/>
              <a:gd name="connsiteX80" fmla="*/ 1609634 w 11611430"/>
              <a:gd name="connsiteY80" fmla="*/ 5033891 h 5322895"/>
              <a:gd name="connsiteX81" fmla="*/ 1312435 w 11611430"/>
              <a:gd name="connsiteY81" fmla="*/ 4996408 h 5322895"/>
              <a:gd name="connsiteX82" fmla="*/ 1039799 w 11611430"/>
              <a:gd name="connsiteY82" fmla="*/ 4961027 h 5322895"/>
              <a:gd name="connsiteX83" fmla="*/ 797865 w 11611430"/>
              <a:gd name="connsiteY83" fmla="*/ 4927397 h 5322895"/>
              <a:gd name="connsiteX84" fmla="*/ 579265 w 11611430"/>
              <a:gd name="connsiteY84" fmla="*/ 4895519 h 5322895"/>
              <a:gd name="connsiteX85" fmla="*/ 395052 w 11611430"/>
              <a:gd name="connsiteY85" fmla="*/ 4868896 h 5322895"/>
              <a:gd name="connsiteX86" fmla="*/ 240312 w 11611430"/>
              <a:gd name="connsiteY86" fmla="*/ 4843673 h 5322895"/>
              <a:gd name="connsiteX87" fmla="*/ 27853 w 11611430"/>
              <a:gd name="connsiteY87" fmla="*/ 4807592 h 5322895"/>
              <a:gd name="connsiteX88" fmla="*/ 0 w 11611430"/>
              <a:gd name="connsiteY88" fmla="*/ 4802879 h 5322895"/>
              <a:gd name="connsiteX89" fmla="*/ 0 w 11611430"/>
              <a:gd name="connsiteY89" fmla="*/ 3753332 h 5322895"/>
              <a:gd name="connsiteX90" fmla="*/ 0 w 11611430"/>
              <a:gd name="connsiteY90" fmla="*/ 3571886 h 5322895"/>
              <a:gd name="connsiteX91" fmla="*/ 0 w 11611430"/>
              <a:gd name="connsiteY91" fmla="*/ 471948 h 5322895"/>
              <a:gd name="connsiteX92" fmla="*/ 0 w 11611430"/>
              <a:gd name="connsiteY92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1611430" h="5322895">
                <a:moveTo>
                  <a:pt x="0" y="0"/>
                </a:moveTo>
                <a:lnTo>
                  <a:pt x="11611430" y="0"/>
                </a:lnTo>
                <a:lnTo>
                  <a:pt x="11611430" y="4911695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5514" y="5287726"/>
                </a:lnTo>
                <a:lnTo>
                  <a:pt x="4601441" y="4972173"/>
                </a:lnTo>
                <a:cubicBezTo>
                  <a:pt x="4573183" y="4924429"/>
                  <a:pt x="4553441" y="4869653"/>
                  <a:pt x="4514210" y="4830422"/>
                </a:cubicBezTo>
                <a:cubicBezTo>
                  <a:pt x="4481500" y="4797711"/>
                  <a:pt x="4446637" y="4767016"/>
                  <a:pt x="4416075" y="4732288"/>
                </a:cubicBezTo>
                <a:cubicBezTo>
                  <a:pt x="4366574" y="4676037"/>
                  <a:pt x="4327307" y="4610810"/>
                  <a:pt x="4274324" y="4557826"/>
                </a:cubicBezTo>
                <a:cubicBezTo>
                  <a:pt x="4263420" y="4546922"/>
                  <a:pt x="4251649" y="4536822"/>
                  <a:pt x="4241613" y="4525113"/>
                </a:cubicBezTo>
                <a:cubicBezTo>
                  <a:pt x="4229786" y="4511315"/>
                  <a:pt x="4220536" y="4495459"/>
                  <a:pt x="4208901" y="4481499"/>
                </a:cubicBezTo>
                <a:cubicBezTo>
                  <a:pt x="4192618" y="4461959"/>
                  <a:pt x="4176792" y="4450689"/>
                  <a:pt x="4154382" y="4437883"/>
                </a:cubicBezTo>
                <a:cubicBezTo>
                  <a:pt x="4140269" y="4429818"/>
                  <a:pt x="4124878" y="4424139"/>
                  <a:pt x="4110766" y="4416075"/>
                </a:cubicBezTo>
                <a:cubicBezTo>
                  <a:pt x="4099388" y="4409573"/>
                  <a:pt x="4088718" y="4401884"/>
                  <a:pt x="4078054" y="4394267"/>
                </a:cubicBezTo>
                <a:cubicBezTo>
                  <a:pt x="4063266" y="4383705"/>
                  <a:pt x="4050217" y="4370572"/>
                  <a:pt x="4034439" y="4361556"/>
                </a:cubicBezTo>
                <a:cubicBezTo>
                  <a:pt x="4023246" y="4355160"/>
                  <a:pt x="3966283" y="4341382"/>
                  <a:pt x="3958111" y="4339747"/>
                </a:cubicBezTo>
                <a:cubicBezTo>
                  <a:pt x="3936432" y="4335411"/>
                  <a:pt x="3914626" y="4331587"/>
                  <a:pt x="3892688" y="4328844"/>
                </a:cubicBezTo>
                <a:cubicBezTo>
                  <a:pt x="3823740" y="4320226"/>
                  <a:pt x="3782100" y="4321230"/>
                  <a:pt x="3718226" y="4307036"/>
                </a:cubicBezTo>
                <a:cubicBezTo>
                  <a:pt x="3696418" y="4302190"/>
                  <a:pt x="3658568" y="4285437"/>
                  <a:pt x="3641899" y="4274324"/>
                </a:cubicBezTo>
                <a:cubicBezTo>
                  <a:pt x="3633345" y="4268622"/>
                  <a:pt x="3629017" y="4257617"/>
                  <a:pt x="3620091" y="4252517"/>
                </a:cubicBezTo>
                <a:cubicBezTo>
                  <a:pt x="3603097" y="4242806"/>
                  <a:pt x="3583967" y="4237398"/>
                  <a:pt x="3565572" y="4230709"/>
                </a:cubicBezTo>
                <a:cubicBezTo>
                  <a:pt x="3543968" y="4222853"/>
                  <a:pt x="3500148" y="4208901"/>
                  <a:pt x="3500148" y="4208901"/>
                </a:cubicBezTo>
                <a:cubicBezTo>
                  <a:pt x="3475771" y="4184523"/>
                  <a:pt x="3478341" y="4197373"/>
                  <a:pt x="3478341" y="4176190"/>
                </a:cubicBezTo>
                <a:lnTo>
                  <a:pt x="3543764" y="4132574"/>
                </a:lnTo>
                <a:cubicBezTo>
                  <a:pt x="3511052" y="4128939"/>
                  <a:pt x="3478542" y="4121670"/>
                  <a:pt x="3445629" y="4121670"/>
                </a:cubicBezTo>
                <a:cubicBezTo>
                  <a:pt x="3427096" y="4121670"/>
                  <a:pt x="3409168" y="4128407"/>
                  <a:pt x="3391109" y="4132574"/>
                </a:cubicBezTo>
                <a:cubicBezTo>
                  <a:pt x="3361904" y="4139313"/>
                  <a:pt x="3332955" y="4147112"/>
                  <a:pt x="3303878" y="4154381"/>
                </a:cubicBezTo>
                <a:cubicBezTo>
                  <a:pt x="3289340" y="4158016"/>
                  <a:pt x="3274480" y="4160547"/>
                  <a:pt x="3260263" y="4165285"/>
                </a:cubicBezTo>
                <a:lnTo>
                  <a:pt x="3194839" y="4187093"/>
                </a:lnTo>
                <a:cubicBezTo>
                  <a:pt x="3183935" y="4190728"/>
                  <a:pt x="3173278" y="4195209"/>
                  <a:pt x="3162128" y="4197997"/>
                </a:cubicBezTo>
                <a:cubicBezTo>
                  <a:pt x="3096214" y="4214476"/>
                  <a:pt x="3132724" y="4204163"/>
                  <a:pt x="3053089" y="4230709"/>
                </a:cubicBezTo>
                <a:lnTo>
                  <a:pt x="2987666" y="4252517"/>
                </a:lnTo>
                <a:cubicBezTo>
                  <a:pt x="2976762" y="4256151"/>
                  <a:pt x="2966105" y="4260632"/>
                  <a:pt x="2954954" y="4263420"/>
                </a:cubicBezTo>
                <a:cubicBezTo>
                  <a:pt x="2925877" y="4270689"/>
                  <a:pt x="2896157" y="4275751"/>
                  <a:pt x="2867723" y="4285228"/>
                </a:cubicBezTo>
                <a:lnTo>
                  <a:pt x="2802300" y="4307036"/>
                </a:lnTo>
                <a:cubicBezTo>
                  <a:pt x="2795031" y="4314305"/>
                  <a:pt x="2789687" y="4324247"/>
                  <a:pt x="2780492" y="4328844"/>
                </a:cubicBezTo>
                <a:cubicBezTo>
                  <a:pt x="2759931" y="4339124"/>
                  <a:pt x="2736876" y="4343382"/>
                  <a:pt x="2715069" y="4350652"/>
                </a:cubicBezTo>
                <a:lnTo>
                  <a:pt x="2682357" y="4361556"/>
                </a:lnTo>
                <a:lnTo>
                  <a:pt x="2649646" y="4372459"/>
                </a:lnTo>
                <a:lnTo>
                  <a:pt x="2616933" y="4383363"/>
                </a:lnTo>
                <a:cubicBezTo>
                  <a:pt x="2609664" y="4390632"/>
                  <a:pt x="2603941" y="4399883"/>
                  <a:pt x="2595126" y="4405171"/>
                </a:cubicBezTo>
                <a:cubicBezTo>
                  <a:pt x="2530624" y="4443872"/>
                  <a:pt x="2594048" y="4382729"/>
                  <a:pt x="2529703" y="4437883"/>
                </a:cubicBezTo>
                <a:cubicBezTo>
                  <a:pt x="2514092" y="4451263"/>
                  <a:pt x="2500625" y="4466960"/>
                  <a:pt x="2486087" y="4481499"/>
                </a:cubicBezTo>
                <a:cubicBezTo>
                  <a:pt x="2475183" y="4492403"/>
                  <a:pt x="2466206" y="4505657"/>
                  <a:pt x="2453375" y="4514210"/>
                </a:cubicBezTo>
                <a:lnTo>
                  <a:pt x="2420664" y="4536017"/>
                </a:lnTo>
                <a:cubicBezTo>
                  <a:pt x="2413395" y="4546922"/>
                  <a:pt x="2407042" y="4558496"/>
                  <a:pt x="2398856" y="4568729"/>
                </a:cubicBezTo>
                <a:cubicBezTo>
                  <a:pt x="2392434" y="4576756"/>
                  <a:pt x="2382337" y="4581722"/>
                  <a:pt x="2377048" y="4590537"/>
                </a:cubicBezTo>
                <a:cubicBezTo>
                  <a:pt x="2371134" y="4600393"/>
                  <a:pt x="2370672" y="4612684"/>
                  <a:pt x="2366144" y="4623249"/>
                </a:cubicBezTo>
                <a:cubicBezTo>
                  <a:pt x="2359741" y="4638189"/>
                  <a:pt x="2350374" y="4651772"/>
                  <a:pt x="2344336" y="4666865"/>
                </a:cubicBezTo>
                <a:cubicBezTo>
                  <a:pt x="2335799" y="4688208"/>
                  <a:pt x="2335280" y="4713161"/>
                  <a:pt x="2322528" y="4732288"/>
                </a:cubicBezTo>
                <a:cubicBezTo>
                  <a:pt x="2315259" y="4743192"/>
                  <a:pt x="2306582" y="4753278"/>
                  <a:pt x="2300721" y="4764999"/>
                </a:cubicBezTo>
                <a:cubicBezTo>
                  <a:pt x="2296862" y="4772717"/>
                  <a:pt x="2272055" y="4834699"/>
                  <a:pt x="2268010" y="4852231"/>
                </a:cubicBezTo>
                <a:cubicBezTo>
                  <a:pt x="2231919" y="5008621"/>
                  <a:pt x="2261653" y="4914917"/>
                  <a:pt x="2235297" y="4993981"/>
                </a:cubicBezTo>
                <a:cubicBezTo>
                  <a:pt x="2233101" y="5029118"/>
                  <a:pt x="2231590" y="5057039"/>
                  <a:pt x="2230567" y="5079209"/>
                </a:cubicBezTo>
                <a:lnTo>
                  <a:pt x="2229538" y="5104344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06A254C-2265-4BAD-908C-5AD88A53B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495" y="1982290"/>
            <a:ext cx="6913010" cy="18160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186766" cy="5219721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</a:t>
            </a:r>
          </a:p>
          <a:p>
            <a:pPr>
              <a:buNone/>
            </a:pPr>
            <a:r>
              <a:rPr lang="ru-RU" sz="2400" dirty="0" smtClean="0"/>
              <a:t> Требования стандарта таковы, что наряду с традиционным понятием «грамотность», появилось понятие «функциональная грамотность». </a:t>
            </a:r>
            <a:br>
              <a:rPr lang="ru-RU" sz="2400" dirty="0" smtClean="0"/>
            </a:br>
            <a:r>
              <a:rPr lang="ru-RU" sz="2400" dirty="0" smtClean="0"/>
              <a:t>Что же такое «функциональная грамотность»? Функциональная грамотность – способность человека вступать в отношения с внешней средой и максимально быстро адаптироваться и функционировать в ней.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00108"/>
            <a:ext cx="6984776" cy="45259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	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 грамотный человек – это человек, способный использовать все постоянно приобретаемые в течение жизни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ЗУН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максимально широкого диапазона жизненных задач в различных сферах человеческой деятельности, общения и социальных отношений. </a:t>
            </a:r>
          </a:p>
          <a:p>
            <a:pPr algn="r">
              <a:lnSpc>
                <a:spcPct val="150000"/>
              </a:lnSpc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А.А. Леонтьев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3A7E40BD-7F39-408F-AB24-743090F1AFAE}"/>
              </a:ext>
            </a:extLst>
          </p:cNvPr>
          <p:cNvCxnSpPr>
            <a:cxnSpLocks/>
          </p:cNvCxnSpPr>
          <p:nvPr/>
        </p:nvCxnSpPr>
        <p:spPr>
          <a:xfrm>
            <a:off x="3527884" y="1916832"/>
            <a:ext cx="18722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760881" cy="115212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</a:t>
            </a:r>
            <a:r>
              <a:rPr lang="en-GB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школьника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39197"/>
            <a:ext cx="4176463" cy="4936221"/>
          </a:xfrm>
        </p:spPr>
        <p:txBody>
          <a:bodyPr>
            <a:normAutofit/>
          </a:bodyPr>
          <a:lstStyle/>
          <a:p>
            <a:pPr algn="just" defTabSz="899038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готовность успешно взаимодействовать с изменяющимся окружающим миром, используя свои способности для его совершенствования;</a:t>
            </a:r>
          </a:p>
          <a:p>
            <a:pPr algn="just" defTabSz="899038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решать различные (в т.ч. нестандартные) учебные и жизненные задачи, обладать сформированными умениями строить алгоритмы основных видов деятельности;</a:t>
            </a:r>
          </a:p>
          <a:p>
            <a:pPr algn="just" defTabSz="899038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строить социальные отношения в соответствии с нравственно-этическими ценностями социума, правилами партнерства и сотрудничества; </a:t>
            </a:r>
          </a:p>
          <a:p>
            <a:pPr algn="just" defTabSz="899038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рефлексивных умений, обеспечивающих оценку своей грамотности, стремление к дальнейшему образованию, самообразованию и духовному развитию; умением прогнозировать свое будущее.</a:t>
            </a:r>
          </a:p>
        </p:txBody>
      </p:sp>
      <p:pic>
        <p:nvPicPr>
          <p:cNvPr id="9" name="Graphic 6" descr="Пьедестал">
            <a:extLst>
              <a:ext uri="{FF2B5EF4-FFF2-40B4-BE49-F238E27FC236}">
                <a16:creationId xmlns:a16="http://schemas.microsoft.com/office/drawing/2014/main" xmlns="" id="{FB8A470A-E1DD-43F1-BF75-B125BA2D6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04048" y="2256869"/>
            <a:ext cx="3500875" cy="350087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 учителем в начальной школе стоит колоссальная задача: развить ребёнка.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7772400" cy="4857784"/>
          </a:xfrm>
        </p:spPr>
        <p:txBody>
          <a:bodyPr/>
          <a:lstStyle/>
          <a:p>
            <a:r>
              <a:rPr lang="ru-RU" dirty="0" smtClean="0"/>
              <a:t>-Развить мышление- из наглядно-действенного перевести его в абстрактно-логическое </a:t>
            </a:r>
          </a:p>
          <a:p>
            <a:r>
              <a:rPr lang="ru-RU" dirty="0" smtClean="0"/>
              <a:t>-Развить речь, память и внимание, фантазию и воображение </a:t>
            </a:r>
          </a:p>
          <a:p>
            <a:r>
              <a:rPr lang="ru-RU" dirty="0" smtClean="0"/>
              <a:t>-Пространственное восприятие </a:t>
            </a:r>
          </a:p>
          <a:p>
            <a:r>
              <a:rPr lang="ru-RU" dirty="0" smtClean="0"/>
              <a:t>-Развить моторную функцию, способность контролировать свои движения, а также мелкую моторику </a:t>
            </a:r>
          </a:p>
          <a:p>
            <a:r>
              <a:rPr lang="ru-RU" dirty="0" smtClean="0"/>
              <a:t>-Развить коммуникативные способности, способность общаться, контролировать эмоции, управлять своим поведением. </a:t>
            </a:r>
          </a:p>
          <a:p>
            <a:r>
              <a:rPr lang="ru-RU" dirty="0" smtClean="0"/>
              <a:t>Решая эти задачи, педагог  получает в результате функционально развитую личность.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987" y="332555"/>
            <a:ext cx="7442025" cy="130424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технологии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636803"/>
            <a:ext cx="5040560" cy="474452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проблемно-диалогическая технология освоения новых знаний;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формирования типа правильной читательской деятельности;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 основе «учебных ситуаций»;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уровневая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нформационные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коммуникационные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оценивания учебных достижений учащихся и др.</a:t>
            </a:r>
          </a:p>
        </p:txBody>
      </p:sp>
      <p:pic>
        <p:nvPicPr>
          <p:cNvPr id="9" name="Graphic 6" descr="Школьный класс">
            <a:extLst>
              <a:ext uri="{FF2B5EF4-FFF2-40B4-BE49-F238E27FC236}">
                <a16:creationId xmlns:a16="http://schemas.microsoft.com/office/drawing/2014/main" xmlns="" id="{CE4FD559-AE43-494D-A845-AB38DDDEC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1560" y="2492896"/>
            <a:ext cx="2584285" cy="258428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1">
            <a:extLst>
              <a:ext uri="{FF2B5EF4-FFF2-40B4-BE49-F238E27FC236}">
                <a16:creationId xmlns:a16="http://schemas.microsoft.com/office/drawing/2014/main" xmlns="" id="{42476583-CC33-45CE-B51B-215B5673CD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341" y="377242"/>
            <a:ext cx="8424936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TextBox 15">
            <a:extLst>
              <a:ext uri="{FF2B5EF4-FFF2-40B4-BE49-F238E27FC236}">
                <a16:creationId xmlns:a16="http://schemas.microsoft.com/office/drawing/2014/main" xmlns="" id="{27065B60-4DFE-43F4-8305-E0EB1D5575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18249062"/>
              </p:ext>
            </p:extLst>
          </p:nvPr>
        </p:nvGraphicFramePr>
        <p:xfrm>
          <a:off x="250912" y="2206732"/>
          <a:ext cx="8424936" cy="4334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3754760" cy="4259559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методы, способствующие развитию функциональной грамотности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571480"/>
            <a:ext cx="4388024" cy="592935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форма работы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форма работы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задания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Тестовые задания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Ролевые и деловые игры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деятельность.</a:t>
            </a:r>
          </a:p>
          <a:p>
            <a:pPr>
              <a:lnSpc>
                <a:spcPct val="150000"/>
              </a:lnSpc>
              <a:buNone/>
            </a:pPr>
            <a:endParaRPr lang="ru-RU" sz="160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AE8BD2E3-7713-44CB-A6E9-E46452D81C08}"/>
              </a:ext>
            </a:extLst>
          </p:cNvPr>
          <p:cNvCxnSpPr/>
          <p:nvPr/>
        </p:nvCxnSpPr>
        <p:spPr>
          <a:xfrm>
            <a:off x="4355976" y="1916832"/>
            <a:ext cx="0" cy="2664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A53ED3FC-3BE8-4F1F-BEF1-74B1C7217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8" cy="68562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29124" y="428604"/>
            <a:ext cx="4213497" cy="6000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2000240"/>
            <a:ext cx="3537195" cy="2652897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355869" y="432262"/>
          <a:ext cx="4472247" cy="6400800"/>
        </p:xfrm>
        <a:graphic>
          <a:graphicData uri="http://schemas.openxmlformats.org/drawingml/2006/table">
            <a:tbl>
              <a:tblPr/>
              <a:tblGrid>
                <a:gridCol w="4472247"/>
              </a:tblGrid>
              <a:tr h="640080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  Функциональная грамотность рассматривается как совокупность двух групп компонентов: интегративных и предметных. Предметные  соответствуют предметам учебного плана начальной школы. К интегративным относятся коммуникативная, читательская, информационная, социальная грамотность, формирующиеся на любом предметном содержании.</a:t>
                      </a:r>
                    </a:p>
                    <a:p>
                      <a:r>
                        <a:rPr lang="ru-RU" sz="240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603</TotalTime>
  <Words>464</Words>
  <Application>Microsoft Office PowerPoint</Application>
  <PresentationFormat>Экран (4:3)</PresentationFormat>
  <Paragraphs>66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Небесная</vt:lpstr>
      <vt:lpstr>Слайд think-cell</vt:lpstr>
      <vt:lpstr>Приемы и Методы формирования функциональной грамотности  в начальной школе на уроках окружающего мира </vt:lpstr>
      <vt:lpstr>Слайд 2</vt:lpstr>
      <vt:lpstr>Слайд 3</vt:lpstr>
      <vt:lpstr>Функциональная грамотность  младшего школьника</vt:lpstr>
      <vt:lpstr>Перед учителем в начальной школе стоит колоссальная задача: развить ребёнка. </vt:lpstr>
      <vt:lpstr>Педагогические технологии</vt:lpstr>
      <vt:lpstr>Сущность функциональной грамотности  младшего школьника</vt:lpstr>
      <vt:lpstr>Приёмы и методы, способствующие развитию функциональной грамотности</vt:lpstr>
      <vt:lpstr>Слайд 9</vt:lpstr>
      <vt:lpstr>Естественнонаучная грамотность</vt:lpstr>
      <vt:lpstr>Учебный предмет “Окружающий мир” </vt:lpstr>
      <vt:lpstr>Виды заданий на уроках окружающего мира можно условно разделить на 3 группы: </vt:lpstr>
      <vt:lpstr>Слайд 13</vt:lpstr>
      <vt:lpstr>Слайд 14</vt:lpstr>
      <vt:lpstr>Слайд 15</vt:lpstr>
      <vt:lpstr>Слайд 16</vt:lpstr>
      <vt:lpstr>Слайд 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Пользователь</cp:lastModifiedBy>
  <cp:revision>53</cp:revision>
  <dcterms:created xsi:type="dcterms:W3CDTF">2021-10-20T09:07:34Z</dcterms:created>
  <dcterms:modified xsi:type="dcterms:W3CDTF">2022-01-13T16:09:59Z</dcterms:modified>
</cp:coreProperties>
</file>