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3"/>
  </p:notesMasterIdLst>
  <p:sldIdLst>
    <p:sldId id="257" r:id="rId2"/>
    <p:sldId id="259" r:id="rId3"/>
    <p:sldId id="288" r:id="rId4"/>
    <p:sldId id="289" r:id="rId5"/>
    <p:sldId id="258" r:id="rId6"/>
    <p:sldId id="292" r:id="rId7"/>
    <p:sldId id="293" r:id="rId8"/>
    <p:sldId id="294" r:id="rId9"/>
    <p:sldId id="330" r:id="rId10"/>
    <p:sldId id="331" r:id="rId11"/>
    <p:sldId id="301" r:id="rId12"/>
    <p:sldId id="309" r:id="rId13"/>
    <p:sldId id="298" r:id="rId14"/>
    <p:sldId id="276" r:id="rId15"/>
    <p:sldId id="277" r:id="rId16"/>
    <p:sldId id="332" r:id="rId17"/>
    <p:sldId id="295" r:id="rId18"/>
    <p:sldId id="343" r:id="rId19"/>
    <p:sldId id="278" r:id="rId20"/>
    <p:sldId id="348" r:id="rId21"/>
    <p:sldId id="296" r:id="rId22"/>
    <p:sldId id="297" r:id="rId23"/>
    <p:sldId id="280" r:id="rId24"/>
    <p:sldId id="308" r:id="rId25"/>
    <p:sldId id="336" r:id="rId26"/>
    <p:sldId id="337" r:id="rId27"/>
    <p:sldId id="281" r:id="rId28"/>
    <p:sldId id="312" r:id="rId29"/>
    <p:sldId id="318" r:id="rId30"/>
    <p:sldId id="286" r:id="rId31"/>
    <p:sldId id="326" r:id="rId32"/>
    <p:sldId id="315" r:id="rId33"/>
    <p:sldId id="316" r:id="rId34"/>
    <p:sldId id="319" r:id="rId35"/>
    <p:sldId id="340" r:id="rId36"/>
    <p:sldId id="323" r:id="rId37"/>
    <p:sldId id="342" r:id="rId38"/>
    <p:sldId id="341" r:id="rId39"/>
    <p:sldId id="345" r:id="rId40"/>
    <p:sldId id="347" r:id="rId41"/>
    <p:sldId id="287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59" autoAdjust="0"/>
    <p:restoredTop sz="86380" autoAdjust="0"/>
  </p:normalViewPr>
  <p:slideViewPr>
    <p:cSldViewPr>
      <p:cViewPr>
        <p:scale>
          <a:sx n="57" d="100"/>
          <a:sy n="57" d="100"/>
        </p:scale>
        <p:origin x="-1512" y="-4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6" y="860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85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68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1428571428571494E-2"/>
          <c:y val="3.6468330134357005E-2"/>
          <c:w val="0.91253644314868809"/>
          <c:h val="0.7350664841496010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4 класс</c:v>
                </c:pt>
              </c:strCache>
            </c:strRef>
          </c:tx>
          <c:spPr>
            <a:gradFill rotWithShape="0">
              <a:gsLst>
                <a:gs pos="0">
                  <a:srgbClr val="0047FF"/>
                </a:gs>
                <a:gs pos="13000">
                  <a:srgbClr val="000082"/>
                </a:gs>
                <a:gs pos="28000">
                  <a:srgbClr val="0047FF"/>
                </a:gs>
                <a:gs pos="42000">
                  <a:srgbClr val="000082"/>
                </a:gs>
                <a:gs pos="57001">
                  <a:srgbClr val="0047FF"/>
                </a:gs>
                <a:gs pos="72000">
                  <a:srgbClr val="000082"/>
                </a:gs>
                <a:gs pos="87000">
                  <a:srgbClr val="0047FF"/>
                </a:gs>
                <a:gs pos="100000">
                  <a:srgbClr val="000082"/>
                </a:gs>
              </a:gsLst>
              <a:lin ang="18900000" scaled="1"/>
            </a:gradFill>
            <a:ln w="12674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5810598964387284E-2"/>
                  <c:y val="-5.0136906879529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754424046271915E-2"/>
                  <c:y val="-4.465112520033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9568016435582009E-3"/>
                  <c:y val="-5.56662514651698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0998001575628974E-3"/>
                  <c:y val="-5.1411659618839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4168030820132169E-3"/>
                  <c:y val="-4.81458977189540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7.3857275212333047E-3"/>
                  <c:y val="-4.465112520033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2899628386870721E-2"/>
                  <c:y val="-4.91703316609178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9.6671735673766867E-3"/>
                  <c:y val="-2.3910336599872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349">
                <a:noFill/>
              </a:ln>
            </c:spPr>
            <c:txPr>
              <a:bodyPr/>
              <a:lstStyle/>
              <a:p>
                <a:pPr>
                  <a:defRPr sz="1422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Sheet1!$B$1:$I$1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Sheet1!$B$2:$I$2</c:f>
              <c:numCache>
                <c:formatCode>0%</c:formatCode>
                <c:ptCount val="8"/>
                <c:pt idx="0">
                  <c:v>0.34000000000000163</c:v>
                </c:pt>
                <c:pt idx="1">
                  <c:v>0.23</c:v>
                </c:pt>
                <c:pt idx="2">
                  <c:v>8.0000000000000224E-2</c:v>
                </c:pt>
                <c:pt idx="3">
                  <c:v>0.53</c:v>
                </c:pt>
                <c:pt idx="4">
                  <c:v>0.51</c:v>
                </c:pt>
                <c:pt idx="5">
                  <c:v>0.23</c:v>
                </c:pt>
                <c:pt idx="6">
                  <c:v>0.21000000000000021</c:v>
                </c:pt>
                <c:pt idx="7">
                  <c:v>0.15000000000000024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5 класс</c:v>
                </c:pt>
              </c:strCache>
            </c:strRef>
          </c:tx>
          <c:spPr>
            <a:solidFill>
              <a:srgbClr val="993366"/>
            </a:solidFill>
            <a:ln w="12674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3.3185657627310398E-2"/>
                  <c:y val="-5.5021420593194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3706742184413581E-2"/>
                  <c:y val="-2.66030888065528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4319838772864203E-2"/>
                  <c:y val="-2.50561581715425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8305762610573618E-2"/>
                  <c:y val="-3.75750477944243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6.5065914223070773E-2"/>
                  <c:y val="-6.49241988816720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6024316564430456E-2"/>
                  <c:y val="-3.87208693660935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7594963803748982E-2"/>
                  <c:y val="-4.92632632035592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9.1656110430681746E-3"/>
                  <c:y val="-4.54244916104690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349">
                <a:noFill/>
              </a:ln>
            </c:spPr>
            <c:txPr>
              <a:bodyPr/>
              <a:lstStyle/>
              <a:p>
                <a:pPr>
                  <a:defRPr sz="1422" b="1" i="0" u="none" strike="noStrike" baseline="0">
                    <a:solidFill>
                      <a:srgbClr val="00808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Sheet1!$B$1:$I$1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Sheet1!$B$3:$I$3</c:f>
              <c:numCache>
                <c:formatCode>0%</c:formatCode>
                <c:ptCount val="8"/>
                <c:pt idx="0">
                  <c:v>0.27</c:v>
                </c:pt>
                <c:pt idx="1">
                  <c:v>0.19000000000000067</c:v>
                </c:pt>
                <c:pt idx="2">
                  <c:v>0.11000000000000019</c:v>
                </c:pt>
                <c:pt idx="3">
                  <c:v>0.41000000000000031</c:v>
                </c:pt>
                <c:pt idx="4">
                  <c:v>0.49000000000000032</c:v>
                </c:pt>
                <c:pt idx="5">
                  <c:v>0.37000000000000038</c:v>
                </c:pt>
                <c:pt idx="6">
                  <c:v>0.27</c:v>
                </c:pt>
                <c:pt idx="7">
                  <c:v>0.27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91887104"/>
        <c:axId val="91888640"/>
        <c:axId val="0"/>
      </c:bar3DChart>
      <c:catAx>
        <c:axId val="91887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6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98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9188864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91888640"/>
        <c:scaling>
          <c:orientation val="minMax"/>
        </c:scaling>
        <c:delete val="0"/>
        <c:axPos val="l"/>
        <c:majorGridlines>
          <c:spPr>
            <a:ln w="3169">
              <a:solidFill>
                <a:srgbClr val="000000"/>
              </a:solidFill>
              <a:prstDash val="solid"/>
            </a:ln>
          </c:spPr>
        </c:majorGridlines>
        <c:numFmt formatCode="0%" sourceLinked="1"/>
        <c:majorTickMark val="out"/>
        <c:minorTickMark val="none"/>
        <c:tickLblPos val="nextTo"/>
        <c:spPr>
          <a:ln w="316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98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91887104"/>
        <c:crosses val="autoZero"/>
        <c:crossBetween val="between"/>
      </c:valAx>
      <c:spPr>
        <a:noFill/>
        <a:ln w="25349">
          <a:noFill/>
        </a:ln>
      </c:spPr>
    </c:plotArea>
    <c:legend>
      <c:legendPos val="b"/>
      <c:legendEntry>
        <c:idx val="0"/>
        <c:txPr>
          <a:bodyPr/>
          <a:lstStyle/>
          <a:p>
            <a:pPr>
              <a:defRPr sz="1811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811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28571428571428864"/>
          <c:y val="0.81562252268447855"/>
          <c:w val="0.48979591836734698"/>
          <c:h val="0.1307560288097982"/>
        </c:manualLayout>
      </c:layout>
      <c:overlay val="0"/>
      <c:spPr>
        <a:solidFill>
          <a:srgbClr val="FFFFFF"/>
        </a:solidFill>
        <a:ln w="3169">
          <a:solidFill>
            <a:srgbClr val="000000"/>
          </a:solidFill>
          <a:prstDash val="solid"/>
        </a:ln>
      </c:spPr>
      <c:txPr>
        <a:bodyPr/>
        <a:lstStyle/>
        <a:p>
          <a:pPr>
            <a:defRPr sz="1811" b="1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971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228236533190118E-2"/>
          <c:y val="0.10933267577910513"/>
          <c:w val="0.57698311257739265"/>
          <c:h val="0.8551120175213807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Результаты тестирования 4 В класс 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Лист1!$A$2:$A$11</c:f>
              <c:strCache>
                <c:ptCount val="8"/>
                <c:pt idx="0">
                  <c:v>общая тревожность</c:v>
                </c:pt>
                <c:pt idx="1">
                  <c:v>переживания социального стресса</c:v>
                </c:pt>
                <c:pt idx="2">
                  <c:v>фрустрация потребности в достижении успеха</c:v>
                </c:pt>
                <c:pt idx="3">
                  <c:v>страх самовыражения</c:v>
                </c:pt>
                <c:pt idx="4">
                  <c:v>страх ситуации проверки знаний</c:v>
                </c:pt>
                <c:pt idx="5">
                  <c:v>страх не соответствовать ожиданиям окружающих</c:v>
                </c:pt>
                <c:pt idx="6">
                  <c:v>низкая физиологическая сопротивляемость стрессу</c:v>
                </c:pt>
                <c:pt idx="7">
                  <c:v>страхи в отношениях с учителями</c:v>
                </c:pt>
              </c:strCache>
            </c:strRef>
          </c:cat>
          <c:val>
            <c:numRef>
              <c:f>Лист1!$B$2:$B$11</c:f>
              <c:numCache>
                <c:formatCode>0%</c:formatCode>
                <c:ptCount val="10"/>
                <c:pt idx="0">
                  <c:v>0.35000000000000009</c:v>
                </c:pt>
                <c:pt idx="1">
                  <c:v>0.23</c:v>
                </c:pt>
                <c:pt idx="2">
                  <c:v>8.0000000000000029E-2</c:v>
                </c:pt>
                <c:pt idx="3">
                  <c:v>0.53</c:v>
                </c:pt>
                <c:pt idx="4">
                  <c:v>0.51</c:v>
                </c:pt>
                <c:pt idx="5">
                  <c:v>0.23</c:v>
                </c:pt>
                <c:pt idx="6">
                  <c:v>0.21000000000000005</c:v>
                </c:pt>
                <c:pt idx="7">
                  <c:v>0.15000000000000005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8"/>
        <c:delete val="1"/>
      </c:legendEntry>
      <c:legendEntry>
        <c:idx val="9"/>
        <c:delete val="1"/>
      </c:legendEntry>
      <c:layout>
        <c:manualLayout>
          <c:xMode val="edge"/>
          <c:yMode val="edge"/>
          <c:x val="0.66221289521590843"/>
          <c:y val="3.0046064688691854E-2"/>
          <c:w val="0.31099109420082632"/>
          <c:h val="0.92613347345842811"/>
        </c:manualLayout>
      </c:layout>
      <c:overlay val="0"/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2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1632093368260397E-2"/>
          <c:y val="2.6073886713161742E-2"/>
          <c:w val="0.45997734870102125"/>
          <c:h val="0.7084465394801016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Результаты тестирования 5 А класс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Лист1!$A$2:$A$10</c:f>
              <c:strCache>
                <c:ptCount val="8"/>
                <c:pt idx="0">
                  <c:v>общая тревожность</c:v>
                </c:pt>
                <c:pt idx="1">
                  <c:v>переживания социального стресса</c:v>
                </c:pt>
                <c:pt idx="2">
                  <c:v>фрустрация потребности в достижении успеха</c:v>
                </c:pt>
                <c:pt idx="3">
                  <c:v>страх самовыражения</c:v>
                </c:pt>
                <c:pt idx="4">
                  <c:v>страх ситуации проверки знаний</c:v>
                </c:pt>
                <c:pt idx="5">
                  <c:v>страх не соответствовать ожиданиям окружающих</c:v>
                </c:pt>
                <c:pt idx="6">
                  <c:v>низкая физиологическая сопротивляемость стрессу</c:v>
                </c:pt>
                <c:pt idx="7">
                  <c:v>страхи в отношениях с учителями</c:v>
                </c:pt>
              </c:strCache>
            </c:strRef>
          </c:cat>
          <c:val>
            <c:numRef>
              <c:f>Лист1!$B$2:$B$10</c:f>
              <c:numCache>
                <c:formatCode>0%</c:formatCode>
                <c:ptCount val="9"/>
                <c:pt idx="0">
                  <c:v>0.27</c:v>
                </c:pt>
                <c:pt idx="1">
                  <c:v>0.19</c:v>
                </c:pt>
                <c:pt idx="2">
                  <c:v>0.11</c:v>
                </c:pt>
                <c:pt idx="3">
                  <c:v>0.41000000000000031</c:v>
                </c:pt>
                <c:pt idx="4">
                  <c:v>0.49000000000000032</c:v>
                </c:pt>
                <c:pt idx="5">
                  <c:v>0.37000000000000038</c:v>
                </c:pt>
                <c:pt idx="6">
                  <c:v>0.27</c:v>
                </c:pt>
                <c:pt idx="7">
                  <c:v>0.27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852667565318812"/>
          <c:y val="2.7382411837426932E-2"/>
          <c:w val="0.32820636537668402"/>
          <c:h val="0.97261758816257304"/>
        </c:manualLayout>
      </c:layout>
      <c:overlay val="0"/>
    </c:legend>
    <c:plotVisOnly val="1"/>
    <c:dispBlanksAs val="zero"/>
    <c:showDLblsOverMax val="0"/>
  </c:chart>
  <c:spPr>
    <a:solidFill>
      <a:schemeClr val="lt1"/>
    </a:solidFill>
    <a:ln w="25400" cap="flat" cmpd="sng" algn="ctr">
      <a:solidFill>
        <a:schemeClr val="accent2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19210480883189E-2"/>
          <c:y val="3.0555341694896272E-2"/>
          <c:w val="0.62592621107347213"/>
          <c:h val="0.938889316610207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Диагностика  тревожности у ребёнка в старшем дошкольном возрасте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благополучное отношение к школе</c:v>
                </c:pt>
                <c:pt idx="1">
                  <c:v>некая тревога по поводу обучения в школе</c:v>
                </c:pt>
                <c:pt idx="2">
                  <c:v>страх перед школой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8.2000000000000011</c:v>
                </c:pt>
                <c:pt idx="1">
                  <c:v>3.2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41180777930416657"/>
          <c:y val="8.3677355145041543E-2"/>
          <c:w val="0.57659813042609431"/>
          <c:h val="0.7761365187295276"/>
        </c:manualLayout>
      </c:layout>
      <c:overlay val="0"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zero"/>
    <c:showDLblsOverMax val="0"/>
  </c:chart>
  <c:spPr>
    <a:solidFill>
      <a:schemeClr val="lt1"/>
    </a:solidFill>
    <a:ln w="25400" cap="flat" cmpd="sng" algn="ctr">
      <a:solidFill>
        <a:schemeClr val="accent2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458410-41C4-4232-9A89-5E17531BA887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1F11EB-2121-47BC-8307-3FD8D733C3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260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11EB-2121-47BC-8307-3FD8D733C353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11EB-2121-47BC-8307-3FD8D733C353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11EB-2121-47BC-8307-3FD8D733C353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11EB-2121-47BC-8307-3FD8D733C353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11EB-2121-47BC-8307-3FD8D733C353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11EB-2121-47BC-8307-3FD8D733C353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11EB-2121-47BC-8307-3FD8D733C353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594C0-C98C-421F-A573-72B7600DEE8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01571-6137-4D08-9E6D-8739903D41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653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5EC28-755C-4D12-BC18-8D6791A1B08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01571-6137-4D08-9E6D-8739903D41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725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71159-C30B-4C8B-8485-E442D1073A6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01571-6137-4D08-9E6D-8739903D41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856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944FC-996B-473C-9A15-276B26DE06C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01571-6137-4D08-9E6D-8739903D41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54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CE822-DABA-4C0D-850F-F433F40BDF0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01571-6137-4D08-9E6D-8739903D41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384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9A83-67E3-4E9B-8C03-4DD04186EDF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01571-6137-4D08-9E6D-8739903D41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087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A533-7402-4152-87A8-98FA7F6086D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01571-6137-4D08-9E6D-8739903D41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907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1E01-B5A7-4399-B3F5-D2DD2EA367F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01571-6137-4D08-9E6D-8739903D41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366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148E3-F03D-4E98-80FE-282DF7411FD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01571-6137-4D08-9E6D-8739903D41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909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79180-D4B2-457F-AF58-CFF645FCA31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01571-6137-4D08-9E6D-8739903D41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550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07F3B-8F4F-452D-B84F-705A3D0472E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01571-6137-4D08-9E6D-8739903D41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562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47B6E-B711-4C79-BDC0-8162EFAF787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01571-6137-4D08-9E6D-8739903D41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957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188640"/>
            <a:ext cx="7858180" cy="431193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автономное       общеобразовательное учреждение</a:t>
            </a:r>
            <a:r>
              <a:rPr lang="ru-RU" sz="3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средняя общеобразовательная школа №8  </a:t>
            </a:r>
            <a:r>
              <a:rPr lang="ru-RU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г. Белебея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НАУЧНО-ИССЛЕДОВАТЕЛЬСКАЯ РАБОТА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/>
              <a:t>Причины возникновения стрессов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1" i="1" dirty="0" smtClean="0"/>
              <a:t>и их влияние на жизнь школьников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1714480" y="4429132"/>
            <a:ext cx="7237468" cy="2143140"/>
          </a:xfrm>
        </p:spPr>
        <p:txBody>
          <a:bodyPr>
            <a:noAutofit/>
          </a:bodyPr>
          <a:lstStyle/>
          <a:p>
            <a:pPr algn="r"/>
            <a:r>
              <a:rPr lang="ru-RU" sz="2400" dirty="0" smtClean="0">
                <a:solidFill>
                  <a:schemeClr val="tx1"/>
                </a:solidFill>
              </a:rPr>
              <a:t>                   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Выполнила:</a:t>
            </a:r>
          </a:p>
          <a:p>
            <a:pPr algn="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ученица 4 класса В</a:t>
            </a:r>
          </a:p>
          <a:p>
            <a:pPr algn="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МАОУ СОШ №8 г. Белебея</a:t>
            </a:r>
          </a:p>
          <a:p>
            <a:pPr algn="r"/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Стрельцова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Полина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2021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01571-6137-4D08-9E6D-8739903D41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3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fontAlgn="base"/>
            <a:r>
              <a:rPr lang="ru-RU" sz="2800" b="1" dirty="0">
                <a:solidFill>
                  <a:srgbClr val="FF0000"/>
                </a:solidFill>
              </a:rPr>
              <a:t>Влияние стресса на здоровье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01571-6137-4D08-9E6D-8739903D41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C:\Users\User\Desktop\psihosom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285860"/>
            <a:ext cx="7112859" cy="48403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ru-RU" sz="3600" b="1" dirty="0">
                <a:solidFill>
                  <a:srgbClr val="FF0000"/>
                </a:solidFill>
              </a:rPr>
              <a:t>Портрет ребенка испытывающего стресс</a:t>
            </a:r>
            <a:r>
              <a:rPr lang="ru-RU" sz="1600" dirty="0"/>
              <a:t/>
            </a:r>
            <a:br>
              <a:rPr lang="ru-RU" sz="1600" dirty="0"/>
            </a:br>
            <a:endParaRPr lang="ru-RU" dirty="0"/>
          </a:p>
        </p:txBody>
      </p:sp>
      <p:pic>
        <p:nvPicPr>
          <p:cNvPr id="1026" name="Picture 2" descr="C:\Users\777\Downloads\rastroennyy_malysh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14414" y="1571612"/>
            <a:ext cx="6785023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9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Беседа с психологом</a:t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err="1" smtClean="0">
                <a:solidFill>
                  <a:srgbClr val="FF0000"/>
                </a:solidFill>
              </a:rPr>
              <a:t>Туисовой</a:t>
            </a:r>
            <a:r>
              <a:rPr lang="ru-RU" dirty="0" smtClean="0">
                <a:solidFill>
                  <a:srgbClr val="FF0000"/>
                </a:solidFill>
              </a:rPr>
              <a:t> Анной Владимировной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6543692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01571-6137-4D08-9E6D-8739903D41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5" descr="C:\Users\User\Pictures\Screenshots\Снимок экрана (59)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2105" y="1975590"/>
            <a:ext cx="6041729" cy="3239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16" cy="1143000"/>
          </a:xfrm>
        </p:spPr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ru-RU" b="1" dirty="0" smtClean="0">
                <a:solidFill>
                  <a:srgbClr val="FF0000"/>
                </a:solidFill>
              </a:rPr>
              <a:t>ОПРОСНИК  </a:t>
            </a:r>
            <a:r>
              <a:rPr lang="ru-RU" b="1" dirty="0">
                <a:solidFill>
                  <a:srgbClr val="FF0000"/>
                </a:solidFill>
              </a:rPr>
              <a:t>ШКОЛЬНОЙ ТРЕВОЖНОСТИ ФИЛЛИПСА</a:t>
            </a:r>
            <a:r>
              <a:rPr lang="ru-RU" sz="1600" dirty="0"/>
              <a:t/>
            </a:r>
            <a:br>
              <a:rPr lang="ru-RU" sz="1600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071546"/>
            <a:ext cx="6215106" cy="505461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/>
              <a:t>      Для подтверждения рабочей гипотезы было проведено исследование, включающее метод наблюдения и тестирование, с  учащимися 4 «В» и 5 «А» класса  для  выявления  преобладающих видов тревожности.</a:t>
            </a:r>
          </a:p>
          <a:p>
            <a:pPr algn="just">
              <a:buNone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01571-6137-4D08-9E6D-8739903D41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7962108" cy="78579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Опросник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14356"/>
            <a:ext cx="8686800" cy="5000660"/>
          </a:xfrm>
        </p:spPr>
        <p:txBody>
          <a:bodyPr>
            <a:noAutofit/>
          </a:bodyPr>
          <a:lstStyle/>
          <a:p>
            <a:pPr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12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0" y="0"/>
            <a:ext cx="8080289" cy="704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6538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6538" algn="l"/>
              </a:tabLst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6538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6538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1.Трудно ли тебе держаться на одном уровне со всем классом?</a:t>
            </a: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36538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Волнуешься ли ты, когда учитель говорит, что собирает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­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ся проверить,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36538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насколько ты знаешь материал?</a:t>
            </a: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36538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Трудно ли тебе работать в классе так, как хочет учи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­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тель?</a:t>
            </a: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36538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Снится ли тебе временами, что учитель в ярости оттого, что ты не знаешь урок?</a:t>
            </a: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36538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Случалось ли, что кто-нибудь из твоего класса бил или ударял тебя?</a:t>
            </a: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36538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 Часто ли тебе хочется, чтобы учитель не торопился при объяснении нового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36538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материала, пока ты не поймешь, что он говорит?</a:t>
            </a: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36538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7. Сильно ли ты волнуешься при ответе или выполнении задания?</a:t>
            </a: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667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8. Случается ли с тобой, что ты боишься высказываться на уроке, потому что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667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боишься сделать глупую ошибку?</a:t>
            </a: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36538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9. Дрожат ли у тебя колени, когда тебя вызывают отвечать?</a:t>
            </a: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36538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10. Часто ли твои одноклассники смеются над тобой, когда вы играете в разные игры?</a:t>
            </a: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36538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11. Случается ли, что тебе ставят более низкую оценку, чем ты ожидал?</a:t>
            </a: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36538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12. Волнует ли тебя вопрос о том, не оставят ли тебя на вто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­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рой год?</a:t>
            </a: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36538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13. Стараешься ли ты избегать игр, в которых делается выбор, потому что тебя, как правило,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36538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выбирают?</a:t>
            </a: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36538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14. Бывает ли временами, что весь дрожишь, когда тебя вызывают отвечать?</a:t>
            </a: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36538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15. Часто ли у тебя возникает ощущение, что никто из твоих одноклассников не хочет делать то,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36538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хочешь ты?</a:t>
            </a: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36538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16. Сильно ли ты волнуешься перед тем, как начать выполнять задание?</a:t>
            </a: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36538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17. Трудно ли тебе получать такие отметки, каких ждут от тебя родители?</a:t>
            </a: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36538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18. Боишься ли ты временами, что тебе станет дурно в классе?</a:t>
            </a: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36538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19. Будут ли твои одноклассники смеяться над тобой, если ты сделаешь ошибку при ответе?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36538" algn="l"/>
              </a:tabLst>
            </a:pP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20. Похож ли я на своих одноклассников?</a:t>
            </a:r>
            <a:endParaRPr kumimoji="0" lang="ru-RU" sz="14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36538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36538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36538" algn="l"/>
              </a:tabLst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36538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68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500034" y="357166"/>
            <a:ext cx="8229600" cy="6192688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13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0"/>
            <a:ext cx="784157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7013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7013" algn="l"/>
              </a:tabLst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701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21. Выполнив задание, беспокоишься ли ты о том, хорошо ли с ним справился?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701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22. .Когда ты работаешь в классе, уверен ли ты в том, что все хорошо запомнишь?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701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23. Снится ли тебе иногда, что ты в школе и не можешь ответить на вопрос учителя?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701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24. Верно ли, что большинство ребят относится к тебе по-дружески?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701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25. Работаешь ли ты более усердно, если знаешь, что резуль­таты твоей работы будут сравниваться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701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классе с результата­ми твоих одноклассников?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701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26. Часто ли ты мечтаешь о том, чтобы поменьше волновать­ся, когда тебя спрашивают?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701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27. Боишься ли ты временами вступить в спор?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701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28. Чувствуешь ли ты, что твое сердце начинает сильно биться, когда учитель говорит, ч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701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 собирается проверить твою готовность к уроку</a:t>
            </a:r>
            <a:endParaRPr lang="ru-RU" sz="1400" b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701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29. Хорошо ли ты себя чувствуешь с теми из твоих одно­классников, к которым ребята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701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относятся с особым внима­нием?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701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30. Бывает ли, что некоторые ребята в классе говорят что-то, что тебя задевает?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701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31. Как ты думаешь, теряют ли расположение учителей те из учеников, которые не с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7013" algn="l"/>
              </a:tabLst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правляются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 учебой?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701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32. Похоже ли на то, что большинство твоих одноклассников не обращают на тебя внимание?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701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33. Часто ли ты боишься выглядеть нелепо?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701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34. Доволен ли ты тем, как к тебе относятся учителя?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701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35. Помогает ли твоя мама в организации вечеров, как дру­гие мамы твоих одноклассников?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701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36. Волновало ли тебя когда-нибудь, что думают о тебе окружающие?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701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37.	Надеешься ли ты в будущем учиться лучше, чем раньше?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701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38. Считаешь ли ты, что одеваешься в школу так же хорошо, как и твои одноклассники?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701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39. Часто ли ты задумываешься, отвечая на уроке, что дума­ют о тебе в это время другие?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04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97568"/>
          </a:xfrm>
        </p:spPr>
        <p:txBody>
          <a:bodyPr>
            <a:normAutofit/>
          </a:bodyPr>
          <a:lstStyle/>
          <a:p>
            <a:endParaRPr lang="ru-RU" sz="1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>
            <a:normAutofit fontScale="40000" lnSpcReduction="20000"/>
          </a:bodyPr>
          <a:lstStyle/>
          <a:p>
            <a:pPr lvl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40. Часто ли ты задумываешься, отвечая на уроке, что дума­ют о тебе в это время другие?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41. Обладают ли способные ученики какими-то особыми правами, которых нет у других 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ребят в классе?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42. Злятся ли некоторые из твоих одноклассников, когда тебе удается быть лучше их?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43. Доволен ли тем, как к тебе относятся одноклассники?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44.  Хорошо ли ты себя чувствуешь, когда остаешься один на оди</a:t>
            </a:r>
            <a:r>
              <a:rPr lang="ru-RU" b="1" cap="small" dirty="0" smtClean="0">
                <a:latin typeface="Times New Roman" pitchFamily="18" charset="0"/>
                <a:cs typeface="Times New Roman" pitchFamily="18" charset="0"/>
              </a:rPr>
              <a:t>н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 учителем?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45. Высмеивают ли временами твои одноклассники твою внешность и   поведение?</a:t>
            </a:r>
          </a:p>
          <a:p>
            <a:pPr lvl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46. Думаешь ли ты, что беспокоишься о своих школьных делах больше, чем другие ребята?</a:t>
            </a:r>
          </a:p>
          <a:p>
            <a:pPr lvl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47. Если ты не можешь ответить, когда тебя спрашивают, чувствуешь ли ты, что вот-вот </a:t>
            </a:r>
          </a:p>
          <a:p>
            <a:pPr lvl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расплачешься?</a:t>
            </a:r>
          </a:p>
          <a:p>
            <a:pPr lvl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48. Когда вечером ты лежишь в постели, думаешь ли ты временами с беспокойством о том, </a:t>
            </a:r>
          </a:p>
          <a:p>
            <a:pPr lvl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что будет завтра в школе?</a:t>
            </a:r>
          </a:p>
          <a:p>
            <a:pPr lvl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49. Работая над трудным заданием, чувствуешь ли ты по­рой, что совершенно забыл вещи, к</a:t>
            </a:r>
          </a:p>
          <a:p>
            <a:pPr lvl="0">
              <a:buNone/>
            </a:pP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оторые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хорошо знал раньше?</a:t>
            </a:r>
          </a:p>
          <a:p>
            <a:pPr lvl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50. Дрожит ли слегка твоя рука, когда ты работаешь над заданием?</a:t>
            </a:r>
          </a:p>
          <a:p>
            <a:pPr lvl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51. Чувствуешь ли ты, что начинаешь нервничать, когда учитель говорит, что собирается дать </a:t>
            </a:r>
          </a:p>
          <a:p>
            <a:pPr lvl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классу задание?</a:t>
            </a:r>
          </a:p>
          <a:p>
            <a:pPr lvl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52. Пугает ли тебя проверка твоих знаний в школе?</a:t>
            </a:r>
          </a:p>
          <a:p>
            <a:pPr lvl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23. Когда учитель говорит, что собирается дать классу зада­ние, чувствуешь ли ты страх, что не </a:t>
            </a:r>
          </a:p>
          <a:p>
            <a:pPr lvl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справишься с ним?</a:t>
            </a:r>
          </a:p>
          <a:p>
            <a:pPr lvl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24. Снилось ли тебе временами, что твои одноклассники мо­гут сделать то, что не можешь ты?</a:t>
            </a:r>
          </a:p>
          <a:p>
            <a:pPr lvl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55. Когда учитель объясняет материал, кажется ли тебе, что твои одноклассники понимают </a:t>
            </a:r>
          </a:p>
          <a:p>
            <a:pPr lvl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его лучше, чем ты?</a:t>
            </a:r>
          </a:p>
          <a:p>
            <a:pPr lvl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56. Беспокоишься ли ты по дороге в школу, что учитель может дать классу проверочную </a:t>
            </a:r>
          </a:p>
          <a:p>
            <a:pPr lvl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работу?</a:t>
            </a:r>
          </a:p>
          <a:p>
            <a:pPr lvl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57. Когда ты выполняешь задание, чувствуешь ли ты обычно, что делаешь это плохо?</a:t>
            </a:r>
          </a:p>
          <a:p>
            <a:pPr lvl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58. Дрожит ли слегка твоя </a:t>
            </a:r>
            <a:r>
              <a:rPr lang="ru-RU" b="1" dirty="0" smtClean="0"/>
              <a:t>рука, когда учитель просит сделать задание на доске перед </a:t>
            </a:r>
          </a:p>
          <a:p>
            <a:pPr lvl="0">
              <a:buNone/>
            </a:pPr>
            <a:r>
              <a:rPr lang="ru-RU" b="1" dirty="0" smtClean="0"/>
              <a:t>всем классом?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01571-6137-4D08-9E6D-8739903D41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Презентация Радика\HCBnMBA-m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4143380"/>
            <a:ext cx="2357446" cy="2357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14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Рисунок 7" descr="C:\Users\User\Desktop\фото\20211019_13024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357959" y="4357685"/>
            <a:ext cx="2857502" cy="1571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Users\User\Desktop\фото\20211019_13025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152425" y="4367211"/>
            <a:ext cx="2876553" cy="1714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Users\User\Desktop\Новая папка (2)\20211012_13223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285728"/>
            <a:ext cx="5429288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14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4282503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9" y="1183684"/>
            <a:ext cx="4500562" cy="2024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User\Desktop\Новая папка (2)\20211025_1031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57496"/>
            <a:ext cx="4500594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User\Desktop\Новая папка (2)\20211025_10173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1968" y="4786322"/>
            <a:ext cx="4572032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6048672" cy="1097790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>
                <a:solidFill>
                  <a:srgbClr val="FF0000"/>
                </a:solidFill>
              </a:rPr>
              <a:t>Сравнительные показатели диагностики видов школьной тревожности учащихся в 4-ом и 5-ом классах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15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0" y="1214422"/>
            <a:ext cx="9144000" cy="424731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6538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6538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6538" algn="l"/>
              </a:tabLst>
            </a:pPr>
            <a:endParaRPr lang="ru-RU" sz="1400" b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6538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6538" algn="l"/>
              </a:tabLst>
            </a:pPr>
            <a:endParaRPr lang="ru-RU" sz="1400" b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6538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6538" algn="l"/>
              </a:tabLst>
            </a:pPr>
            <a:endParaRPr lang="ru-RU" sz="1400" b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6538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6538" algn="l"/>
              </a:tabLst>
            </a:pPr>
            <a:endParaRPr lang="ru-RU" sz="1400" b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6538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6538" algn="l"/>
              </a:tabLst>
            </a:pPr>
            <a:endParaRPr lang="ru-RU" sz="1400" b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6538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6538" algn="l"/>
              </a:tabLst>
            </a:pPr>
            <a:endParaRPr lang="ru-RU" sz="1400" b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6538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6538" algn="l"/>
              </a:tabLst>
            </a:pPr>
            <a:endParaRPr lang="ru-RU" sz="1400" b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6538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6538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6538" algn="l"/>
              </a:tabLst>
            </a:pPr>
            <a:endParaRPr lang="ru-RU" sz="1400" b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6538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Объект 5"/>
          <p:cNvGraphicFramePr/>
          <p:nvPr/>
        </p:nvGraphicFramePr>
        <p:xfrm>
          <a:off x="142844" y="1428736"/>
          <a:ext cx="5286412" cy="5429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5697415" y="1214423"/>
          <a:ext cx="3460653" cy="6002304"/>
        </p:xfrm>
        <a:graphic>
          <a:graphicData uri="http://schemas.openxmlformats.org/drawingml/2006/table">
            <a:tbl>
              <a:tblPr/>
              <a:tblGrid>
                <a:gridCol w="3460653"/>
              </a:tblGrid>
              <a:tr h="60023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36538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Показатели  1, 2, 3, 4, 5, 6, 7, 8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itchFamily="18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виды школьной тревожности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36538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itchFamily="18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общая тревожность 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36538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itchFamily="18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переживание социального стресса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36538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3- фрустрация потребности в достижении успеха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36538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4 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itchFamily="18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страх самовыражения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36538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itchFamily="18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страх ситуации проверки знаний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36538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6 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itchFamily="18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страх не соответствовать ожиданиям окружающих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36538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7 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itchFamily="18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низкая физиологическая сопротивляемость стрессу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36538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8 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itchFamily="18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страхи в отношениях с учителями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259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4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Гипотеза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457200" y="2214554"/>
            <a:ext cx="6707088" cy="391160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Е</a:t>
            </a:r>
            <a:r>
              <a:rPr lang="ru-RU" dirty="0" smtClean="0"/>
              <a:t>сли мы будем знать о видах стрессов и бороться  с ними, то сможем уменьшить воздействие отрицательных стрессоров на организм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01571-6137-4D08-9E6D-8739903D41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57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</a:rPr>
              <a:t>Результаты тестирования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4 В класс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01571-6137-4D08-9E6D-8739903D41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285720" y="1643050"/>
          <a:ext cx="6881808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43692" cy="868346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>
                <a:solidFill>
                  <a:srgbClr val="FF0000"/>
                </a:solidFill>
              </a:rPr>
              <a:t>Результаты тестирования </a:t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5 А класс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142984"/>
            <a:ext cx="6472254" cy="5186386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  <a:buNone/>
            </a:pPr>
            <a:r>
              <a:rPr lang="ru-RU" dirty="0" smtClean="0"/>
              <a:t>  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endParaRPr lang="ru-RU" sz="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17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285721" y="1285859"/>
          <a:ext cx="7000923" cy="5357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34471" y="4429132"/>
          <a:ext cx="3751729" cy="2511746"/>
        </p:xfrm>
        <a:graphic>
          <a:graphicData uri="http://schemas.openxmlformats.org/drawingml/2006/table">
            <a:tbl>
              <a:tblPr/>
              <a:tblGrid>
                <a:gridCol w="3751729"/>
              </a:tblGrid>
              <a:tr h="25117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Таким образом, можно сделать вывод, что показатели школьной тревожности имеют тенденцию возрастать во время обучения в 5 классе, что может объясниться сложностью протекания адаптационного периода. </a:t>
                      </a:r>
                      <a:endParaRPr lang="ru-RU" sz="18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86568" cy="1143000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ru-RU" sz="2800" b="1" dirty="0">
                <a:solidFill>
                  <a:srgbClr val="FF0000"/>
                </a:solidFill>
              </a:rPr>
              <a:t>Коррекция стрессов в процессе работы с психологом, в домашних условиях и в условиях школы</a:t>
            </a:r>
            <a:r>
              <a:rPr lang="ru-RU" sz="2800" dirty="0">
                <a:solidFill>
                  <a:srgbClr val="FF0000"/>
                </a:solidFill>
              </a:rPr>
              <a:t/>
            </a:r>
            <a:br>
              <a:rPr lang="ru-RU" sz="2800" dirty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6686568" cy="4853136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Существует множество способов борьбы со стрессом.  Вот некоторые из них:</a:t>
            </a:r>
          </a:p>
          <a:p>
            <a:pPr lvl="0"/>
            <a:r>
              <a:rPr lang="ru-RU" dirty="0" smtClean="0"/>
              <a:t>Прогулки</a:t>
            </a:r>
          </a:p>
          <a:p>
            <a:pPr lvl="0"/>
            <a:r>
              <a:rPr lang="ru-RU" dirty="0" smtClean="0"/>
              <a:t>Любимое занятие(хобби, спорт, искусство и т. д.)</a:t>
            </a:r>
          </a:p>
          <a:p>
            <a:pPr lvl="0"/>
            <a:r>
              <a:rPr lang="ru-RU" dirty="0" smtClean="0"/>
              <a:t> Общение с природой, животными</a:t>
            </a:r>
          </a:p>
          <a:p>
            <a:pPr lvl="0"/>
            <a:r>
              <a:rPr lang="ru-RU" dirty="0" smtClean="0"/>
              <a:t>Управление эмоциональным состоянием</a:t>
            </a:r>
          </a:p>
          <a:p>
            <a:pPr lvl="0"/>
            <a:r>
              <a:rPr lang="ru-RU" dirty="0" smtClean="0"/>
              <a:t>Самоанализ поведения</a:t>
            </a:r>
          </a:p>
          <a:p>
            <a:pPr lvl="0"/>
            <a:r>
              <a:rPr lang="ru-RU" dirty="0" smtClean="0"/>
              <a:t>Забота о себе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20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57158" y="0"/>
            <a:ext cx="6357982" cy="235743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Самый распространенный способ- коррекция посредством рисования. </a:t>
            </a:r>
          </a:p>
          <a:p>
            <a:pPr>
              <a:buNone/>
            </a:pP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   Наибольшая активность в рисовании наблюдается в возрасте от 6 до 11 лет, когда дети рисуют сами, непринужденно и свободно</a:t>
            </a:r>
            <a:endParaRPr lang="ru-RU" sz="3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21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246463"/>
            <a:ext cx="2786082" cy="2015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User\Desktop\prirodniepeizazhi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2253064"/>
            <a:ext cx="2656235" cy="2044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C:\Users\User\Desktop\447105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4357694"/>
            <a:ext cx="2828592" cy="2255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8278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23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4348" y="214290"/>
            <a:ext cx="75009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Наша встреча с психологом</a:t>
            </a:r>
            <a:endParaRPr lang="ru-RU" sz="3200" dirty="0"/>
          </a:p>
        </p:txBody>
      </p:sp>
      <p:pic>
        <p:nvPicPr>
          <p:cNvPr id="12" name="Рисунок 11" descr="C:\Users\User\Desktop\фото\20211021_1105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5786478" cy="2357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714752"/>
            <a:ext cx="5000628" cy="2249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136075" y="2221983"/>
            <a:ext cx="4966312" cy="2236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23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4348" y="214290"/>
            <a:ext cx="75009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Наша встреча с психологом</a:t>
            </a:r>
            <a:endParaRPr lang="ru-RU" sz="3200" dirty="0"/>
          </a:p>
        </p:txBody>
      </p:sp>
      <p:pic>
        <p:nvPicPr>
          <p:cNvPr id="8" name="Рисунок 7" descr="C:\Users\User\Desktop\фото\20211124_13110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857232"/>
            <a:ext cx="4071966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429000"/>
            <a:ext cx="4288616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785794"/>
            <a:ext cx="4328130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6038" y="3429000"/>
            <a:ext cx="4376017" cy="1968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23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1"/>
            <a:ext cx="892971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Психолог нам порекомендовала проводить такие занятия и дома, что было сделано вместе с родителями. </a:t>
            </a:r>
          </a:p>
          <a:p>
            <a:pPr algn="ctr"/>
            <a:endParaRPr lang="ru-RU" sz="3200" dirty="0"/>
          </a:p>
        </p:txBody>
      </p:sp>
      <p:pic>
        <p:nvPicPr>
          <p:cNvPr id="1026" name="Picture 2" descr="C:\Users\User\Desktop\фото науч\IMG-20211204-WA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142984"/>
            <a:ext cx="2500330" cy="1875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User\Desktop\фото науч\IMG-20211204-WA0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214422"/>
            <a:ext cx="2262182" cy="1696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User\Desktop\фото науч\IMG-20211204-WA0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1197334"/>
            <a:ext cx="1928826" cy="1728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C:\Users\User\Desktop\фото науч\IMG-20211204-WA001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286124"/>
            <a:ext cx="4071934" cy="3053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C:\Users\User\Desktop\фото науч\IMG-20211204-WA00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42" y="3143248"/>
            <a:ext cx="3039126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Наша коллективная работа с классом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25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500174"/>
            <a:ext cx="7771951" cy="378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6023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Приём уничтожения стресса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28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785926"/>
            <a:ext cx="7286644" cy="3281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Bef>
                <a:spcPts val="0"/>
              </a:spcBef>
              <a:defRPr/>
            </a:pPr>
            <a:r>
              <a:rPr lang="ru-RU" sz="4000" dirty="0" smtClean="0">
                <a:solidFill>
                  <a:srgbClr val="FF0000"/>
                </a:solidFill>
              </a:rPr>
              <a:t/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/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Мы счастливы, радостны и довольны своей работой!</a:t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29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2071678"/>
            <a:ext cx="8406396" cy="378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285860"/>
            <a:ext cx="6851104" cy="5026029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 изучить литературу по данной теме</a:t>
            </a:r>
          </a:p>
          <a:p>
            <a:r>
              <a:rPr lang="ru-RU" dirty="0" smtClean="0"/>
              <a:t>выяснить что такое «стресс»</a:t>
            </a:r>
          </a:p>
          <a:p>
            <a:r>
              <a:rPr lang="ru-RU" dirty="0" smtClean="0"/>
              <a:t>научиться определять симптомы стресса</a:t>
            </a:r>
          </a:p>
          <a:p>
            <a:r>
              <a:rPr lang="ru-RU" dirty="0" smtClean="0"/>
              <a:t>взять интервью у практикующего психолога</a:t>
            </a:r>
          </a:p>
          <a:p>
            <a:r>
              <a:rPr lang="ru-RU" dirty="0" smtClean="0"/>
              <a:t>узнать какие болезни развиваются на фоне стресса у учащихся</a:t>
            </a:r>
          </a:p>
          <a:p>
            <a:r>
              <a:rPr lang="ru-RU" dirty="0" smtClean="0"/>
              <a:t> провести опрос среди учащихся 4  и 5 классов  </a:t>
            </a:r>
            <a:r>
              <a:rPr lang="ru-RU" dirty="0" err="1" smtClean="0"/>
              <a:t>классов</a:t>
            </a:r>
            <a:r>
              <a:rPr lang="ru-RU" dirty="0" smtClean="0"/>
              <a:t> по выявлению </a:t>
            </a:r>
            <a:r>
              <a:rPr lang="ru-RU" dirty="0" err="1" smtClean="0"/>
              <a:t>стрессоустойчивости</a:t>
            </a:r>
            <a:endParaRPr lang="ru-RU" dirty="0" smtClean="0"/>
          </a:p>
          <a:p>
            <a:r>
              <a:rPr lang="ru-RU" dirty="0" smtClean="0"/>
              <a:t>провести анализ полученной  информации</a:t>
            </a:r>
          </a:p>
          <a:p>
            <a:r>
              <a:rPr lang="ru-RU" dirty="0" smtClean="0"/>
              <a:t> создание волонтерского движения;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обобщить материал по теме исследования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01571-6137-4D08-9E6D-8739903D41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142984"/>
            <a:ext cx="69482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User\Desktop\cEK6KoAqKfY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857364"/>
            <a:ext cx="4572032" cy="4071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0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05025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Сегодня  в России около семи миллионов человек участвуют в волонтёрском движении,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05025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которое находит поддержку в обществе.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5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01571-6137-4D08-9E6D-8739903D41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142984"/>
            <a:ext cx="69482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777\Downloads\shbp-2016-2017_uch.god-na_saj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125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Проективная методика </a:t>
            </a:r>
            <a:b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«Рисунок школы» 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777\Desktop\фото научка\20180317_1032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571612"/>
            <a:ext cx="4286280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C:\Users\777\Desktop\фото научка\20180317_10413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143248"/>
            <a:ext cx="4214842" cy="342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31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ь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ю</a:t>
            </a:r>
            <a:endParaRPr lang="ru-RU" dirty="0"/>
          </a:p>
        </p:txBody>
      </p:sp>
      <p:pic>
        <p:nvPicPr>
          <p:cNvPr id="2050" name="Picture 2" descr="C:\Users\777\Desktop\фото научка\20180317_1027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0"/>
            <a:ext cx="2486650" cy="3384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err="1" smtClean="0"/>
              <a:t>ь</a:t>
            </a:r>
            <a:endParaRPr lang="ru-RU" dirty="0"/>
          </a:p>
        </p:txBody>
      </p:sp>
      <p:pic>
        <p:nvPicPr>
          <p:cNvPr id="2052" name="Picture 4" descr="C:\Users\777\Desktop\фото научка\20180317_10280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0"/>
            <a:ext cx="2500330" cy="3358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01571-6137-4D08-9E6D-8739903D41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4" name="Picture 6" descr="C:\Users\777\Desktop\фото научка\20180317_1028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0"/>
            <a:ext cx="2486650" cy="3384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7" descr="C:\Users\777\Desktop\фото научка\20180317_1041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857628"/>
            <a:ext cx="5500726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6276109" y="3934691"/>
          <a:ext cx="2673927" cy="2535382"/>
        </p:xfrm>
        <a:graphic>
          <a:graphicData uri="http://schemas.openxmlformats.org/drawingml/2006/table">
            <a:tbl>
              <a:tblPr/>
              <a:tblGrid>
                <a:gridCol w="2673927"/>
              </a:tblGrid>
              <a:tr h="2535382">
                <a:tc>
                  <a:txBody>
                    <a:bodyPr/>
                    <a:lstStyle/>
                    <a:p>
                      <a:pPr algn="ctr"/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Можно отметить, что ребятам эта работа понравилась. </a:t>
                      </a:r>
                      <a:endParaRPr lang="ru-RU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Диагностика тревожности у ребёнка в старшем дошкольном  возрасте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35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0" y="1714488"/>
          <a:ext cx="4929190" cy="457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223164" y="1745673"/>
          <a:ext cx="3726872" cy="4754880"/>
        </p:xfrm>
        <a:graphic>
          <a:graphicData uri="http://schemas.openxmlformats.org/drawingml/2006/table">
            <a:tbl>
              <a:tblPr/>
              <a:tblGrid>
                <a:gridCol w="3726872"/>
              </a:tblGrid>
              <a:tr h="45165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Результат анализа показал, 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что у 10 детей сложилась </a:t>
                      </a:r>
                      <a:r>
                        <a:rPr kumimoji="0" lang="ru-RU" sz="2400" b="0" i="0" u="none" strike="noStrike" cap="none" normalizeH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эмоциональное положительное отношение </a:t>
                      </a:r>
                      <a:r>
                        <a:rPr kumimoji="0" lang="ru-RU" sz="2400" b="0" i="0" u="none" strike="noStrike" cap="none" normalizeH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к школе и учению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, у 4-х ребят есть некая тревога </a:t>
                      </a:r>
                      <a:r>
                        <a:rPr kumimoji="0" lang="ru-RU" sz="2400" b="0" i="0" u="none" strike="noStrike" cap="none" normalizeH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по поводу обучения как незнакомой для него ситуации, 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а 3 ребёнка испытывают явно выраженную тревогу </a:t>
                      </a:r>
                      <a:r>
                        <a:rPr kumimoji="0" lang="ru-RU" sz="2400" b="0" i="0" u="none" strike="noStrike" cap="none" normalizeH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перед школой.</a:t>
                      </a:r>
                    </a:p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Профилактика стресса у ребенка.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01571-6137-4D08-9E6D-8739903D41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14356"/>
            <a:ext cx="4758337" cy="214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2786058"/>
            <a:ext cx="4282503" cy="192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643446"/>
            <a:ext cx="4498975" cy="2026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14282" y="3244334"/>
            <a:ext cx="53489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регулярный отдых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здоровый режим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80799" y="3244334"/>
            <a:ext cx="1982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регулярный отдых</a:t>
            </a:r>
            <a:endParaRPr lang="ru-RU" dirty="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4786314" y="5286389"/>
            <a:ext cx="292895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занятия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физической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культурой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14290"/>
            <a:ext cx="7786742" cy="810344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 smtClean="0">
                <a:solidFill>
                  <a:srgbClr val="FF0000"/>
                </a:solidFill>
              </a:rPr>
              <a:t>Профилактика стресса у ребенка.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01571-6137-4D08-9E6D-8739903D41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142984"/>
            <a:ext cx="69482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Foto-3.-Sbalansirovannoe-pitani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928670"/>
            <a:ext cx="4158331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3714752"/>
            <a:ext cx="4857784" cy="285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786314" y="1714488"/>
            <a:ext cx="38576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сбалансированное питание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85786" y="4357694"/>
            <a:ext cx="2857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гигиена сна 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5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14290"/>
            <a:ext cx="7786742" cy="810344"/>
          </a:xfrm>
        </p:spPr>
        <p:txBody>
          <a:bodyPr>
            <a:normAutofit/>
          </a:bodyPr>
          <a:lstStyle/>
          <a:p>
            <a:r>
              <a:rPr lang="ru-RU" sz="4000" b="1" dirty="0" err="1" smtClean="0">
                <a:solidFill>
                  <a:srgbClr val="FF0000"/>
                </a:solidFill>
              </a:rPr>
              <a:t>Антистрессовые</a:t>
            </a:r>
            <a:r>
              <a:rPr lang="ru-RU" sz="4000" b="1" dirty="0" smtClean="0">
                <a:solidFill>
                  <a:srgbClr val="FF0000"/>
                </a:solidFill>
              </a:rPr>
              <a:t> игрушки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01571-6137-4D08-9E6D-8739903D41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142984"/>
            <a:ext cx="69482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490" name="Picture 2" descr="C:\Users\User\Desktop\scale_1200 (5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00108"/>
            <a:ext cx="3036090" cy="2024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491" name="Picture 3" descr="C:\Users\User\Desktop\scale_1200 (4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214686"/>
            <a:ext cx="1785950" cy="1970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492" name="Picture 4" descr="C:\Users\User\Desktop\scale_1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857232"/>
            <a:ext cx="1803094" cy="2018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493" name="Picture 5" descr="C:\Users\User\Desktop\scale_1200 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857232"/>
            <a:ext cx="2071702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494" name="Picture 6" descr="C:\Users\User\Desktop\scale_1200 (3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3500438"/>
            <a:ext cx="2214578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495" name="Picture 7" descr="C:\Users\User\Desktop\scale_1200 (6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3214686"/>
            <a:ext cx="2143140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496" name="Picture 8" descr="C:\Users\User\Desktop\scale_1200 (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1348940" y="5180860"/>
            <a:ext cx="1471178" cy="1883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497" name="Picture 9" descr="C:\Users\User\Desktop\scale_1200 (7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6200000">
            <a:off x="4514392" y="5201096"/>
            <a:ext cx="1357322" cy="1956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3910818" y="2630658"/>
          <a:ext cx="1744394" cy="518160"/>
        </p:xfrm>
        <a:graphic>
          <a:graphicData uri="http://schemas.openxmlformats.org/drawingml/2006/table">
            <a:tbl>
              <a:tblPr/>
              <a:tblGrid>
                <a:gridCol w="1744394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err="1" smtClean="0">
                          <a:solidFill>
                            <a:srgbClr val="FFFF00"/>
                          </a:solidFill>
                        </a:rPr>
                        <a:t>Сквиши</a:t>
                      </a:r>
                      <a:endParaRPr lang="ru-RU" sz="28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285720" y="2357430"/>
          <a:ext cx="2857520" cy="822960"/>
        </p:xfrm>
        <a:graphic>
          <a:graphicData uri="http://schemas.openxmlformats.org/drawingml/2006/table">
            <a:tbl>
              <a:tblPr/>
              <a:tblGrid>
                <a:gridCol w="2857520"/>
              </a:tblGrid>
              <a:tr h="71438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FFFF00"/>
                          </a:solidFill>
                        </a:rPr>
                        <a:t>Куб с бесконечными гранями</a:t>
                      </a:r>
                      <a:endParaRPr lang="ru-RU" sz="24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6429388" y="2571744"/>
          <a:ext cx="2071702" cy="640080"/>
        </p:xfrm>
        <a:graphic>
          <a:graphicData uri="http://schemas.openxmlformats.org/drawingml/2006/table">
            <a:tbl>
              <a:tblPr/>
              <a:tblGrid>
                <a:gridCol w="2071702"/>
              </a:tblGrid>
              <a:tr h="4286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err="1" smtClean="0">
                          <a:solidFill>
                            <a:srgbClr val="C00000"/>
                          </a:solidFill>
                        </a:rPr>
                        <a:t>Антистесс</a:t>
                      </a:r>
                      <a:r>
                        <a:rPr lang="ru-RU" sz="1800" dirty="0" smtClean="0">
                          <a:solidFill>
                            <a:srgbClr val="C00000"/>
                          </a:solidFill>
                        </a:rPr>
                        <a:t>- куб</a:t>
                      </a:r>
                    </a:p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7072329" y="5786454"/>
          <a:ext cx="1571637" cy="396240"/>
        </p:xfrm>
        <a:graphic>
          <a:graphicData uri="http://schemas.openxmlformats.org/drawingml/2006/table">
            <a:tbl>
              <a:tblPr/>
              <a:tblGrid>
                <a:gridCol w="1571637"/>
              </a:tblGrid>
              <a:tr h="357190">
                <a:tc>
                  <a:txBody>
                    <a:bodyPr/>
                    <a:lstStyle/>
                    <a:p>
                      <a:r>
                        <a:rPr lang="ru-RU" sz="2000" dirty="0" err="1" smtClean="0">
                          <a:solidFill>
                            <a:srgbClr val="FF0000"/>
                          </a:solidFill>
                        </a:rPr>
                        <a:t>Спиннер</a:t>
                      </a:r>
                      <a:endParaRPr lang="ru-RU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3214678" y="5064369"/>
          <a:ext cx="2071702" cy="365760"/>
        </p:xfrm>
        <a:graphic>
          <a:graphicData uri="http://schemas.openxmlformats.org/drawingml/2006/table">
            <a:tbl>
              <a:tblPr/>
              <a:tblGrid>
                <a:gridCol w="2071702"/>
              </a:tblGrid>
              <a:tr h="364895"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solidFill>
                            <a:srgbClr val="FFFF00"/>
                          </a:solidFill>
                        </a:rPr>
                        <a:t>Поп-ит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253218" y="4357695"/>
          <a:ext cx="1772530" cy="720743"/>
        </p:xfrm>
        <a:graphic>
          <a:graphicData uri="http://schemas.openxmlformats.org/drawingml/2006/table">
            <a:tbl>
              <a:tblPr/>
              <a:tblGrid>
                <a:gridCol w="1772530"/>
              </a:tblGrid>
              <a:tr h="720743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FF0000"/>
                          </a:solidFill>
                        </a:rPr>
                        <a:t>Шарики в сетке</a:t>
                      </a:r>
                      <a:endParaRPr lang="ru-RU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0" y="6471138"/>
          <a:ext cx="3066757" cy="396240"/>
        </p:xfrm>
        <a:graphic>
          <a:graphicData uri="http://schemas.openxmlformats.org/drawingml/2006/table">
            <a:tbl>
              <a:tblPr/>
              <a:tblGrid>
                <a:gridCol w="3066757"/>
              </a:tblGrid>
              <a:tr h="386862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FFFF00"/>
                          </a:solidFill>
                        </a:rPr>
                        <a:t>Забавное авокадо</a:t>
                      </a:r>
                      <a:endParaRPr lang="ru-RU" sz="20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4656406" y="6443003"/>
          <a:ext cx="2201610" cy="393895"/>
        </p:xfrm>
        <a:graphic>
          <a:graphicData uri="http://schemas.openxmlformats.org/drawingml/2006/table">
            <a:tbl>
              <a:tblPr/>
              <a:tblGrid>
                <a:gridCol w="2201610"/>
              </a:tblGrid>
              <a:tr h="393895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C00000"/>
                          </a:solidFill>
                        </a:rPr>
                        <a:t>Радужный мячик</a:t>
                      </a:r>
                      <a:endParaRPr lang="ru-RU" sz="1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25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14290"/>
            <a:ext cx="6143668" cy="81034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Мастер- класс 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01571-6137-4D08-9E6D-8739903D41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142984"/>
            <a:ext cx="69482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855003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V="1">
            <a:off x="0" y="1714488"/>
            <a:ext cx="2857520" cy="1287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446394" y="1125977"/>
            <a:ext cx="3317620" cy="1494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497010" y="4585641"/>
            <a:ext cx="3133431" cy="1411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1000108"/>
            <a:ext cx="4288615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2" y="3357562"/>
            <a:ext cx="6142049" cy="2762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25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14290"/>
            <a:ext cx="5050904" cy="642942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Заключение 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01571-6137-4D08-9E6D-8739903D41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142984"/>
            <a:ext cx="69482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https://stop-ugroza.ru/wp-content/uploads/2020/01/9-bmzoVV_h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28670"/>
            <a:ext cx="3839497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14282" y="3786190"/>
          <a:ext cx="8715436" cy="285752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8715436"/>
              </a:tblGrid>
              <a:tr h="28575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Мы пришли к выводу, что при взрослении, переходе в следующие классы, очень важно развивать </a:t>
                      </a:r>
                      <a:r>
                        <a:rPr lang="ru-RU" sz="2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стрессоустойчивость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 Тревожность у детей меняется и на первый  план выходит  стресс связанный конкретно со школой. Важно научить ребенка самостоятельно оценивать результаты своей деятельности и доверять собственным оценкам. 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9" name="Picture 7" descr="https://www.bezzia.com/wp-content/uploads/2015/08/vuelta-a-la-escuel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9286" y="1000108"/>
            <a:ext cx="3970684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25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Методы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6851104" cy="4525963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изучение литературы;</a:t>
            </a:r>
          </a:p>
          <a:p>
            <a:r>
              <a:rPr lang="ru-RU" dirty="0" smtClean="0"/>
              <a:t>наблюдение;</a:t>
            </a:r>
          </a:p>
          <a:p>
            <a:r>
              <a:rPr lang="ru-RU" dirty="0" smtClean="0"/>
              <a:t>анализ информационного материала, сравнение его с результатами собственных наблюдений;</a:t>
            </a:r>
          </a:p>
          <a:p>
            <a:r>
              <a:rPr lang="ru-RU" dirty="0" smtClean="0"/>
              <a:t>интервью;</a:t>
            </a:r>
          </a:p>
          <a:p>
            <a:r>
              <a:rPr lang="ru-RU" dirty="0" smtClean="0"/>
              <a:t>беседа;</a:t>
            </a:r>
          </a:p>
          <a:p>
            <a:r>
              <a:rPr lang="ru-RU" dirty="0" smtClean="0"/>
              <a:t>практический (выполнение опытов)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4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User\Desktop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0"/>
            <a:ext cx="2071670" cy="2693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User\Desktop\60086372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29" y="0"/>
            <a:ext cx="2071671" cy="3071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14290"/>
            <a:ext cx="5050904" cy="810344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Заключение 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01571-6137-4D08-9E6D-8739903D41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142984"/>
            <a:ext cx="69482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ownloads\IMG-20211204-WA0010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142983"/>
            <a:ext cx="4073217" cy="5127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C:\Users\User\Desktop\4YRNGTqmLu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1214422"/>
            <a:ext cx="3580366" cy="50006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25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8560" y="2276872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b="1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01571-6137-4D08-9E6D-8739903D41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27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2420888"/>
            <a:ext cx="7020272" cy="417646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Слово «стресс» английского происхождения, в переводе оно означает «давление, нагрузка, напряжение». Возникает он в результате интеллектуальных и эмоциональных перегрузок.</a:t>
            </a:r>
          </a:p>
          <a:p>
            <a:r>
              <a:rPr lang="ru-RU" dirty="0" smtClean="0"/>
              <a:t> </a:t>
            </a:r>
            <a:r>
              <a:rPr lang="ru-RU" dirty="0" smtClean="0">
                <a:solidFill>
                  <a:srgbClr val="FF0000"/>
                </a:solidFill>
              </a:rPr>
              <a:t>Стресс </a:t>
            </a:r>
            <a:r>
              <a:rPr lang="ru-RU" dirty="0" smtClean="0">
                <a:solidFill>
                  <a:schemeClr val="tx1"/>
                </a:solidFill>
              </a:rPr>
              <a:t>– это  форма переживания чувств и эмоций</a:t>
            </a:r>
            <a:r>
              <a:rPr lang="ru-RU" sz="2400" dirty="0" smtClean="0">
                <a:solidFill>
                  <a:schemeClr val="tx1"/>
                </a:solidFill>
              </a:rPr>
              <a:t>.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01571-6137-4D08-9E6D-8739903D41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7" name="Picture 3" descr="C:\Users\Зайка\Desktop\Презентация Радика\autoimmune_diathes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88640"/>
            <a:ext cx="3226798" cy="2152804"/>
          </a:xfrm>
          <a:prstGeom prst="rect">
            <a:avLst/>
          </a:prstGeom>
          <a:noFill/>
          <a:ln w="44450" cmpd="thickThin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Picture 2" descr="C:\Users\User\Desktop\CRr60xXWUAAZMD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14290"/>
            <a:ext cx="2928918" cy="2169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176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1143000"/>
          </a:xfrm>
        </p:spPr>
        <p:txBody>
          <a:bodyPr>
            <a:normAutofit/>
          </a:bodyPr>
          <a:lstStyle/>
          <a:p>
            <a:pPr lvl="1"/>
            <a:r>
              <a:rPr lang="ru-RU" sz="3600" b="1" dirty="0">
                <a:solidFill>
                  <a:srgbClr val="FF0000"/>
                </a:solidFill>
                <a:latin typeface="+mn-lt"/>
              </a:rPr>
              <a:t>Причины стресса у учащихся</a:t>
            </a:r>
            <a:endParaRPr lang="ru-RU" sz="3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285860"/>
            <a:ext cx="6858048" cy="535785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 smtClean="0"/>
              <a:t>Причины могут быть самые разные: развод родителей, болезнь близкого родственника, стресс у кого-то из домашних, сложности с учебой, насмешки одноклассников, перевод в другую школу, пропажа дорогих сердцу вещей.</a:t>
            </a:r>
          </a:p>
          <a:p>
            <a:pPr>
              <a:buNone/>
            </a:pPr>
            <a:r>
              <a:rPr lang="ru-RU" dirty="0" smtClean="0"/>
              <a:t>     Но, конечно, самый сильный – это      </a:t>
            </a:r>
            <a:r>
              <a:rPr lang="ru-RU" dirty="0" smtClean="0">
                <a:solidFill>
                  <a:srgbClr val="FF0000"/>
                </a:solidFill>
              </a:rPr>
              <a:t>школьный стресс.</a:t>
            </a:r>
            <a:r>
              <a:rPr lang="ru-RU" dirty="0" smtClean="0"/>
              <a:t> Все дети ходят в школу. И большинство испытывает тот или иной стресс, связанный со школьной жизнью.</a:t>
            </a:r>
          </a:p>
          <a:p>
            <a:pPr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 algn="just">
              <a:buNone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01571-6137-4D08-9E6D-8739903D41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8992" y="273050"/>
            <a:ext cx="5572164" cy="6442098"/>
          </a:xfrm>
        </p:spPr>
        <p:txBody>
          <a:bodyPr>
            <a:normAutofit fontScale="70000" lnSpcReduction="20000"/>
          </a:bodyPr>
          <a:lstStyle/>
          <a:p>
            <a:pPr marL="342900" lvl="1" indent="-342900" algn="ctr">
              <a:lnSpc>
                <a:spcPct val="120000"/>
              </a:lnSpc>
              <a:buNone/>
            </a:pPr>
            <a:r>
              <a:rPr lang="ru-RU" sz="4000" b="1" dirty="0" smtClean="0">
                <a:solidFill>
                  <a:srgbClr val="FF0000"/>
                </a:solidFill>
              </a:rPr>
              <a:t>Признаки проявления стресса у учащихся</a:t>
            </a:r>
          </a:p>
          <a:p>
            <a:pPr>
              <a:buNone/>
            </a:pPr>
            <a:r>
              <a:rPr lang="ru-RU" sz="3400" dirty="0" smtClean="0"/>
              <a:t>Стресс у детей можно выявить по ряду симптомов:</a:t>
            </a:r>
          </a:p>
          <a:p>
            <a:r>
              <a:rPr lang="ru-RU" sz="3400" dirty="0" smtClean="0"/>
              <a:t>Частая смена настроения</a:t>
            </a:r>
          </a:p>
          <a:p>
            <a:r>
              <a:rPr lang="ru-RU" sz="3400" dirty="0" smtClean="0"/>
              <a:t>Агрессия </a:t>
            </a:r>
          </a:p>
          <a:p>
            <a:r>
              <a:rPr lang="ru-RU" sz="3400" dirty="0" smtClean="0"/>
              <a:t>Нарушение режима сна</a:t>
            </a:r>
          </a:p>
          <a:p>
            <a:r>
              <a:rPr lang="ru-RU" sz="3400" dirty="0" err="1" smtClean="0"/>
              <a:t>Энурез</a:t>
            </a:r>
            <a:endParaRPr lang="ru-RU" sz="3400" dirty="0" smtClean="0"/>
          </a:p>
          <a:p>
            <a:r>
              <a:rPr lang="ru-RU" sz="3400" dirty="0" smtClean="0"/>
              <a:t>-Впадение в детство</a:t>
            </a:r>
          </a:p>
          <a:p>
            <a:r>
              <a:rPr lang="ru-RU" sz="3400" dirty="0" smtClean="0"/>
              <a:t>-Частые головные боли, боли в животе и другой физический дискомфорт</a:t>
            </a:r>
          </a:p>
          <a:p>
            <a:r>
              <a:rPr lang="ru-RU" sz="3400" dirty="0" smtClean="0"/>
              <a:t> Пониженная концентрация внимания и падение успеваемости</a:t>
            </a:r>
          </a:p>
          <a:p>
            <a:r>
              <a:rPr lang="ru-RU" sz="3400" dirty="0" smtClean="0"/>
              <a:t>Замкнутость</a:t>
            </a:r>
          </a:p>
          <a:p>
            <a:r>
              <a:rPr lang="ru-RU" sz="3400" dirty="0" smtClean="0"/>
              <a:t>Кошмарные сны и фобии</a:t>
            </a:r>
          </a:p>
          <a:p>
            <a:r>
              <a:rPr lang="ru-RU" sz="3400" dirty="0" smtClean="0"/>
              <a:t>Стремление все контролировать</a:t>
            </a:r>
          </a:p>
          <a:p>
            <a:r>
              <a:rPr lang="ru-RU" sz="3400" dirty="0" smtClean="0"/>
              <a:t>Побег от реальности</a:t>
            </a:r>
            <a:endParaRPr lang="ru-RU" sz="3400" dirty="0" smtClean="0">
              <a:solidFill>
                <a:srgbClr val="FF0000"/>
              </a:solidFill>
            </a:endParaRPr>
          </a:p>
          <a:p>
            <a:pPr algn="just">
              <a:lnSpc>
                <a:spcPct val="120000"/>
              </a:lnSpc>
              <a:buNone/>
            </a:pPr>
            <a:endParaRPr lang="ru-RU" sz="1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7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2" name="Picture 4" descr="D:\Презентация Радика\OCFIAT7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357826"/>
            <a:ext cx="2652089" cy="1357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User\Desktop\shutterstock_2752575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14290"/>
            <a:ext cx="2428893" cy="1620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User\Desktop\Child-Anxiety-2000x1333_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2071678"/>
            <a:ext cx="2358375" cy="157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User\Desktop\24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3786190"/>
            <a:ext cx="2500330" cy="1406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3714744" cy="1296974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FF0000"/>
                </a:solidFill>
              </a:rPr>
              <a:t>Стресс в младшем </a:t>
            </a:r>
            <a:r>
              <a:rPr lang="en-US" sz="3200" b="1" dirty="0" smtClean="0">
                <a:solidFill>
                  <a:srgbClr val="FF0000"/>
                </a:solidFill>
              </a:rPr>
              <a:t/>
            </a:r>
            <a:br>
              <a:rPr lang="en-US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школьном возрасте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8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C:\Users\User\Desktop\67d5fd42f29fbc07c69a97b3b362712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142852"/>
            <a:ext cx="3143240" cy="2357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User\Desktop\4ea8a9cacfee8d63c5cd1fa90d64cfeb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5" y="1785926"/>
            <a:ext cx="3929090" cy="2210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User\Desktop\zlaya_uchilk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3786190"/>
            <a:ext cx="3015083" cy="2811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600" b="1" dirty="0" smtClean="0">
                <a:solidFill>
                  <a:srgbClr val="FF0000"/>
                </a:solidFill>
              </a:rPr>
              <a:t>Трудности  школьной 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жизни пятиклассников 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7072330" cy="4525963"/>
          </a:xfrm>
        </p:spPr>
        <p:txBody>
          <a:bodyPr>
            <a:normAutofit lnSpcReduction="10000"/>
          </a:bodyPr>
          <a:lstStyle/>
          <a:p>
            <a:pPr fontAlgn="base">
              <a:buNone/>
            </a:pPr>
            <a:r>
              <a:rPr lang="ru-RU" sz="3000" dirty="0" smtClean="0"/>
              <a:t> </a:t>
            </a:r>
          </a:p>
          <a:p>
            <a:pPr fontAlgn="base"/>
            <a:r>
              <a:rPr lang="ru-RU" sz="3000" dirty="0" smtClean="0"/>
              <a:t>возросший темп работы;</a:t>
            </a:r>
          </a:p>
          <a:p>
            <a:pPr fontAlgn="base"/>
            <a:r>
              <a:rPr lang="ru-RU" sz="3000" dirty="0" smtClean="0"/>
              <a:t>возросший объем работы, как на уроке, так и дома;</a:t>
            </a:r>
          </a:p>
          <a:p>
            <a:pPr fontAlgn="base"/>
            <a:r>
              <a:rPr lang="ru-RU" sz="3000" dirty="0" smtClean="0"/>
              <a:t> новые,   непривычные   требования   к   оформлению работ;</a:t>
            </a:r>
          </a:p>
          <a:p>
            <a:pPr fontAlgn="base"/>
            <a:r>
              <a:rPr lang="ru-RU" sz="3000" dirty="0" smtClean="0"/>
              <a:t> необходимость самостоятельно находить дополнительную литературу и работать с ней.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01571-6137-4D08-9E6D-8739903D41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5" name="Picture 3" descr="C:\Users\User\Desktop\ad6f7679632231.Y3JvcCwzNzIyLDI5MTIsMzIyLDA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0"/>
            <a:ext cx="3490910" cy="2730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2269</TotalTime>
  <Words>1714</Words>
  <Application>Microsoft Office PowerPoint</Application>
  <PresentationFormat>Экран (4:3)</PresentationFormat>
  <Paragraphs>293</Paragraphs>
  <Slides>41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1_Тема Office</vt:lpstr>
      <vt:lpstr>Муниципальное автономное       общеобразовательное учреждение средняя общеобразовательная школа №8   г. Белебея  НАУЧНО-ИССЛЕДОВАТЕЛЬСКАЯ РАБОТА Причины возникновения стрессов  и их влияние на жизнь школьников </vt:lpstr>
      <vt:lpstr>Гипотеза </vt:lpstr>
      <vt:lpstr>Задачи</vt:lpstr>
      <vt:lpstr>Методы</vt:lpstr>
      <vt:lpstr>Презентация PowerPoint</vt:lpstr>
      <vt:lpstr>Причины стресса у учащихся</vt:lpstr>
      <vt:lpstr>Презентация PowerPoint</vt:lpstr>
      <vt:lpstr>Стресс в младшем  школьном возрасте</vt:lpstr>
      <vt:lpstr>Трудности  школьной  жизни пятиклассников </vt:lpstr>
      <vt:lpstr>Влияние стресса на здоровье</vt:lpstr>
      <vt:lpstr>Портрет ребенка испытывающего стресс </vt:lpstr>
      <vt:lpstr>Беседа с психологом Туисовой Анной Владимировной </vt:lpstr>
      <vt:lpstr>ОПРОСНИК  ШКОЛЬНОЙ ТРЕВОЖНОСТИ ФИЛЛИПСА </vt:lpstr>
      <vt:lpstr> Опросник </vt:lpstr>
      <vt:lpstr>Презентация PowerPoint</vt:lpstr>
      <vt:lpstr>Презентация PowerPoint</vt:lpstr>
      <vt:lpstr>Презентация PowerPoint</vt:lpstr>
      <vt:lpstr>Презентация PowerPoint</vt:lpstr>
      <vt:lpstr>  Сравнительные показатели диагностики видов школьной тревожности учащихся в 4-ом и 5-ом классах </vt:lpstr>
      <vt:lpstr> Результаты тестирования  4 В класс  </vt:lpstr>
      <vt:lpstr> Результаты тестирования  5 А класс </vt:lpstr>
      <vt:lpstr>Коррекция стрессов в процессе работы с психологом, в домашних условиях и в условиях школы </vt:lpstr>
      <vt:lpstr>Презентация PowerPoint</vt:lpstr>
      <vt:lpstr>Презентация PowerPoint</vt:lpstr>
      <vt:lpstr>Презентация PowerPoint</vt:lpstr>
      <vt:lpstr>Презентация PowerPoint</vt:lpstr>
      <vt:lpstr>Наша коллективная работа с классом</vt:lpstr>
      <vt:lpstr>Приём уничтожения стресса</vt:lpstr>
      <vt:lpstr>  Мы счастливы, радостны и довольны своей работой!  </vt:lpstr>
      <vt:lpstr> </vt:lpstr>
      <vt:lpstr> </vt:lpstr>
      <vt:lpstr>Проективная методика  «Рисунок школы» </vt:lpstr>
      <vt:lpstr>ь</vt:lpstr>
      <vt:lpstr>Диагностика тревожности у ребёнка в старшем дошкольном  возрасте</vt:lpstr>
      <vt:lpstr>Профилактика стресса у ребенка. </vt:lpstr>
      <vt:lpstr>Профилактика стресса у ребенка.</vt:lpstr>
      <vt:lpstr>Антистрессовые игрушки</vt:lpstr>
      <vt:lpstr>                Мастер- класс </vt:lpstr>
      <vt:lpstr>                Заключение </vt:lpstr>
      <vt:lpstr>                Заключение 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по особенностям обучения первоклассников на тему:  «Школьные страхи и тревожность у первоклассников»</dc:title>
  <dc:creator>1</dc:creator>
  <cp:lastModifiedBy>Лариса</cp:lastModifiedBy>
  <cp:revision>310</cp:revision>
  <dcterms:created xsi:type="dcterms:W3CDTF">2015-11-16T18:05:12Z</dcterms:created>
  <dcterms:modified xsi:type="dcterms:W3CDTF">2022-01-19T04:04:45Z</dcterms:modified>
</cp:coreProperties>
</file>