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72AF6E97-ECA7-437A-B2EE-61F5F86B8B21}" type="datetimeFigureOut">
              <a:rPr lang="ru-RU" smtClean="0"/>
              <a:pPr/>
              <a:t>03.12.2022</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A3496279-0CE3-4B73-BBDA-82E2741C720F}"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2AF6E97-ECA7-437A-B2EE-61F5F86B8B21}" type="datetimeFigureOut">
              <a:rPr lang="ru-RU" smtClean="0"/>
              <a:pPr/>
              <a:t>03.12.2022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496279-0CE3-4B73-BBDA-82E2741C720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2AF6E97-ECA7-437A-B2EE-61F5F86B8B21}" type="datetimeFigureOut">
              <a:rPr lang="ru-RU" smtClean="0"/>
              <a:pPr/>
              <a:t>03.12.2022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496279-0CE3-4B73-BBDA-82E2741C720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2AF6E97-ECA7-437A-B2EE-61F5F86B8B21}" type="datetimeFigureOut">
              <a:rPr lang="ru-RU" smtClean="0"/>
              <a:pPr/>
              <a:t>03.12.2022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496279-0CE3-4B73-BBDA-82E2741C720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72AF6E97-ECA7-437A-B2EE-61F5F86B8B21}" type="datetimeFigureOut">
              <a:rPr lang="ru-RU" smtClean="0"/>
              <a:pPr/>
              <a:t>03.12.2022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496279-0CE3-4B73-BBDA-82E2741C720F}"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2AF6E97-ECA7-437A-B2EE-61F5F86B8B21}" type="datetimeFigureOut">
              <a:rPr lang="ru-RU" smtClean="0"/>
              <a:pPr/>
              <a:t>03.12.2022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496279-0CE3-4B73-BBDA-82E2741C720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72AF6E97-ECA7-437A-B2EE-61F5F86B8B21}" type="datetimeFigureOut">
              <a:rPr lang="ru-RU" smtClean="0"/>
              <a:pPr/>
              <a:t>03.12.2022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3496279-0CE3-4B73-BBDA-82E2741C720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72AF6E97-ECA7-437A-B2EE-61F5F86B8B21}" type="datetimeFigureOut">
              <a:rPr lang="ru-RU" smtClean="0"/>
              <a:pPr/>
              <a:t>03.12.2022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496279-0CE3-4B73-BBDA-82E2741C720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72AF6E97-ECA7-437A-B2EE-61F5F86B8B21}" type="datetimeFigureOut">
              <a:rPr lang="ru-RU" smtClean="0"/>
              <a:pPr/>
              <a:t>03.12.2022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3496279-0CE3-4B73-BBDA-82E2741C720F}"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72AF6E97-ECA7-437A-B2EE-61F5F86B8B21}" type="datetimeFigureOut">
              <a:rPr lang="ru-RU" smtClean="0"/>
              <a:pPr/>
              <a:t>03.12.2022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496279-0CE3-4B73-BBDA-82E2741C720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72AF6E97-ECA7-437A-B2EE-61F5F86B8B21}" type="datetimeFigureOut">
              <a:rPr lang="ru-RU" smtClean="0"/>
              <a:pPr/>
              <a:t>03.12.2022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496279-0CE3-4B73-BBDA-82E2741C720F}"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2AF6E97-ECA7-437A-B2EE-61F5F86B8B21}" type="datetimeFigureOut">
              <a:rPr lang="ru-RU" smtClean="0"/>
              <a:pPr/>
              <a:t>03.12.2022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3496279-0CE3-4B73-BBDA-82E2741C720F}"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rustih.ru/nikolaj-rylenkov/"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chemeClr val="bg2">
                <a:lumMod val="75000"/>
                <a:alpha val="52000"/>
              </a:schemeClr>
            </a:gs>
            <a:gs pos="40000">
              <a:schemeClr val="bg2">
                <a:tint val="85000"/>
                <a:satMod val="320000"/>
              </a:schemeClr>
            </a:gs>
            <a:gs pos="100000">
              <a:schemeClr val="bg2">
                <a:shade val="55000"/>
                <a:satMod val="3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2051" name="Picture 3" descr="C:\Users\User\Desktop\завиток.jpg"/>
          <p:cNvPicPr>
            <a:picLocks noChangeAspect="1" noChangeArrowheads="1"/>
          </p:cNvPicPr>
          <p:nvPr/>
        </p:nvPicPr>
        <p:blipFill>
          <a:blip r:embed="rId2"/>
          <a:srcRect/>
          <a:stretch>
            <a:fillRect/>
          </a:stretch>
        </p:blipFill>
        <p:spPr bwMode="auto">
          <a:xfrm rot="10800000">
            <a:off x="6500826" y="214290"/>
            <a:ext cx="2428860" cy="2412086"/>
          </a:xfrm>
          <a:prstGeom prst="rect">
            <a:avLst/>
          </a:prstGeom>
          <a:noFill/>
        </p:spPr>
      </p:pic>
      <p:sp>
        <p:nvSpPr>
          <p:cNvPr id="2" name="Заголовок 1"/>
          <p:cNvSpPr>
            <a:spLocks noGrp="1"/>
          </p:cNvSpPr>
          <p:nvPr>
            <p:ph type="ctrTitle"/>
          </p:nvPr>
        </p:nvSpPr>
        <p:spPr>
          <a:xfrm>
            <a:off x="1785918" y="285728"/>
            <a:ext cx="5929354" cy="3571875"/>
          </a:xfrm>
        </p:spPr>
        <p:txBody>
          <a:bodyPr>
            <a:normAutofit/>
          </a:bodyPr>
          <a:lstStyle/>
          <a:p>
            <a:r>
              <a:rPr lang="ru-RU" sz="3600" b="1" dirty="0" err="1">
                <a:solidFill>
                  <a:schemeClr val="bg2">
                    <a:lumMod val="25000"/>
                  </a:schemeClr>
                </a:solidFill>
                <a:effectLst/>
              </a:rPr>
              <a:t>Н.И.Рыленков</a:t>
            </a:r>
            <a:br>
              <a:rPr lang="ru-RU" sz="3600" b="1" dirty="0">
                <a:solidFill>
                  <a:schemeClr val="bg2">
                    <a:lumMod val="25000"/>
                  </a:schemeClr>
                </a:solidFill>
                <a:effectLst/>
              </a:rPr>
            </a:br>
            <a:r>
              <a:rPr lang="ru-RU" sz="3600" b="1" dirty="0">
                <a:solidFill>
                  <a:schemeClr val="bg2">
                    <a:lumMod val="25000"/>
                  </a:schemeClr>
                </a:solidFill>
                <a:effectLst/>
              </a:rPr>
              <a:t>Смоленская поэтическая школа</a:t>
            </a:r>
            <a:r>
              <a:rPr lang="ru-RU" sz="3600" b="1" dirty="0">
                <a:solidFill>
                  <a:schemeClr val="bg2">
                    <a:lumMod val="25000"/>
                  </a:schemeClr>
                </a:solidFill>
              </a:rPr>
              <a:t> </a:t>
            </a:r>
          </a:p>
        </p:txBody>
      </p:sp>
      <p:sp>
        <p:nvSpPr>
          <p:cNvPr id="3" name="Подзаголовок 2"/>
          <p:cNvSpPr>
            <a:spLocks noGrp="1"/>
          </p:cNvSpPr>
          <p:nvPr>
            <p:ph type="subTitle" idx="1"/>
          </p:nvPr>
        </p:nvSpPr>
        <p:spPr>
          <a:xfrm>
            <a:off x="5786446" y="4143380"/>
            <a:ext cx="3071834" cy="1714512"/>
          </a:xfrm>
        </p:spPr>
        <p:txBody>
          <a:bodyPr>
            <a:normAutofit/>
          </a:bodyPr>
          <a:lstStyle/>
          <a:p>
            <a:pPr algn="ctr"/>
            <a:r>
              <a:rPr lang="ru-RU" sz="2000" i="1" dirty="0">
                <a:solidFill>
                  <a:schemeClr val="accent4">
                    <a:lumMod val="75000"/>
                  </a:schemeClr>
                </a:solidFill>
                <a:latin typeface="Arial Narrow" panose="020B0606020202030204" pitchFamily="34" charset="0"/>
              </a:rPr>
              <a:t>Учитель МБОУ «СШ №39» </a:t>
            </a:r>
            <a:r>
              <a:rPr lang="ru-RU" sz="2000" i="1" dirty="0" err="1">
                <a:solidFill>
                  <a:schemeClr val="accent4">
                    <a:lumMod val="75000"/>
                  </a:schemeClr>
                </a:solidFill>
                <a:latin typeface="Arial Narrow" panose="020B0606020202030204" pitchFamily="34" charset="0"/>
              </a:rPr>
              <a:t>г.Смоленска</a:t>
            </a:r>
            <a:endParaRPr lang="ru-RU" sz="2000" i="1" dirty="0">
              <a:solidFill>
                <a:schemeClr val="accent4">
                  <a:lumMod val="75000"/>
                </a:schemeClr>
              </a:solidFill>
              <a:latin typeface="Arial Narrow" panose="020B0606020202030204" pitchFamily="34" charset="0"/>
            </a:endParaRPr>
          </a:p>
          <a:p>
            <a:pPr algn="ctr"/>
            <a:r>
              <a:rPr lang="ru-RU" sz="2000" i="1" dirty="0">
                <a:solidFill>
                  <a:schemeClr val="accent4">
                    <a:lumMod val="75000"/>
                  </a:schemeClr>
                </a:solidFill>
                <a:latin typeface="Arial Narrow" panose="020B0606020202030204" pitchFamily="34" charset="0"/>
              </a:rPr>
              <a:t> Костюченко Любовь </a:t>
            </a:r>
          </a:p>
          <a:p>
            <a:pPr algn="ctr"/>
            <a:r>
              <a:rPr lang="ru-RU" sz="2000" dirty="0">
                <a:solidFill>
                  <a:schemeClr val="accent4">
                    <a:lumMod val="75000"/>
                  </a:schemeClr>
                </a:solidFill>
                <a:latin typeface="Arial Narrow" panose="020B0606020202030204" pitchFamily="34" charset="0"/>
              </a:rPr>
              <a:t>Григорьевна</a:t>
            </a:r>
          </a:p>
          <a:p>
            <a:endParaRPr lang="ru-RU" sz="2800" dirty="0">
              <a:solidFill>
                <a:schemeClr val="accent4">
                  <a:lumMod val="75000"/>
                </a:schemeClr>
              </a:solidFill>
              <a:latin typeface="+mj-lt"/>
            </a:endParaRPr>
          </a:p>
          <a:p>
            <a:endParaRPr lang="ru-RU" sz="2800" dirty="0">
              <a:solidFill>
                <a:schemeClr val="accent4">
                  <a:lumMod val="75000"/>
                </a:schemeClr>
              </a:solidFill>
              <a:latin typeface="+mj-lt"/>
            </a:endParaRPr>
          </a:p>
        </p:txBody>
      </p:sp>
      <p:pic>
        <p:nvPicPr>
          <p:cNvPr id="2050" name="Picture 2" descr="C:\Users\User\Desktop\завиток.jpg"/>
          <p:cNvPicPr>
            <a:picLocks noChangeAspect="1" noChangeArrowheads="1"/>
          </p:cNvPicPr>
          <p:nvPr/>
        </p:nvPicPr>
        <p:blipFill>
          <a:blip r:embed="rId2"/>
          <a:srcRect/>
          <a:stretch>
            <a:fillRect/>
          </a:stretch>
        </p:blipFill>
        <p:spPr bwMode="auto">
          <a:xfrm>
            <a:off x="1214414" y="3919020"/>
            <a:ext cx="2905124" cy="270085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User\Desktop\завиток.jpg"/>
          <p:cNvPicPr>
            <a:picLocks noChangeAspect="1" noChangeArrowheads="1"/>
          </p:cNvPicPr>
          <p:nvPr/>
        </p:nvPicPr>
        <p:blipFill>
          <a:blip r:embed="rId2"/>
          <a:srcRect/>
          <a:stretch>
            <a:fillRect/>
          </a:stretch>
        </p:blipFill>
        <p:spPr bwMode="auto">
          <a:xfrm rot="10800000">
            <a:off x="7572396" y="214290"/>
            <a:ext cx="1357290" cy="1343917"/>
          </a:xfrm>
          <a:prstGeom prst="rect">
            <a:avLst/>
          </a:prstGeom>
          <a:noFill/>
        </p:spPr>
      </p:pic>
      <p:sp>
        <p:nvSpPr>
          <p:cNvPr id="2" name="Заголовок 1"/>
          <p:cNvSpPr>
            <a:spLocks noGrp="1"/>
          </p:cNvSpPr>
          <p:nvPr>
            <p:ph type="title"/>
          </p:nvPr>
        </p:nvSpPr>
        <p:spPr>
          <a:xfrm>
            <a:off x="2143108" y="214290"/>
            <a:ext cx="5715040" cy="714380"/>
          </a:xfrm>
        </p:spPr>
        <p:txBody>
          <a:bodyPr>
            <a:normAutofit fontScale="90000"/>
          </a:bodyPr>
          <a:lstStyle/>
          <a:p>
            <a:r>
              <a:rPr lang="ru-RU" i="1" dirty="0"/>
              <a:t>         Стихотворения</a:t>
            </a:r>
          </a:p>
        </p:txBody>
      </p:sp>
      <p:pic>
        <p:nvPicPr>
          <p:cNvPr id="2052" name="Picture 4" descr="C:\Users\User\Desktop\первый снег.jpg"/>
          <p:cNvPicPr>
            <a:picLocks noGrp="1" noChangeAspect="1" noChangeArrowheads="1"/>
          </p:cNvPicPr>
          <p:nvPr>
            <p:ph idx="1"/>
          </p:nvPr>
        </p:nvPicPr>
        <p:blipFill>
          <a:blip r:embed="rId3"/>
          <a:srcRect/>
          <a:stretch>
            <a:fillRect/>
          </a:stretch>
        </p:blipFill>
        <p:spPr bwMode="auto">
          <a:xfrm>
            <a:off x="1000100" y="1214422"/>
            <a:ext cx="3357586" cy="5072098"/>
          </a:xfrm>
          <a:prstGeom prst="rect">
            <a:avLst/>
          </a:prstGeom>
          <a:noFill/>
        </p:spPr>
      </p:pic>
      <p:sp>
        <p:nvSpPr>
          <p:cNvPr id="8" name="TextBox 7"/>
          <p:cNvSpPr txBox="1"/>
          <p:nvPr/>
        </p:nvSpPr>
        <p:spPr>
          <a:xfrm>
            <a:off x="4429124" y="1142984"/>
            <a:ext cx="4429156" cy="5909310"/>
          </a:xfrm>
          <a:prstGeom prst="rect">
            <a:avLst/>
          </a:prstGeom>
          <a:noFill/>
        </p:spPr>
        <p:txBody>
          <a:bodyPr wrap="square" rtlCol="0">
            <a:spAutoFit/>
          </a:bodyPr>
          <a:lstStyle/>
          <a:p>
            <a:r>
              <a:rPr lang="ru-RU" dirty="0"/>
              <a:t>Серебряной звездой летит в ладони детство, </a:t>
            </a:r>
          </a:p>
          <a:p>
            <a:r>
              <a:rPr lang="ru-RU" dirty="0"/>
              <a:t> Мерцает и звенит, спеша уверить всех, Что жить нам — не устать, глядеть — не наглядеться </a:t>
            </a:r>
          </a:p>
          <a:p>
            <a:r>
              <a:rPr lang="ru-RU" dirty="0"/>
              <a:t> На этот первый снег, на этот первый снег.</a:t>
            </a:r>
          </a:p>
          <a:p>
            <a:r>
              <a:rPr lang="ru-RU" dirty="0"/>
              <a:t>Распахнут твой платок, у ног лежит гребёнка, </a:t>
            </a:r>
          </a:p>
          <a:p>
            <a:r>
              <a:rPr lang="ru-RU" dirty="0"/>
              <a:t>Синицы за тобой следят из-под застрех. А ты стоишь тиха, как тайный вздох ребёнка,</a:t>
            </a:r>
          </a:p>
          <a:p>
            <a:r>
              <a:rPr lang="ru-RU" dirty="0"/>
              <a:t> Как этот первый снег, как этот первый снег.</a:t>
            </a:r>
          </a:p>
          <a:p>
            <a:r>
              <a:rPr lang="ru-RU" dirty="0"/>
              <a:t>Мы встретились опять. К чему ж твоя тревога?</a:t>
            </a:r>
          </a:p>
          <a:p>
            <a:r>
              <a:rPr lang="ru-RU" dirty="0"/>
              <a:t> Немало впереди у нас дорог и вех. Благодари судьбу у отчего порога</a:t>
            </a:r>
          </a:p>
          <a:p>
            <a:r>
              <a:rPr lang="ru-RU" dirty="0"/>
              <a:t> За этот первый снег, за этот первый снег.</a:t>
            </a:r>
          </a:p>
          <a:p>
            <a:endParaRPr lang="ru-RU" dirty="0"/>
          </a:p>
        </p:txBody>
      </p:sp>
      <p:sp>
        <p:nvSpPr>
          <p:cNvPr id="9" name="TextBox 8"/>
          <p:cNvSpPr txBox="1"/>
          <p:nvPr/>
        </p:nvSpPr>
        <p:spPr>
          <a:xfrm>
            <a:off x="5072066" y="857232"/>
            <a:ext cx="2786082" cy="400110"/>
          </a:xfrm>
          <a:prstGeom prst="rect">
            <a:avLst/>
          </a:prstGeom>
          <a:noFill/>
        </p:spPr>
        <p:txBody>
          <a:bodyPr wrap="square" rtlCol="0">
            <a:spAutoFit/>
          </a:bodyPr>
          <a:lstStyle/>
          <a:p>
            <a:pPr algn="ctr"/>
            <a:r>
              <a:rPr lang="ru-RU" sz="2000" b="1" i="1" dirty="0">
                <a:solidFill>
                  <a:schemeClr val="accent5">
                    <a:lumMod val="50000"/>
                  </a:schemeClr>
                </a:solidFill>
              </a:rPr>
              <a:t>Первый снег</a:t>
            </a:r>
          </a:p>
        </p:txBody>
      </p:sp>
      <p:sp>
        <p:nvSpPr>
          <p:cNvPr id="11" name="TextBox 10"/>
          <p:cNvSpPr txBox="1"/>
          <p:nvPr/>
        </p:nvSpPr>
        <p:spPr>
          <a:xfrm>
            <a:off x="8072462" y="6286520"/>
            <a:ext cx="785818" cy="369332"/>
          </a:xfrm>
          <a:prstGeom prst="rect">
            <a:avLst/>
          </a:prstGeom>
          <a:noFill/>
        </p:spPr>
        <p:txBody>
          <a:bodyPr wrap="square" rtlCol="0">
            <a:spAutoFit/>
          </a:bodyPr>
          <a:lstStyle/>
          <a:p>
            <a:r>
              <a:rPr lang="ru-RU" dirty="0"/>
              <a:t>1940 г</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esktop\завиток.jpg"/>
          <p:cNvPicPr>
            <a:picLocks noChangeAspect="1" noChangeArrowheads="1"/>
          </p:cNvPicPr>
          <p:nvPr/>
        </p:nvPicPr>
        <p:blipFill>
          <a:blip r:embed="rId2"/>
          <a:srcRect/>
          <a:stretch>
            <a:fillRect/>
          </a:stretch>
        </p:blipFill>
        <p:spPr bwMode="auto">
          <a:xfrm rot="10800000">
            <a:off x="7858148" y="285728"/>
            <a:ext cx="1285852" cy="1142984"/>
          </a:xfrm>
          <a:prstGeom prst="rect">
            <a:avLst/>
          </a:prstGeom>
          <a:noFill/>
        </p:spPr>
      </p:pic>
      <p:sp>
        <p:nvSpPr>
          <p:cNvPr id="2" name="Заголовок 1"/>
          <p:cNvSpPr>
            <a:spLocks noGrp="1"/>
          </p:cNvSpPr>
          <p:nvPr>
            <p:ph type="title"/>
          </p:nvPr>
        </p:nvSpPr>
        <p:spPr>
          <a:xfrm>
            <a:off x="2000232" y="0"/>
            <a:ext cx="5643602" cy="714380"/>
          </a:xfrm>
        </p:spPr>
        <p:txBody>
          <a:bodyPr>
            <a:normAutofit fontScale="90000"/>
          </a:bodyPr>
          <a:lstStyle/>
          <a:p>
            <a:r>
              <a:rPr lang="ru-RU" i="1" dirty="0"/>
              <a:t>                               </a:t>
            </a:r>
            <a:r>
              <a:rPr lang="ru-RU" sz="2700" i="1" dirty="0">
                <a:solidFill>
                  <a:schemeClr val="accent5">
                    <a:lumMod val="50000"/>
                  </a:schemeClr>
                </a:solidFill>
              </a:rPr>
              <a:t>Деревья</a:t>
            </a:r>
          </a:p>
        </p:txBody>
      </p:sp>
      <p:pic>
        <p:nvPicPr>
          <p:cNvPr id="3074" name="Picture 2" descr="C:\Users\User\Desktop\березы.jpg!d"/>
          <p:cNvPicPr>
            <a:picLocks noGrp="1" noChangeAspect="1" noChangeArrowheads="1"/>
          </p:cNvPicPr>
          <p:nvPr>
            <p:ph idx="1"/>
          </p:nvPr>
        </p:nvPicPr>
        <p:blipFill>
          <a:blip r:embed="rId3" cstate="print"/>
          <a:srcRect/>
          <a:stretch>
            <a:fillRect/>
          </a:stretch>
        </p:blipFill>
        <p:spPr bwMode="auto">
          <a:xfrm>
            <a:off x="1000100" y="857233"/>
            <a:ext cx="3214710" cy="5429288"/>
          </a:xfrm>
          <a:prstGeom prst="rect">
            <a:avLst/>
          </a:prstGeom>
          <a:noFill/>
        </p:spPr>
      </p:pic>
      <p:sp>
        <p:nvSpPr>
          <p:cNvPr id="5" name="Прямоугольник 4"/>
          <p:cNvSpPr/>
          <p:nvPr/>
        </p:nvSpPr>
        <p:spPr>
          <a:xfrm>
            <a:off x="4214810" y="714356"/>
            <a:ext cx="4643470" cy="6186309"/>
          </a:xfrm>
          <a:prstGeom prst="rect">
            <a:avLst/>
          </a:prstGeom>
        </p:spPr>
        <p:txBody>
          <a:bodyPr wrap="square" numCol="2">
            <a:spAutoFit/>
          </a:bodyPr>
          <a:lstStyle/>
          <a:p>
            <a:r>
              <a:rPr lang="ru-RU" dirty="0"/>
              <a:t>Сиротское детство, чужая семья,</a:t>
            </a:r>
          </a:p>
          <a:p>
            <a:r>
              <a:rPr lang="ru-RU" dirty="0"/>
              <a:t> Ни ласки, ни доброго слова.</a:t>
            </a:r>
          </a:p>
          <a:p>
            <a:r>
              <a:rPr lang="ru-RU" dirty="0"/>
              <a:t> Казалось, душа очерствеет моя,</a:t>
            </a:r>
          </a:p>
          <a:p>
            <a:r>
              <a:rPr lang="ru-RU" dirty="0"/>
              <a:t> В молчанье замкнуться готова. Но так не случилось. От доли такой</a:t>
            </a:r>
          </a:p>
          <a:p>
            <a:r>
              <a:rPr lang="ru-RU" dirty="0"/>
              <a:t>, Когда невтерпёж становилось,</a:t>
            </a:r>
          </a:p>
          <a:p>
            <a:r>
              <a:rPr lang="ru-RU" dirty="0"/>
              <a:t> Я в лес убегал, что шумел за рекой, Судьбе не сдавался на милость.</a:t>
            </a:r>
          </a:p>
          <a:p>
            <a:r>
              <a:rPr lang="ru-RU" dirty="0"/>
              <a:t>Была там другая семья мне дана</a:t>
            </a:r>
          </a:p>
          <a:p>
            <a:r>
              <a:rPr lang="ru-RU" dirty="0"/>
              <a:t> Под кровом туманно-зелёным. Там мог без оглядки открыть я до дна</a:t>
            </a:r>
          </a:p>
          <a:p>
            <a:r>
              <a:rPr lang="ru-RU" dirty="0"/>
              <a:t>Всю душу берёзам и клёнам.</a:t>
            </a:r>
          </a:p>
          <a:p>
            <a:r>
              <a:rPr lang="ru-RU" dirty="0"/>
              <a:t>Я знал, что меня не обидят они, Глубинные думы лелея,</a:t>
            </a:r>
          </a:p>
          <a:p>
            <a:r>
              <a:rPr lang="ru-RU" dirty="0"/>
              <a:t> И, сбросив томительный груз в их тени,</a:t>
            </a:r>
          </a:p>
          <a:p>
            <a:r>
              <a:rPr lang="ru-RU" dirty="0"/>
              <a:t> На мир я глядел веселее.</a:t>
            </a:r>
          </a:p>
          <a:p>
            <a:r>
              <a:rPr lang="ru-RU" dirty="0"/>
              <a:t>С тех пор не одну перешёл я межу, Давно седина серебрится,</a:t>
            </a:r>
          </a:p>
          <a:p>
            <a:r>
              <a:rPr lang="ru-RU" dirty="0"/>
              <a:t> А чуть затоскую — и в лес ухожу,</a:t>
            </a:r>
          </a:p>
          <a:p>
            <a:r>
              <a:rPr lang="ru-RU" dirty="0"/>
              <a:t> Берёзам да клёнам открыться.</a:t>
            </a:r>
          </a:p>
          <a:p>
            <a:br>
              <a:rPr lang="ru-RU" dirty="0"/>
            </a:br>
            <a:endParaRPr lang="ru-RU" dirty="0"/>
          </a:p>
        </p:txBody>
      </p:sp>
      <p:sp>
        <p:nvSpPr>
          <p:cNvPr id="6" name="TextBox 5"/>
          <p:cNvSpPr txBox="1"/>
          <p:nvPr/>
        </p:nvSpPr>
        <p:spPr>
          <a:xfrm>
            <a:off x="7929586" y="6286520"/>
            <a:ext cx="787652" cy="369332"/>
          </a:xfrm>
          <a:prstGeom prst="rect">
            <a:avLst/>
          </a:prstGeom>
          <a:noFill/>
        </p:spPr>
        <p:txBody>
          <a:bodyPr wrap="none" rtlCol="0">
            <a:spAutoFit/>
          </a:bodyPr>
          <a:lstStyle/>
          <a:p>
            <a:r>
              <a:rPr lang="ru-RU" dirty="0"/>
              <a:t>1968 г</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перо.jpg"/>
          <p:cNvPicPr>
            <a:picLocks noChangeAspect="1" noChangeArrowheads="1"/>
          </p:cNvPicPr>
          <p:nvPr/>
        </p:nvPicPr>
        <p:blipFill>
          <a:blip r:embed="rId2"/>
          <a:srcRect/>
          <a:stretch>
            <a:fillRect/>
          </a:stretch>
        </p:blipFill>
        <p:spPr bwMode="auto">
          <a:xfrm>
            <a:off x="6500762" y="3857628"/>
            <a:ext cx="2643238" cy="3000372"/>
          </a:xfrm>
          <a:prstGeom prst="rect">
            <a:avLst/>
          </a:prstGeom>
          <a:noFill/>
        </p:spPr>
      </p:pic>
      <p:sp>
        <p:nvSpPr>
          <p:cNvPr id="2" name="Заголовок 1"/>
          <p:cNvSpPr>
            <a:spLocks noGrp="1"/>
          </p:cNvSpPr>
          <p:nvPr>
            <p:ph type="title"/>
          </p:nvPr>
        </p:nvSpPr>
        <p:spPr>
          <a:xfrm>
            <a:off x="1214414" y="214290"/>
            <a:ext cx="7719274" cy="642942"/>
          </a:xfrm>
        </p:spPr>
        <p:txBody>
          <a:bodyPr>
            <a:normAutofit fontScale="90000"/>
          </a:bodyPr>
          <a:lstStyle/>
          <a:p>
            <a:r>
              <a:rPr lang="ru-RU" i="1" dirty="0"/>
              <a:t>Смоленская поэтическая школа</a:t>
            </a:r>
          </a:p>
        </p:txBody>
      </p:sp>
      <p:sp>
        <p:nvSpPr>
          <p:cNvPr id="3" name="Содержимое 2"/>
          <p:cNvSpPr>
            <a:spLocks noGrp="1"/>
          </p:cNvSpPr>
          <p:nvPr>
            <p:ph idx="1"/>
          </p:nvPr>
        </p:nvSpPr>
        <p:spPr>
          <a:xfrm>
            <a:off x="1142976" y="785794"/>
            <a:ext cx="7498080" cy="5643602"/>
          </a:xfrm>
        </p:spPr>
        <p:txBody>
          <a:bodyPr>
            <a:normAutofit/>
          </a:bodyPr>
          <a:lstStyle/>
          <a:p>
            <a:pPr>
              <a:buNone/>
            </a:pPr>
            <a:r>
              <a:rPr lang="ru-RU" sz="1800" dirty="0"/>
              <a:t>     Смоленская поэтическая школа – направление в русской советской поэзии, сформировавшиеся к концу 30 – началу 40 – х гг., основателями которого были М.И. Исаковский, А.Т.Твардовский, </a:t>
            </a:r>
            <a:r>
              <a:rPr lang="ru-RU" sz="1800" dirty="0" err="1"/>
              <a:t>Н.И.Рыленков</a:t>
            </a:r>
            <a:r>
              <a:rPr lang="ru-RU" sz="1800" dirty="0"/>
              <a:t>. Впервые заговорил о СПШ и теоретически обосновал её </a:t>
            </a:r>
            <a:r>
              <a:rPr lang="ru-RU" sz="1800" dirty="0" err="1"/>
              <a:t>А.В.Македонов</a:t>
            </a:r>
            <a:r>
              <a:rPr lang="ru-RU" sz="1800" dirty="0"/>
              <a:t>. К СПШ исследователи относят </a:t>
            </a:r>
            <a:r>
              <a:rPr lang="ru-RU" sz="1800" dirty="0" err="1"/>
              <a:t>С.Фиксина</a:t>
            </a:r>
            <a:r>
              <a:rPr lang="ru-RU" sz="1800" dirty="0"/>
              <a:t>, И.Васильевского, Д.Осина, Д.Дворецкого, И.Рыжикова и др., проживавших на Смоленщине. По характеру творчества близко примыкали к ней поэты, никогда на Смоленщине не жившие: А.Недогонов, С.Смирнов, А.Яшин, Н.Дементьев, </a:t>
            </a:r>
            <a:r>
              <a:rPr lang="ru-RU" sz="1800" dirty="0" err="1"/>
              <a:t>Н.Грибачёв</a:t>
            </a:r>
            <a:r>
              <a:rPr lang="ru-RU" sz="1800" dirty="0"/>
              <a:t> и др. Самой заметной чертой творчества поэтов – основателей школы – является глубокое проникновение в народную жизнь. Все они выходцы из крестьянской среды, от земли, что придавало народности их творчества органический, естественный характер. Их творчество питали родниковые струи устного народного творчества. Герои произведений СПШ прежде всего работники. Сначала это были крестьяне, потом крестьянские сыны – герои определённых крестьянских профессий: </a:t>
            </a:r>
            <a:r>
              <a:rPr lang="ru-RU" sz="1800" dirty="0" err="1"/>
              <a:t>льнотрепальщицы</a:t>
            </a:r>
            <a:r>
              <a:rPr lang="ru-RU" sz="1800" dirty="0"/>
              <a:t>, др. мастера льноводства, скотницы, телятницы, доярки, пастухи, садоводы, пчеловоды, лесники, мельники.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перо.jpg"/>
          <p:cNvPicPr>
            <a:picLocks noChangeAspect="1" noChangeArrowheads="1"/>
          </p:cNvPicPr>
          <p:nvPr/>
        </p:nvPicPr>
        <p:blipFill>
          <a:blip r:embed="rId2"/>
          <a:srcRect/>
          <a:stretch>
            <a:fillRect/>
          </a:stretch>
        </p:blipFill>
        <p:spPr bwMode="auto">
          <a:xfrm>
            <a:off x="6929454" y="4429132"/>
            <a:ext cx="2013891" cy="2428868"/>
          </a:xfrm>
          <a:prstGeom prst="rect">
            <a:avLst/>
          </a:prstGeom>
          <a:noFill/>
        </p:spPr>
      </p:pic>
      <p:sp>
        <p:nvSpPr>
          <p:cNvPr id="3" name="Содержимое 2"/>
          <p:cNvSpPr>
            <a:spLocks noGrp="1"/>
          </p:cNvSpPr>
          <p:nvPr>
            <p:ph idx="1"/>
          </p:nvPr>
        </p:nvSpPr>
        <p:spPr>
          <a:xfrm>
            <a:off x="1214414" y="214290"/>
            <a:ext cx="7286676" cy="6643710"/>
          </a:xfrm>
        </p:spPr>
        <p:txBody>
          <a:bodyPr>
            <a:normAutofit/>
          </a:bodyPr>
          <a:lstStyle/>
          <a:p>
            <a:pPr indent="0">
              <a:spcBef>
                <a:spcPts val="0"/>
              </a:spcBef>
              <a:buNone/>
            </a:pPr>
            <a:r>
              <a:rPr lang="ru-RU" sz="1800" dirty="0"/>
              <a:t>     Потом  деревенские мастеровые, соединяющие в себе старый хлеборобский и новый индустриальный труд- плотники, кузницы, печники, шофёры, трактористы. Крестьяне и их дети становятся лётчиками, танкистами, командирами, врачами, артистами. Вчерашняя деревенская девочка становится певицей и поёт в Москве в концертном зале, а подруга юности слушает её по радио. Такой лирический сюжет, как в стихотворении </a:t>
            </a:r>
            <a:r>
              <a:rPr lang="ru-RU" sz="1800" dirty="0" err="1"/>
              <a:t>Н.Рыленкова</a:t>
            </a:r>
            <a:r>
              <a:rPr lang="ru-RU" sz="1800" dirty="0"/>
              <a:t> </a:t>
            </a:r>
            <a:r>
              <a:rPr lang="en-US" sz="1800" dirty="0"/>
              <a:t>“</a:t>
            </a:r>
            <a:r>
              <a:rPr lang="ru-RU" sz="1800" dirty="0"/>
              <a:t>Когда в Москве в концертном зале…</a:t>
            </a:r>
            <a:r>
              <a:rPr lang="en-US" sz="1800" dirty="0"/>
              <a:t>”</a:t>
            </a:r>
            <a:r>
              <a:rPr lang="ru-RU" sz="1800" dirty="0"/>
              <a:t>, становится типической ситуацией поэтических произведений. В них часты сцены встреч с родными местами, земляками, товарищами детства, как, например, у А.Твардовского в стихотворениях </a:t>
            </a:r>
            <a:r>
              <a:rPr lang="en-US" sz="1800" dirty="0"/>
              <a:t>“</a:t>
            </a:r>
            <a:r>
              <a:rPr lang="ru-RU" sz="1800" dirty="0"/>
              <a:t>На хуторе Загорье</a:t>
            </a:r>
            <a:r>
              <a:rPr lang="en-US" sz="1800" dirty="0"/>
              <a:t>”</a:t>
            </a:r>
            <a:r>
              <a:rPr lang="ru-RU" sz="1800" dirty="0"/>
              <a:t>,</a:t>
            </a:r>
            <a:r>
              <a:rPr lang="en-US" sz="1800" dirty="0"/>
              <a:t> “</a:t>
            </a:r>
            <a:r>
              <a:rPr lang="ru-RU" sz="1800" dirty="0"/>
              <a:t>Поездка в Загорье</a:t>
            </a:r>
            <a:r>
              <a:rPr lang="en-US" sz="1800" dirty="0"/>
              <a:t>”</a:t>
            </a:r>
            <a:r>
              <a:rPr lang="ru-RU" sz="1800" dirty="0"/>
              <a:t> и др., отражающие духовный рост персонажа. Со временем в круг его интересов входит прочитанное, узнанное, услышанное. Особенно это характер для  таких стихотворений </a:t>
            </a:r>
            <a:r>
              <a:rPr lang="ru-RU" sz="1800" dirty="0" err="1"/>
              <a:t>Н.Рыленкова</a:t>
            </a:r>
            <a:r>
              <a:rPr lang="ru-RU" sz="1800" dirty="0"/>
              <a:t>, как </a:t>
            </a:r>
            <a:r>
              <a:rPr lang="en-US" sz="1800" dirty="0"/>
              <a:t>“</a:t>
            </a:r>
            <a:r>
              <a:rPr lang="ru-RU" sz="1800" dirty="0"/>
              <a:t>Левитан</a:t>
            </a:r>
            <a:r>
              <a:rPr lang="en-US" sz="1800" dirty="0"/>
              <a:t>”, “</a:t>
            </a:r>
            <a:r>
              <a:rPr lang="ru-RU" sz="1800" dirty="0"/>
              <a:t>Бетховен</a:t>
            </a:r>
            <a:r>
              <a:rPr lang="en-US" sz="1800" dirty="0"/>
              <a:t>”, “</a:t>
            </a:r>
            <a:r>
              <a:rPr lang="ru-RU" sz="1800" dirty="0"/>
              <a:t>Андрей Рублёв</a:t>
            </a:r>
            <a:r>
              <a:rPr lang="en-US" sz="1800" dirty="0"/>
              <a:t>”, “</a:t>
            </a:r>
            <a:r>
              <a:rPr lang="ru-RU" sz="1800" dirty="0"/>
              <a:t>Открою я томик Кольцова…</a:t>
            </a:r>
            <a:r>
              <a:rPr lang="en-US" sz="1800" dirty="0"/>
              <a:t>”</a:t>
            </a:r>
            <a:r>
              <a:rPr lang="ru-RU" sz="1800" dirty="0"/>
              <a:t> и др. </a:t>
            </a:r>
          </a:p>
          <a:p>
            <a:pPr indent="0">
              <a:spcBef>
                <a:spcPts val="0"/>
              </a:spcBef>
              <a:buNone/>
            </a:pPr>
            <a:r>
              <a:rPr lang="ru-RU" sz="1800" dirty="0"/>
              <a:t>     Для произведений поэтов СПШ характерен принцип полноты и точности изображения. Проявляется он не только в стремление хотя бы мимоходом назвать профессию героя, но и дать ему собственное имя, указать его точный адрес. Чаще всего это Смоленщина, в пределах Смоленщины ещё более точный адрес: город Смоленск, город Ельня, станция Починок, хутор Загорье, деревня </a:t>
            </a:r>
            <a:r>
              <a:rPr lang="ru-RU" sz="1800" dirty="0" err="1"/>
              <a:t>Ломня</a:t>
            </a:r>
            <a:r>
              <a:rPr lang="ru-RU" sz="1800" dirty="0"/>
              <a:t>.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1435608" y="285728"/>
            <a:ext cx="7498080" cy="5962672"/>
          </a:xfrm>
        </p:spPr>
        <p:txBody>
          <a:bodyPr>
            <a:normAutofit/>
          </a:bodyPr>
          <a:lstStyle/>
          <a:p>
            <a:pPr>
              <a:buNone/>
            </a:pPr>
            <a:r>
              <a:rPr lang="ru-RU" sz="1800" dirty="0"/>
              <a:t>     Принцип полноты и точности создавал особую атмосферу непосредственности, достоверности, </a:t>
            </a:r>
            <a:r>
              <a:rPr lang="ru-RU" sz="1800" dirty="0" err="1"/>
              <a:t>найденности</a:t>
            </a:r>
            <a:r>
              <a:rPr lang="ru-RU" sz="1800" dirty="0"/>
              <a:t> поэтической правды. Характерен для школы принцип обобщённости с неповторимостью. Отсюда в стихах </a:t>
            </a:r>
            <a:r>
              <a:rPr lang="en-US" sz="1800" dirty="0"/>
              <a:t>“</a:t>
            </a:r>
            <a:r>
              <a:rPr lang="ru-RU" sz="1800" dirty="0"/>
              <a:t>на случай</a:t>
            </a:r>
            <a:r>
              <a:rPr lang="en-US" sz="1800" dirty="0"/>
              <a:t>”</a:t>
            </a:r>
            <a:r>
              <a:rPr lang="ru-RU" sz="1800" dirty="0"/>
              <a:t> лиризм выступает в форме объективного очерка- рассказа. Поэтому дед Данила А.Твардовского, как и дед Гордей и Кузьма не очерковые персонажи, а лично знакомые поэта по хутору Загорье. Герои поэтов СПШ люди рядовые не генералы, не командиры, а солдаты, но в них, рядовых тружениках и их конкретных будничных делах раскрывался национальный характер и самый высокий человеческий потенциал.</a:t>
            </a:r>
          </a:p>
        </p:txBody>
      </p:sp>
      <p:pic>
        <p:nvPicPr>
          <p:cNvPr id="5" name="Picture 6" descr="C:\Users\User\Desktop\вензель с пером.jpg"/>
          <p:cNvPicPr>
            <a:picLocks noChangeAspect="1" noChangeArrowheads="1"/>
          </p:cNvPicPr>
          <p:nvPr/>
        </p:nvPicPr>
        <p:blipFill>
          <a:blip r:embed="rId2"/>
          <a:srcRect/>
          <a:stretch>
            <a:fillRect/>
          </a:stretch>
        </p:blipFill>
        <p:spPr bwMode="auto">
          <a:xfrm>
            <a:off x="2357422" y="3643314"/>
            <a:ext cx="5072098" cy="135732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C70E9A-5579-9D42-676F-4340E2FD1DBA}"/>
              </a:ext>
            </a:extLst>
          </p:cNvPr>
          <p:cNvSpPr>
            <a:spLocks noGrp="1"/>
          </p:cNvSpPr>
          <p:nvPr>
            <p:ph type="title"/>
          </p:nvPr>
        </p:nvSpPr>
        <p:spPr/>
        <p:txBody>
          <a:bodyPr/>
          <a:lstStyle/>
          <a:p>
            <a:r>
              <a:rPr lang="ru-RU" dirty="0"/>
              <a:t>Литература</a:t>
            </a:r>
          </a:p>
        </p:txBody>
      </p:sp>
      <p:sp>
        <p:nvSpPr>
          <p:cNvPr id="4" name="TextBox 3">
            <a:extLst>
              <a:ext uri="{FF2B5EF4-FFF2-40B4-BE49-F238E27FC236}">
                <a16:creationId xmlns:a16="http://schemas.microsoft.com/office/drawing/2014/main" id="{DB162CD7-1F51-2D62-BAFB-B3F28852794F}"/>
              </a:ext>
            </a:extLst>
          </p:cNvPr>
          <p:cNvSpPr txBox="1"/>
          <p:nvPr/>
        </p:nvSpPr>
        <p:spPr>
          <a:xfrm>
            <a:off x="1547664" y="1556793"/>
            <a:ext cx="6912768" cy="2031325"/>
          </a:xfrm>
          <a:prstGeom prst="rect">
            <a:avLst/>
          </a:prstGeom>
          <a:noFill/>
        </p:spPr>
        <p:txBody>
          <a:bodyPr wrap="square">
            <a:spAutoFit/>
          </a:bodyPr>
          <a:lstStyle/>
          <a:p>
            <a:r>
              <a:rPr lang="ru-RU" dirty="0" err="1"/>
              <a:t>Н.Рыленков</a:t>
            </a:r>
            <a:r>
              <a:rPr lang="ru-RU" dirty="0"/>
              <a:t> Биография, стихи</a:t>
            </a:r>
          </a:p>
          <a:p>
            <a:r>
              <a:rPr lang="en-US" dirty="0"/>
              <a:t>https://allforchildren.ru/poetry/author640-rylenkov.php</a:t>
            </a:r>
            <a:endParaRPr lang="ru-RU" dirty="0"/>
          </a:p>
          <a:p>
            <a:endParaRPr lang="ru-RU" dirty="0"/>
          </a:p>
          <a:p>
            <a:r>
              <a:rPr lang="en-US" dirty="0">
                <a:hlinkClick r:id="rId2"/>
              </a:rPr>
              <a:t>https://rustih.ru/nikolaj-rylenkov/</a:t>
            </a:r>
            <a:endParaRPr lang="ru-RU" dirty="0"/>
          </a:p>
          <a:p>
            <a:endParaRPr lang="ru-RU" dirty="0"/>
          </a:p>
          <a:p>
            <a:endParaRPr lang="ru-RU" dirty="0"/>
          </a:p>
          <a:p>
            <a:r>
              <a:rPr lang="en-US" dirty="0"/>
              <a:t>https://multiurok.ru/files/smolenskaia-poeticheskaia-shkola.html</a:t>
            </a:r>
            <a:endParaRPr lang="ru-RU" dirty="0"/>
          </a:p>
        </p:txBody>
      </p:sp>
    </p:spTree>
    <p:extLst>
      <p:ext uri="{BB962C8B-B14F-4D97-AF65-F5344CB8AC3E}">
        <p14:creationId xmlns:p14="http://schemas.microsoft.com/office/powerpoint/2010/main" val="129276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2978" y="285728"/>
            <a:ext cx="8141022" cy="1143000"/>
          </a:xfrm>
        </p:spPr>
        <p:txBody>
          <a:bodyPr>
            <a:normAutofit/>
          </a:bodyPr>
          <a:lstStyle/>
          <a:p>
            <a:r>
              <a:rPr lang="ru-RU" i="1" dirty="0">
                <a:effectLst/>
              </a:rPr>
              <a:t>Николай Иванович </a:t>
            </a:r>
            <a:r>
              <a:rPr lang="ru-RU" i="1" dirty="0" err="1">
                <a:effectLst/>
              </a:rPr>
              <a:t>Рыленков</a:t>
            </a:r>
            <a:endParaRPr lang="ru-RU" i="1" dirty="0">
              <a:effectLst/>
            </a:endParaRPr>
          </a:p>
        </p:txBody>
      </p:sp>
      <p:pic>
        <p:nvPicPr>
          <p:cNvPr id="1027" name="Picture 3" descr="C:\Users\User\Desktop\рыленков1.png"/>
          <p:cNvPicPr>
            <a:picLocks noGrp="1" noChangeAspect="1" noChangeArrowheads="1"/>
          </p:cNvPicPr>
          <p:nvPr>
            <p:ph idx="1"/>
          </p:nvPr>
        </p:nvPicPr>
        <p:blipFill>
          <a:blip r:embed="rId2"/>
          <a:srcRect/>
          <a:stretch>
            <a:fillRect/>
          </a:stretch>
        </p:blipFill>
        <p:spPr bwMode="auto">
          <a:xfrm>
            <a:off x="1071538" y="1214422"/>
            <a:ext cx="3643338" cy="5000660"/>
          </a:xfrm>
          <a:prstGeom prst="rect">
            <a:avLst/>
          </a:prstGeom>
          <a:noFill/>
        </p:spPr>
      </p:pic>
      <p:sp>
        <p:nvSpPr>
          <p:cNvPr id="9" name="TextBox 8"/>
          <p:cNvSpPr txBox="1"/>
          <p:nvPr/>
        </p:nvSpPr>
        <p:spPr>
          <a:xfrm>
            <a:off x="4786314" y="1285860"/>
            <a:ext cx="4357686" cy="3416320"/>
          </a:xfrm>
          <a:prstGeom prst="rect">
            <a:avLst/>
          </a:prstGeom>
          <a:noFill/>
        </p:spPr>
        <p:txBody>
          <a:bodyPr wrap="square" rtlCol="0">
            <a:spAutoFit/>
          </a:bodyPr>
          <a:lstStyle/>
          <a:p>
            <a:r>
              <a:rPr lang="ru-RU" dirty="0"/>
              <a:t>Русский и советский поэт, воспевший родную смоленскую землю в жанре социалистического реализма. Участник Великой Отечественной Войны(1941-1945), награждён Орденом Ленина и Орденом Трудового красного знамени. Член правления СП РСФСР с 1958 года, секретариата СП РСФСР с 1965 года. Прозаические и поэтические произведения автора были включены в школьную программу, его книги печатались огромными тиражами.  </a:t>
            </a:r>
          </a:p>
        </p:txBody>
      </p:sp>
      <p:sp>
        <p:nvSpPr>
          <p:cNvPr id="1029" name="AutoShape 5" descr="Contact U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C:\Users\User\Desktop\вензель с пером.jpg"/>
          <p:cNvPicPr>
            <a:picLocks noChangeAspect="1" noChangeArrowheads="1"/>
          </p:cNvPicPr>
          <p:nvPr/>
        </p:nvPicPr>
        <p:blipFill>
          <a:blip r:embed="rId3"/>
          <a:srcRect/>
          <a:stretch>
            <a:fillRect/>
          </a:stretch>
        </p:blipFill>
        <p:spPr bwMode="auto">
          <a:xfrm>
            <a:off x="4850782" y="4930976"/>
            <a:ext cx="4007498" cy="128410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Детство и юность поэта</a:t>
            </a:r>
          </a:p>
        </p:txBody>
      </p:sp>
      <p:pic>
        <p:nvPicPr>
          <p:cNvPr id="25601" name="Picture 1" descr="C:\Users\User\Desktop\рыленков в юности.jpg"/>
          <p:cNvPicPr>
            <a:picLocks noGrp="1" noChangeAspect="1" noChangeArrowheads="1"/>
          </p:cNvPicPr>
          <p:nvPr>
            <p:ph idx="1"/>
          </p:nvPr>
        </p:nvPicPr>
        <p:blipFill>
          <a:blip r:embed="rId2"/>
          <a:srcRect/>
          <a:stretch>
            <a:fillRect/>
          </a:stretch>
        </p:blipFill>
        <p:spPr bwMode="auto">
          <a:xfrm>
            <a:off x="1000100" y="1214422"/>
            <a:ext cx="3786214" cy="4357718"/>
          </a:xfrm>
          <a:prstGeom prst="rect">
            <a:avLst/>
          </a:prstGeom>
          <a:noFill/>
        </p:spPr>
      </p:pic>
      <p:sp>
        <p:nvSpPr>
          <p:cNvPr id="5" name="TextBox 4"/>
          <p:cNvSpPr txBox="1"/>
          <p:nvPr/>
        </p:nvSpPr>
        <p:spPr>
          <a:xfrm>
            <a:off x="4857752" y="1142984"/>
            <a:ext cx="4286248" cy="5355312"/>
          </a:xfrm>
          <a:prstGeom prst="rect">
            <a:avLst/>
          </a:prstGeom>
          <a:noFill/>
        </p:spPr>
        <p:txBody>
          <a:bodyPr wrap="square" rtlCol="0">
            <a:spAutoFit/>
          </a:bodyPr>
          <a:lstStyle/>
          <a:p>
            <a:r>
              <a:rPr lang="ru-RU" dirty="0"/>
              <a:t>Автор сборника </a:t>
            </a:r>
            <a:r>
              <a:rPr lang="en-US" dirty="0"/>
              <a:t>“</a:t>
            </a:r>
            <a:r>
              <a:rPr lang="ru-RU" dirty="0"/>
              <a:t>Мои герои</a:t>
            </a:r>
            <a:r>
              <a:rPr lang="en-US" dirty="0"/>
              <a:t>”</a:t>
            </a:r>
            <a:r>
              <a:rPr lang="ru-RU" dirty="0"/>
              <a:t>родился 15 февраля 1909 года в глухой деревушке Алексеевка Смоленской губернии. В произведениях поэта Алексеевка представлена под названием </a:t>
            </a:r>
            <a:r>
              <a:rPr lang="ru-RU" dirty="0" err="1"/>
              <a:t>Ломжи</a:t>
            </a:r>
            <a:r>
              <a:rPr lang="ru-RU" dirty="0"/>
              <a:t> – так привыкли величать её местные жители. </a:t>
            </a:r>
            <a:r>
              <a:rPr lang="ru-RU" dirty="0" err="1"/>
              <a:t>Рыленков</a:t>
            </a:r>
            <a:r>
              <a:rPr lang="ru-RU" dirty="0"/>
              <a:t> помнит, что здесь не насчитывалось и полсотни домов, а сразу за околицей начинался дремучий лес.</a:t>
            </a:r>
          </a:p>
          <a:p>
            <a:r>
              <a:rPr lang="ru-RU" dirty="0"/>
              <a:t>Мальчик рос в обычной крестьянской семье. Пока были живы родители, его детство было самым обычным – со своими радостями и трудностями. Вскоре родители умерли, и маленький Коля остался на попечении родного дяди. Который помог племяннику завершить начальное образование. </a:t>
            </a:r>
          </a:p>
          <a:p>
            <a:endParaRPr lang="ru-RU" dirty="0"/>
          </a:p>
        </p:txBody>
      </p:sp>
      <p:pic>
        <p:nvPicPr>
          <p:cNvPr id="6" name="Picture 6" descr="C:\Users\User\Desktop\вензель с пером.jpg"/>
          <p:cNvPicPr>
            <a:picLocks noChangeAspect="1" noChangeArrowheads="1"/>
          </p:cNvPicPr>
          <p:nvPr/>
        </p:nvPicPr>
        <p:blipFill>
          <a:blip r:embed="rId3"/>
          <a:srcRect/>
          <a:stretch>
            <a:fillRect/>
          </a:stretch>
        </p:blipFill>
        <p:spPr bwMode="auto">
          <a:xfrm>
            <a:off x="1067726" y="5643577"/>
            <a:ext cx="3647150" cy="92869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завиток.jpg"/>
          <p:cNvPicPr>
            <a:picLocks noChangeAspect="1" noChangeArrowheads="1"/>
          </p:cNvPicPr>
          <p:nvPr/>
        </p:nvPicPr>
        <p:blipFill>
          <a:blip r:embed="rId2"/>
          <a:srcRect/>
          <a:stretch>
            <a:fillRect/>
          </a:stretch>
        </p:blipFill>
        <p:spPr bwMode="auto">
          <a:xfrm>
            <a:off x="1000100" y="4929198"/>
            <a:ext cx="1928826" cy="1928802"/>
          </a:xfrm>
          <a:prstGeom prst="rect">
            <a:avLst/>
          </a:prstGeom>
          <a:noFill/>
        </p:spPr>
      </p:pic>
      <p:pic>
        <p:nvPicPr>
          <p:cNvPr id="4" name="Picture 3" descr="C:\Users\User\Desktop\завиток.jpg"/>
          <p:cNvPicPr>
            <a:picLocks noChangeAspect="1" noChangeArrowheads="1"/>
          </p:cNvPicPr>
          <p:nvPr/>
        </p:nvPicPr>
        <p:blipFill>
          <a:blip r:embed="rId2"/>
          <a:srcRect/>
          <a:stretch>
            <a:fillRect/>
          </a:stretch>
        </p:blipFill>
        <p:spPr bwMode="auto">
          <a:xfrm rot="10800000">
            <a:off x="7039700" y="214290"/>
            <a:ext cx="2104300" cy="1785950"/>
          </a:xfrm>
          <a:prstGeom prst="rect">
            <a:avLst/>
          </a:prstGeom>
          <a:noFill/>
        </p:spPr>
      </p:pic>
      <p:sp>
        <p:nvSpPr>
          <p:cNvPr id="3" name="Содержимое 2"/>
          <p:cNvSpPr>
            <a:spLocks noGrp="1"/>
          </p:cNvSpPr>
          <p:nvPr>
            <p:ph idx="1"/>
          </p:nvPr>
        </p:nvSpPr>
        <p:spPr>
          <a:xfrm>
            <a:off x="1214414" y="785794"/>
            <a:ext cx="6858048" cy="5176854"/>
          </a:xfrm>
        </p:spPr>
        <p:txBody>
          <a:bodyPr>
            <a:normAutofit lnSpcReduction="10000"/>
          </a:bodyPr>
          <a:lstStyle/>
          <a:p>
            <a:pPr indent="283464" algn="just">
              <a:spcBef>
                <a:spcPts val="0"/>
              </a:spcBef>
              <a:buNone/>
            </a:pPr>
            <a:r>
              <a:rPr lang="ru-RU" sz="1800" dirty="0"/>
              <a:t>    После он поступил в </a:t>
            </a:r>
            <a:r>
              <a:rPr lang="ru-RU" sz="1800" dirty="0" err="1"/>
              <a:t>тюнинскую</a:t>
            </a:r>
            <a:r>
              <a:rPr lang="ru-RU" sz="1800" dirty="0"/>
              <a:t> трудовую школу. Где обучался с 1920 по  1925 год. В </a:t>
            </a:r>
            <a:r>
              <a:rPr lang="ru-RU" sz="1800" dirty="0" err="1"/>
              <a:t>Тюнино</a:t>
            </a:r>
            <a:r>
              <a:rPr lang="ru-RU" sz="1800" dirty="0"/>
              <a:t>, юноша увлекся чтением, изучением ботаники, истории и географии. Но главное место в его жизни заняла поэзия – с  ней  Николай не расставался никогда. Первое произведение автора под названием</a:t>
            </a:r>
            <a:r>
              <a:rPr lang="en-US" sz="1800" dirty="0"/>
              <a:t> “</a:t>
            </a:r>
            <a:r>
              <a:rPr lang="ru-RU" sz="1800" dirty="0"/>
              <a:t>Толока</a:t>
            </a:r>
            <a:r>
              <a:rPr lang="en-US" sz="1800" dirty="0"/>
              <a:t>”</a:t>
            </a:r>
            <a:r>
              <a:rPr lang="ru-RU" sz="1800" dirty="0"/>
              <a:t> было опубликовано в издании </a:t>
            </a:r>
            <a:r>
              <a:rPr lang="en-US" sz="1800" dirty="0"/>
              <a:t>“</a:t>
            </a:r>
            <a:r>
              <a:rPr lang="ru-RU" sz="1800" dirty="0"/>
              <a:t>Рабочий путь</a:t>
            </a:r>
            <a:r>
              <a:rPr lang="en-US" sz="1800" dirty="0"/>
              <a:t>”</a:t>
            </a:r>
            <a:r>
              <a:rPr lang="ru-RU" sz="1800" dirty="0"/>
              <a:t>. Однако редакция без согласования с сочинителем выпустила это стихотворение под названием </a:t>
            </a:r>
            <a:r>
              <a:rPr lang="en-US" sz="1800" dirty="0"/>
              <a:t>“ </a:t>
            </a:r>
            <a:r>
              <a:rPr lang="ru-RU" sz="1800" dirty="0"/>
              <a:t>Взаимопомощь</a:t>
            </a:r>
            <a:r>
              <a:rPr lang="en-US" sz="1800" dirty="0"/>
              <a:t>”</a:t>
            </a:r>
            <a:r>
              <a:rPr lang="ru-RU" sz="1800" dirty="0"/>
              <a:t>.</a:t>
            </a:r>
          </a:p>
          <a:p>
            <a:pPr indent="283464" algn="just">
              <a:spcBef>
                <a:spcPts val="0"/>
              </a:spcBef>
              <a:buNone/>
            </a:pPr>
            <a:r>
              <a:rPr lang="ru-RU" sz="1800" dirty="0"/>
              <a:t>     Чтобы как-то обеспечить своё существование, юный </a:t>
            </a:r>
            <a:r>
              <a:rPr lang="ru-RU" sz="1800" dirty="0" err="1"/>
              <a:t>Рыленков</a:t>
            </a:r>
            <a:r>
              <a:rPr lang="ru-RU" sz="1800" dirty="0"/>
              <a:t> устроился на  работу: сначала на должность сельского статистика, потом в школу, где преподавал русский язык и литературу.</a:t>
            </a:r>
          </a:p>
          <a:p>
            <a:pPr indent="283464" algn="just">
              <a:spcBef>
                <a:spcPts val="0"/>
              </a:spcBef>
              <a:buNone/>
            </a:pPr>
            <a:r>
              <a:rPr lang="ru-RU" sz="1800" dirty="0"/>
              <a:t>     В 1930-м Николай Иванович решил продолжить образование, поступив в Смоленский педагогический институт. Здесь молодой человек обрёл друзей в лице Александра Твардовского и Михаила Исаковского, чьё присутствие оказало огромное влияние на творческую биографию поэта. Вместе с новыми единомышленниками </a:t>
            </a:r>
            <a:r>
              <a:rPr lang="ru-RU" sz="1800" dirty="0" err="1"/>
              <a:t>Рыленков</a:t>
            </a:r>
            <a:r>
              <a:rPr lang="ru-RU" sz="1800" dirty="0"/>
              <a:t> открыл в Смоленске первую поэтическую школу.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C:\Users\User\Desktop\красного знамени 1.jpg"/>
          <p:cNvPicPr>
            <a:picLocks noChangeAspect="1" noChangeArrowheads="1"/>
          </p:cNvPicPr>
          <p:nvPr/>
        </p:nvPicPr>
        <p:blipFill>
          <a:blip r:embed="rId2"/>
          <a:srcRect/>
          <a:stretch>
            <a:fillRect/>
          </a:stretch>
        </p:blipFill>
        <p:spPr bwMode="auto">
          <a:xfrm>
            <a:off x="3714744" y="2428868"/>
            <a:ext cx="2770285" cy="3357586"/>
          </a:xfrm>
          <a:prstGeom prst="rect">
            <a:avLst/>
          </a:prstGeom>
          <a:noFill/>
        </p:spPr>
      </p:pic>
      <p:sp>
        <p:nvSpPr>
          <p:cNvPr id="2" name="Заголовок 1"/>
          <p:cNvSpPr>
            <a:spLocks noGrp="1"/>
          </p:cNvSpPr>
          <p:nvPr>
            <p:ph type="title"/>
          </p:nvPr>
        </p:nvSpPr>
        <p:spPr>
          <a:xfrm>
            <a:off x="1435608" y="214290"/>
            <a:ext cx="7498080" cy="1071570"/>
          </a:xfrm>
        </p:spPr>
        <p:txBody>
          <a:bodyPr/>
          <a:lstStyle/>
          <a:p>
            <a:r>
              <a:rPr lang="ru-RU" i="1" dirty="0"/>
              <a:t>                   Награды</a:t>
            </a:r>
          </a:p>
        </p:txBody>
      </p:sp>
      <p:pic>
        <p:nvPicPr>
          <p:cNvPr id="23553" name="Picture 1" descr="C:\Users\User\Desktop\орден ленина.jpg"/>
          <p:cNvPicPr>
            <a:picLocks noGrp="1" noChangeAspect="1" noChangeArrowheads="1"/>
          </p:cNvPicPr>
          <p:nvPr>
            <p:ph idx="1"/>
          </p:nvPr>
        </p:nvPicPr>
        <p:blipFill>
          <a:blip r:embed="rId3"/>
          <a:srcRect/>
          <a:stretch>
            <a:fillRect/>
          </a:stretch>
        </p:blipFill>
        <p:spPr bwMode="auto">
          <a:xfrm>
            <a:off x="1214414" y="2643182"/>
            <a:ext cx="2124075" cy="3048000"/>
          </a:xfrm>
          <a:prstGeom prst="rect">
            <a:avLst/>
          </a:prstGeom>
          <a:noFill/>
        </p:spPr>
      </p:pic>
      <p:sp>
        <p:nvSpPr>
          <p:cNvPr id="5" name="TextBox 4"/>
          <p:cNvSpPr txBox="1"/>
          <p:nvPr/>
        </p:nvSpPr>
        <p:spPr>
          <a:xfrm>
            <a:off x="1142976" y="1571612"/>
            <a:ext cx="2428892" cy="369332"/>
          </a:xfrm>
          <a:prstGeom prst="rect">
            <a:avLst/>
          </a:prstGeom>
          <a:noFill/>
        </p:spPr>
        <p:txBody>
          <a:bodyPr wrap="square" rtlCol="0">
            <a:spAutoFit/>
          </a:bodyPr>
          <a:lstStyle/>
          <a:p>
            <a:r>
              <a:rPr lang="ru-RU" dirty="0"/>
              <a:t>      Орден Ленина</a:t>
            </a:r>
          </a:p>
        </p:txBody>
      </p:sp>
      <p:sp>
        <p:nvSpPr>
          <p:cNvPr id="6" name="TextBox 5"/>
          <p:cNvSpPr txBox="1"/>
          <p:nvPr/>
        </p:nvSpPr>
        <p:spPr>
          <a:xfrm>
            <a:off x="3714744" y="1357298"/>
            <a:ext cx="2643206" cy="646331"/>
          </a:xfrm>
          <a:prstGeom prst="rect">
            <a:avLst/>
          </a:prstGeom>
          <a:noFill/>
        </p:spPr>
        <p:txBody>
          <a:bodyPr wrap="square" rtlCol="0">
            <a:spAutoFit/>
          </a:bodyPr>
          <a:lstStyle/>
          <a:p>
            <a:pPr algn="ctr"/>
            <a:r>
              <a:rPr lang="ru-RU" dirty="0"/>
              <a:t>Орден Трудового Красного Знамени</a:t>
            </a:r>
          </a:p>
        </p:txBody>
      </p:sp>
      <p:sp>
        <p:nvSpPr>
          <p:cNvPr id="23555" name="AutoShape 3" descr="https://avatars.mds.yandex.net/get-zen_doc/2783222/pub_5f927e07b28cf0518420b2bf_5f9283ca06ce5139eed64837/scale_12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560" name="Picture 8" descr="C:\Users\User\Desktop\белый 1.jpeg"/>
          <p:cNvPicPr>
            <a:picLocks noChangeAspect="1" noChangeArrowheads="1"/>
          </p:cNvPicPr>
          <p:nvPr/>
        </p:nvPicPr>
        <p:blipFill>
          <a:blip r:embed="rId4" cstate="print"/>
          <a:srcRect/>
          <a:stretch>
            <a:fillRect/>
          </a:stretch>
        </p:blipFill>
        <p:spPr bwMode="auto">
          <a:xfrm>
            <a:off x="5857884" y="5357826"/>
            <a:ext cx="687591" cy="500066"/>
          </a:xfrm>
          <a:prstGeom prst="rect">
            <a:avLst/>
          </a:prstGeom>
          <a:noFill/>
        </p:spPr>
      </p:pic>
      <p:pic>
        <p:nvPicPr>
          <p:cNvPr id="23561" name="Picture 9" descr="C:\Users\User\Desktop\за труд.jpg"/>
          <p:cNvPicPr>
            <a:picLocks noChangeAspect="1" noChangeArrowheads="1"/>
          </p:cNvPicPr>
          <p:nvPr/>
        </p:nvPicPr>
        <p:blipFill>
          <a:blip r:embed="rId5"/>
          <a:srcRect/>
          <a:stretch>
            <a:fillRect/>
          </a:stretch>
        </p:blipFill>
        <p:spPr bwMode="auto">
          <a:xfrm>
            <a:off x="6643702" y="2714620"/>
            <a:ext cx="1643074" cy="2928958"/>
          </a:xfrm>
          <a:prstGeom prst="rect">
            <a:avLst/>
          </a:prstGeom>
          <a:noFill/>
        </p:spPr>
      </p:pic>
      <p:sp>
        <p:nvSpPr>
          <p:cNvPr id="14" name="TextBox 13"/>
          <p:cNvSpPr txBox="1"/>
          <p:nvPr/>
        </p:nvSpPr>
        <p:spPr>
          <a:xfrm>
            <a:off x="6643702" y="928670"/>
            <a:ext cx="1857388" cy="1477328"/>
          </a:xfrm>
          <a:prstGeom prst="rect">
            <a:avLst/>
          </a:prstGeom>
          <a:noFill/>
        </p:spPr>
        <p:txBody>
          <a:bodyPr wrap="square" rtlCol="0">
            <a:spAutoFit/>
          </a:bodyPr>
          <a:lstStyle/>
          <a:p>
            <a:pPr algn="ctr"/>
            <a:r>
              <a:rPr lang="ru-RU" dirty="0"/>
              <a:t>Медаль за доблестный труд в Великой Отечественной войне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User\Desktop\перо.jpg"/>
          <p:cNvPicPr>
            <a:picLocks noChangeAspect="1" noChangeArrowheads="1"/>
          </p:cNvPicPr>
          <p:nvPr/>
        </p:nvPicPr>
        <p:blipFill>
          <a:blip r:embed="rId2"/>
          <a:srcRect/>
          <a:stretch>
            <a:fillRect/>
          </a:stretch>
        </p:blipFill>
        <p:spPr bwMode="auto">
          <a:xfrm>
            <a:off x="6286480" y="3652834"/>
            <a:ext cx="2857520" cy="3205166"/>
          </a:xfrm>
          <a:prstGeom prst="rect">
            <a:avLst/>
          </a:prstGeom>
          <a:noFill/>
        </p:spPr>
      </p:pic>
      <p:sp>
        <p:nvSpPr>
          <p:cNvPr id="2" name="Заголовок 1"/>
          <p:cNvSpPr>
            <a:spLocks noGrp="1"/>
          </p:cNvSpPr>
          <p:nvPr>
            <p:ph type="title"/>
          </p:nvPr>
        </p:nvSpPr>
        <p:spPr/>
        <p:txBody>
          <a:bodyPr/>
          <a:lstStyle/>
          <a:p>
            <a:r>
              <a:rPr lang="ru-RU" i="1" dirty="0"/>
              <a:t>                Творчество</a:t>
            </a:r>
          </a:p>
        </p:txBody>
      </p:sp>
      <p:pic>
        <p:nvPicPr>
          <p:cNvPr id="22529" name="Picture 1" descr="C:\Users\User\Desktop\наследие.jpg"/>
          <p:cNvPicPr>
            <a:picLocks noGrp="1" noChangeAspect="1" noChangeArrowheads="1"/>
          </p:cNvPicPr>
          <p:nvPr>
            <p:ph idx="1"/>
          </p:nvPr>
        </p:nvPicPr>
        <p:blipFill>
          <a:blip r:embed="rId3"/>
          <a:srcRect/>
          <a:stretch>
            <a:fillRect/>
          </a:stretch>
        </p:blipFill>
        <p:spPr bwMode="auto">
          <a:xfrm>
            <a:off x="1643042" y="1214422"/>
            <a:ext cx="6500858" cy="45720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esktop\завиток.jpg"/>
          <p:cNvPicPr>
            <a:picLocks noChangeAspect="1" noChangeArrowheads="1"/>
          </p:cNvPicPr>
          <p:nvPr/>
        </p:nvPicPr>
        <p:blipFill>
          <a:blip r:embed="rId2"/>
          <a:srcRect/>
          <a:stretch>
            <a:fillRect/>
          </a:stretch>
        </p:blipFill>
        <p:spPr bwMode="auto">
          <a:xfrm>
            <a:off x="1071538" y="5214950"/>
            <a:ext cx="1214446" cy="1343917"/>
          </a:xfrm>
          <a:prstGeom prst="rect">
            <a:avLst/>
          </a:prstGeom>
          <a:noFill/>
        </p:spPr>
      </p:pic>
      <p:pic>
        <p:nvPicPr>
          <p:cNvPr id="6" name="Picture 3" descr="C:\Users\User\Desktop\завиток.jpg"/>
          <p:cNvPicPr>
            <a:picLocks noChangeAspect="1" noChangeArrowheads="1"/>
          </p:cNvPicPr>
          <p:nvPr/>
        </p:nvPicPr>
        <p:blipFill>
          <a:blip r:embed="rId2"/>
          <a:srcRect/>
          <a:stretch>
            <a:fillRect/>
          </a:stretch>
        </p:blipFill>
        <p:spPr bwMode="auto">
          <a:xfrm rot="10800000">
            <a:off x="7572396" y="214290"/>
            <a:ext cx="1357290" cy="1343917"/>
          </a:xfrm>
          <a:prstGeom prst="rect">
            <a:avLst/>
          </a:prstGeom>
          <a:noFill/>
        </p:spPr>
      </p:pic>
      <p:pic>
        <p:nvPicPr>
          <p:cNvPr id="4" name="Picture 2" descr="C:\Users\User\Desktop\перо.jpg"/>
          <p:cNvPicPr>
            <a:picLocks noChangeAspect="1" noChangeArrowheads="1"/>
          </p:cNvPicPr>
          <p:nvPr/>
        </p:nvPicPr>
        <p:blipFill>
          <a:blip r:embed="rId3"/>
          <a:srcRect/>
          <a:stretch>
            <a:fillRect/>
          </a:stretch>
        </p:blipFill>
        <p:spPr bwMode="auto">
          <a:xfrm>
            <a:off x="6500762" y="3652834"/>
            <a:ext cx="2643238" cy="3205166"/>
          </a:xfrm>
          <a:prstGeom prst="rect">
            <a:avLst/>
          </a:prstGeom>
          <a:noFill/>
        </p:spPr>
      </p:pic>
      <p:sp>
        <p:nvSpPr>
          <p:cNvPr id="3" name="Содержимое 2"/>
          <p:cNvSpPr>
            <a:spLocks noGrp="1"/>
          </p:cNvSpPr>
          <p:nvPr>
            <p:ph idx="1"/>
          </p:nvPr>
        </p:nvSpPr>
        <p:spPr>
          <a:xfrm>
            <a:off x="1071538" y="285728"/>
            <a:ext cx="7643866" cy="6357982"/>
          </a:xfrm>
        </p:spPr>
        <p:txBody>
          <a:bodyPr>
            <a:normAutofit/>
          </a:bodyPr>
          <a:lstStyle/>
          <a:p>
            <a:pPr>
              <a:buNone/>
            </a:pPr>
            <a:r>
              <a:rPr lang="ru-RU" sz="1800" dirty="0"/>
              <a:t>В творчестве Николая Ивановича преобладают классические фольклорные традиции, поэтому его произведения нашли огромный отклик в сердцах русских людей. Сам он считал себя продолжателем литературных традиций, заложенных великими российскими мастерами пера. На первом месте для </a:t>
            </a:r>
            <a:r>
              <a:rPr lang="ru-RU" sz="1800" dirty="0" err="1"/>
              <a:t>Рыленкова</a:t>
            </a:r>
            <a:r>
              <a:rPr lang="ru-RU" sz="1800" dirty="0"/>
              <a:t> всегда был Александр Сергеевич Пушкин, вдохновивший его на создание собственных сочинений.</a:t>
            </a:r>
          </a:p>
          <a:p>
            <a:pPr>
              <a:buNone/>
            </a:pPr>
            <a:r>
              <a:rPr lang="ru-RU" sz="1800" dirty="0"/>
              <a:t>Окончив вуз, начинающий сочинитель устроился в редакцию газеты </a:t>
            </a:r>
            <a:r>
              <a:rPr lang="en-US" sz="1800" dirty="0"/>
              <a:t>“</a:t>
            </a:r>
            <a:r>
              <a:rPr lang="ru-RU" sz="1800" dirty="0"/>
              <a:t>Рабочий путь</a:t>
            </a:r>
            <a:r>
              <a:rPr lang="en-US" sz="1800" dirty="0"/>
              <a:t>”</a:t>
            </a:r>
            <a:r>
              <a:rPr lang="ru-RU" sz="1800" dirty="0"/>
              <a:t>продолжая писать стихи. Ещё до начала войны свет увидел шесть его поэтических сборников, первым из которых стал</a:t>
            </a:r>
            <a:r>
              <a:rPr lang="en-US" sz="1800" dirty="0"/>
              <a:t> “</a:t>
            </a:r>
            <a:r>
              <a:rPr lang="ru-RU" sz="1800" dirty="0"/>
              <a:t>Мои герои</a:t>
            </a:r>
            <a:r>
              <a:rPr lang="en-US" sz="1800" dirty="0"/>
              <a:t>”</a:t>
            </a:r>
            <a:r>
              <a:rPr lang="ru-RU" sz="1800" dirty="0"/>
              <a:t>. С первых же произведений стало понятно, что советская литература обрела нового певца родного края. История Смоленщины отразилась в его сочинениях </a:t>
            </a:r>
            <a:r>
              <a:rPr lang="en-US" sz="1800" dirty="0"/>
              <a:t>“</a:t>
            </a:r>
            <a:r>
              <a:rPr lang="ru-RU" sz="1800" dirty="0"/>
              <a:t>Памятник 1812 года в Смоленске</a:t>
            </a:r>
            <a:r>
              <a:rPr lang="en-US" sz="1800" dirty="0"/>
              <a:t>”</a:t>
            </a:r>
            <a:r>
              <a:rPr lang="ru-RU" sz="1800" dirty="0"/>
              <a:t>, </a:t>
            </a:r>
            <a:r>
              <a:rPr lang="en-US" sz="1800" dirty="0"/>
              <a:t>“</a:t>
            </a:r>
            <a:r>
              <a:rPr lang="ru-RU" sz="1800" dirty="0"/>
              <a:t>Кутузов в пути</a:t>
            </a:r>
            <a:r>
              <a:rPr lang="en-US" sz="1800" dirty="0"/>
              <a:t>”</a:t>
            </a:r>
            <a:r>
              <a:rPr lang="ru-RU" sz="1800" dirty="0"/>
              <a:t>, </a:t>
            </a:r>
            <a:r>
              <a:rPr lang="en-US" sz="1800" dirty="0"/>
              <a:t>“</a:t>
            </a:r>
            <a:r>
              <a:rPr lang="ru-RU" sz="1800" dirty="0"/>
              <a:t>Мастер Фёдор Конь</a:t>
            </a:r>
            <a:r>
              <a:rPr lang="en-US" sz="1800" dirty="0"/>
              <a:t>”</a:t>
            </a:r>
            <a:r>
              <a:rPr lang="ru-RU" sz="1800" dirty="0"/>
              <a:t> и многих других. Несмотря на ужасную близорукость, в первые же дни ВОВ </a:t>
            </a:r>
            <a:r>
              <a:rPr lang="ru-RU" sz="1800" dirty="0" err="1"/>
              <a:t>Рыленков</a:t>
            </a:r>
            <a:r>
              <a:rPr lang="ru-RU" sz="1800" dirty="0"/>
              <a:t> записался добровольцем на фронт. Сначала воевал рядовым, потом возглавил взвод саперного батальона. Его отряду довелось минировать поля, строить укрепления, копать противотанковые рвы. Одновременно с этим Николай Иванович выполнял работу военного корреспондента, и, конечно же, писал стихи.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285728"/>
            <a:ext cx="7790712" cy="5962672"/>
          </a:xfrm>
        </p:spPr>
        <p:txBody>
          <a:bodyPr>
            <a:normAutofit/>
          </a:bodyPr>
          <a:lstStyle/>
          <a:p>
            <a:pPr>
              <a:buNone/>
            </a:pPr>
            <a:r>
              <a:rPr lang="ru-RU" sz="1800" dirty="0"/>
              <a:t>Тема войны занимает большую часть всего творчества поэта. С 1943 года вышли несколько поэтических книг, среди которых </a:t>
            </a:r>
            <a:r>
              <a:rPr lang="en-US" sz="1800" dirty="0"/>
              <a:t>“ </a:t>
            </a:r>
            <a:r>
              <a:rPr lang="ru-RU" sz="1800" dirty="0"/>
              <a:t>Смоленские леса</a:t>
            </a:r>
            <a:r>
              <a:rPr lang="en-US" sz="1800" dirty="0"/>
              <a:t>”</a:t>
            </a:r>
            <a:r>
              <a:rPr lang="ru-RU" sz="1800" dirty="0"/>
              <a:t>,</a:t>
            </a:r>
            <a:r>
              <a:rPr lang="en-US" sz="1800" dirty="0"/>
              <a:t> “</a:t>
            </a:r>
            <a:r>
              <a:rPr lang="ru-RU" sz="1800" dirty="0"/>
              <a:t>Синее вино</a:t>
            </a:r>
            <a:r>
              <a:rPr lang="en-US" sz="1800" dirty="0"/>
              <a:t>”</a:t>
            </a:r>
            <a:r>
              <a:rPr lang="ru-RU" sz="1800" dirty="0"/>
              <a:t>, </a:t>
            </a:r>
            <a:r>
              <a:rPr lang="en-US" sz="1800" dirty="0"/>
              <a:t>“</a:t>
            </a:r>
            <a:r>
              <a:rPr lang="ru-RU" sz="1800" dirty="0"/>
              <a:t>Прощание с юностью</a:t>
            </a:r>
            <a:r>
              <a:rPr lang="en-US" sz="1800" dirty="0"/>
              <a:t>”, “</a:t>
            </a:r>
            <a:r>
              <a:rPr lang="ru-RU" sz="1800" dirty="0"/>
              <a:t>Отчий дом</a:t>
            </a:r>
            <a:r>
              <a:rPr lang="en-US" sz="1800" dirty="0"/>
              <a:t>”.</a:t>
            </a:r>
            <a:r>
              <a:rPr lang="ru-RU" sz="1800" dirty="0"/>
              <a:t> Автор стихотворного пересказа «Слова о полку Игореве» (завершён в 1962, опубликован в 1963 в газете «Литературная Россия», в 1966 вышел отдельной книжкой и затем неоднократно переиздавался). Когда Смоленщина была  очищена от немецких оккупантов, </a:t>
            </a:r>
            <a:r>
              <a:rPr lang="ru-RU" sz="1800" dirty="0" err="1"/>
              <a:t>Рыленков</a:t>
            </a:r>
            <a:r>
              <a:rPr lang="ru-RU" sz="1800" dirty="0"/>
              <a:t> вернулся домой. Став живым свидетелем ужасной войны, Николай Иванович всё больше размышляет о непростой судьбе своей многострадальной родины, что прямо отражается в его произведениях.</a:t>
            </a:r>
          </a:p>
          <a:p>
            <a:pPr>
              <a:buNone/>
            </a:pPr>
            <a:r>
              <a:rPr lang="ru-RU" sz="1800" dirty="0"/>
              <a:t>В мирное время автор издал более тридцати поэтических и прозаических трудов. Наиболее известной широкому читателю книгой стала </a:t>
            </a:r>
            <a:r>
              <a:rPr lang="en-US" sz="1800" dirty="0"/>
              <a:t>“</a:t>
            </a:r>
            <a:r>
              <a:rPr lang="ru-RU" sz="1800" dirty="0"/>
              <a:t>На Старой смоленской дороге</a:t>
            </a:r>
            <a:r>
              <a:rPr lang="en-US" sz="1800" dirty="0"/>
              <a:t>”</a:t>
            </a:r>
            <a:r>
              <a:rPr lang="ru-RU" sz="1800" dirty="0"/>
              <a:t>. Кроме того, литератор выпустил ряд исторических повестей, писал песни, очерки, занимался переводами. Издал сборник статей «Традиции и новаторство» (1962).  </a:t>
            </a:r>
          </a:p>
        </p:txBody>
      </p:sp>
      <p:pic>
        <p:nvPicPr>
          <p:cNvPr id="4" name="Picture 6" descr="C:\Users\User\Desktop\вензель с пером.jpg"/>
          <p:cNvPicPr>
            <a:picLocks noChangeAspect="1" noChangeArrowheads="1"/>
          </p:cNvPicPr>
          <p:nvPr/>
        </p:nvPicPr>
        <p:blipFill>
          <a:blip r:embed="rId2"/>
          <a:srcRect/>
          <a:stretch>
            <a:fillRect/>
          </a:stretch>
        </p:blipFill>
        <p:spPr bwMode="auto">
          <a:xfrm>
            <a:off x="2143108" y="5143512"/>
            <a:ext cx="5290224" cy="135732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User\Desktop\завиток.jpg"/>
          <p:cNvPicPr>
            <a:picLocks noChangeAspect="1" noChangeArrowheads="1"/>
          </p:cNvPicPr>
          <p:nvPr/>
        </p:nvPicPr>
        <p:blipFill>
          <a:blip r:embed="rId2"/>
          <a:srcRect/>
          <a:stretch>
            <a:fillRect/>
          </a:stretch>
        </p:blipFill>
        <p:spPr bwMode="auto">
          <a:xfrm rot="10800000">
            <a:off x="7572396" y="0"/>
            <a:ext cx="1357290" cy="1343917"/>
          </a:xfrm>
          <a:prstGeom prst="rect">
            <a:avLst/>
          </a:prstGeom>
          <a:noFill/>
        </p:spPr>
      </p:pic>
      <p:pic>
        <p:nvPicPr>
          <p:cNvPr id="7" name="Picture 3" descr="C:\Users\User\Desktop\завиток.jpg"/>
          <p:cNvPicPr>
            <a:picLocks noChangeAspect="1" noChangeArrowheads="1"/>
          </p:cNvPicPr>
          <p:nvPr/>
        </p:nvPicPr>
        <p:blipFill>
          <a:blip r:embed="rId2"/>
          <a:srcRect/>
          <a:stretch>
            <a:fillRect/>
          </a:stretch>
        </p:blipFill>
        <p:spPr bwMode="auto">
          <a:xfrm rot="5400000">
            <a:off x="891861" y="108239"/>
            <a:ext cx="1430924" cy="1214446"/>
          </a:xfrm>
          <a:prstGeom prst="rect">
            <a:avLst/>
          </a:prstGeom>
          <a:noFill/>
        </p:spPr>
      </p:pic>
      <p:sp>
        <p:nvSpPr>
          <p:cNvPr id="2" name="Заголовок 1"/>
          <p:cNvSpPr>
            <a:spLocks noGrp="1"/>
          </p:cNvSpPr>
          <p:nvPr>
            <p:ph type="title"/>
          </p:nvPr>
        </p:nvSpPr>
        <p:spPr>
          <a:xfrm>
            <a:off x="1428728" y="0"/>
            <a:ext cx="7136920" cy="928670"/>
          </a:xfrm>
        </p:spPr>
        <p:txBody>
          <a:bodyPr/>
          <a:lstStyle/>
          <a:p>
            <a:r>
              <a:rPr lang="ru-RU" i="1" dirty="0"/>
              <a:t>                 Сочинения</a:t>
            </a:r>
          </a:p>
        </p:txBody>
      </p:sp>
      <p:sp>
        <p:nvSpPr>
          <p:cNvPr id="3" name="Содержимое 2"/>
          <p:cNvSpPr>
            <a:spLocks noGrp="1"/>
          </p:cNvSpPr>
          <p:nvPr>
            <p:ph idx="1"/>
          </p:nvPr>
        </p:nvSpPr>
        <p:spPr>
          <a:xfrm>
            <a:off x="1071538" y="928670"/>
            <a:ext cx="7858180" cy="5643602"/>
          </a:xfrm>
        </p:spPr>
        <p:txBody>
          <a:bodyPr numCol="3">
            <a:normAutofit fontScale="70000" lnSpcReduction="20000"/>
          </a:bodyPr>
          <a:lstStyle/>
          <a:p>
            <a:pPr>
              <a:buNone/>
            </a:pPr>
            <a:r>
              <a:rPr lang="ru-RU" sz="2300" dirty="0"/>
              <a:t>1)Мои герои(1933).</a:t>
            </a:r>
          </a:p>
          <a:p>
            <a:pPr>
              <a:buNone/>
            </a:pPr>
            <a:r>
              <a:rPr lang="ru-RU" sz="2300" dirty="0"/>
              <a:t>2)Встречи(1935).</a:t>
            </a:r>
          </a:p>
          <a:p>
            <a:pPr>
              <a:buNone/>
            </a:pPr>
            <a:r>
              <a:rPr lang="ru-RU" sz="2300" dirty="0"/>
              <a:t>3)Земля(1936).</a:t>
            </a:r>
          </a:p>
          <a:p>
            <a:pPr>
              <a:buNone/>
            </a:pPr>
            <a:r>
              <a:rPr lang="ru-RU" sz="2300" dirty="0"/>
              <a:t>4)Дыхание(1938).</a:t>
            </a:r>
          </a:p>
          <a:p>
            <a:pPr>
              <a:buNone/>
            </a:pPr>
            <a:r>
              <a:rPr lang="ru-RU" sz="2300" dirty="0"/>
              <a:t>5)Колосья(1937).</a:t>
            </a:r>
          </a:p>
          <a:p>
            <a:pPr>
              <a:buNone/>
            </a:pPr>
            <a:r>
              <a:rPr lang="ru-RU" sz="2300" dirty="0"/>
              <a:t>6)Истоки.(1938).</a:t>
            </a:r>
          </a:p>
          <a:p>
            <a:pPr>
              <a:buNone/>
            </a:pPr>
            <a:r>
              <a:rPr lang="ru-RU" sz="2300" dirty="0"/>
              <a:t>7)Берёзовый перелесок(1940).</a:t>
            </a:r>
          </a:p>
          <a:p>
            <a:pPr>
              <a:buNone/>
            </a:pPr>
            <a:r>
              <a:rPr lang="ru-RU" sz="2300" dirty="0"/>
              <a:t>8)Прощанье с юностью(1943).</a:t>
            </a:r>
          </a:p>
          <a:p>
            <a:pPr>
              <a:buNone/>
            </a:pPr>
            <a:r>
              <a:rPr lang="ru-RU" sz="2300" dirty="0"/>
              <a:t>9)Синее вино(1943).</a:t>
            </a:r>
          </a:p>
          <a:p>
            <a:pPr>
              <a:buNone/>
            </a:pPr>
            <a:r>
              <a:rPr lang="ru-RU" sz="2300" dirty="0"/>
              <a:t>10)Смоленские леса(1944).</a:t>
            </a:r>
          </a:p>
          <a:p>
            <a:pPr>
              <a:buNone/>
            </a:pPr>
            <a:r>
              <a:rPr lang="ru-RU" sz="2300" dirty="0"/>
              <a:t>11)Отчий дом(1944).</a:t>
            </a:r>
          </a:p>
          <a:p>
            <a:pPr>
              <a:buNone/>
            </a:pPr>
            <a:r>
              <a:rPr lang="ru-RU" sz="2300" dirty="0"/>
              <a:t>12)Сотворение мира(1946).</a:t>
            </a:r>
          </a:p>
          <a:p>
            <a:pPr>
              <a:buNone/>
            </a:pPr>
            <a:r>
              <a:rPr lang="ru-RU" sz="2300" dirty="0"/>
              <a:t>13)Избранное((1946).</a:t>
            </a:r>
          </a:p>
          <a:p>
            <a:pPr>
              <a:buNone/>
            </a:pPr>
            <a:r>
              <a:rPr lang="ru-RU" sz="2300" dirty="0"/>
              <a:t>14)Наступление весны(1947).</a:t>
            </a:r>
          </a:p>
          <a:p>
            <a:pPr>
              <a:lnSpc>
                <a:spcPct val="110000"/>
              </a:lnSpc>
              <a:buNone/>
            </a:pPr>
            <a:r>
              <a:rPr lang="ru-RU" sz="2300" dirty="0"/>
              <a:t>15)У разорённого гнезда(1947).</a:t>
            </a:r>
          </a:p>
          <a:p>
            <a:pPr>
              <a:buNone/>
            </a:pPr>
            <a:r>
              <a:rPr lang="ru-RU" sz="2300" dirty="0"/>
              <a:t>16)Старик-годовик(1948).</a:t>
            </a:r>
          </a:p>
          <a:p>
            <a:pPr>
              <a:buNone/>
            </a:pPr>
            <a:r>
              <a:rPr lang="ru-RU" sz="2300" dirty="0"/>
              <a:t>17)Зелёный цех(1949).</a:t>
            </a:r>
          </a:p>
          <a:p>
            <a:pPr>
              <a:buNone/>
            </a:pPr>
            <a:r>
              <a:rPr lang="ru-RU" sz="2300" dirty="0"/>
              <a:t>18)Великая Росстань(1949) Кн.1.</a:t>
            </a:r>
          </a:p>
          <a:p>
            <a:pPr>
              <a:buNone/>
            </a:pPr>
            <a:r>
              <a:rPr lang="ru-RU" sz="2300" dirty="0"/>
              <a:t>19)Книга полей(1950).</a:t>
            </a:r>
          </a:p>
          <a:p>
            <a:pPr>
              <a:buNone/>
            </a:pPr>
            <a:r>
              <a:rPr lang="ru-RU" sz="2300" dirty="0"/>
              <a:t>20)Великая Росстань(1951) М.</a:t>
            </a:r>
          </a:p>
          <a:p>
            <a:pPr>
              <a:buNone/>
            </a:pPr>
            <a:r>
              <a:rPr lang="ru-RU" sz="2300" dirty="0"/>
              <a:t>21)Великая Росстань(1951) Кн.2.</a:t>
            </a:r>
          </a:p>
          <a:p>
            <a:pPr>
              <a:buNone/>
            </a:pPr>
            <a:r>
              <a:rPr lang="ru-RU" sz="2300" dirty="0"/>
              <a:t>22)Стихи и поэмы(1952).</a:t>
            </a:r>
          </a:p>
          <a:p>
            <a:pPr>
              <a:buNone/>
            </a:pPr>
            <a:r>
              <a:rPr lang="ru-RU" sz="2300" dirty="0"/>
              <a:t>23)На Старой Смоленской дороге(1953). Часть 1. и (1955).Часть 2.</a:t>
            </a:r>
          </a:p>
          <a:p>
            <a:pPr>
              <a:buNone/>
            </a:pPr>
            <a:r>
              <a:rPr lang="ru-RU" sz="2300" dirty="0"/>
              <a:t>24)Стихотворения.1953.</a:t>
            </a:r>
          </a:p>
          <a:p>
            <a:pPr>
              <a:buNone/>
            </a:pPr>
            <a:r>
              <a:rPr lang="ru-RU" sz="2300" dirty="0"/>
              <a:t>25)Лирика(1953).</a:t>
            </a:r>
          </a:p>
          <a:p>
            <a:pPr>
              <a:buNone/>
            </a:pPr>
            <a:r>
              <a:rPr lang="ru-RU" sz="2300" dirty="0"/>
              <a:t>26)Постоянство(1954).</a:t>
            </a:r>
          </a:p>
          <a:p>
            <a:pPr>
              <a:buNone/>
            </a:pPr>
            <a:r>
              <a:rPr lang="ru-RU" sz="2300" dirty="0"/>
              <a:t>27)Родник(1957).</a:t>
            </a:r>
          </a:p>
          <a:p>
            <a:pPr>
              <a:buNone/>
            </a:pPr>
            <a:r>
              <a:rPr lang="ru-RU" sz="2300" dirty="0"/>
              <a:t>28)Август(1958).</a:t>
            </a:r>
          </a:p>
          <a:p>
            <a:pPr>
              <a:buNone/>
            </a:pPr>
            <a:r>
              <a:rPr lang="ru-RU" sz="2300" dirty="0"/>
              <a:t>29)Душа поэзии(1969).</a:t>
            </a:r>
          </a:p>
          <a:p>
            <a:pPr>
              <a:buNone/>
            </a:pPr>
            <a:r>
              <a:rPr lang="ru-RU" sz="2300" dirty="0"/>
              <a:t>30)Ветер с поля(1959).</a:t>
            </a:r>
          </a:p>
          <a:p>
            <a:pPr>
              <a:buNone/>
            </a:pPr>
            <a:r>
              <a:rPr lang="ru-RU" sz="2300" dirty="0"/>
              <a:t>31)Жажда(1961).</a:t>
            </a:r>
          </a:p>
          <a:p>
            <a:pPr>
              <a:buNone/>
            </a:pPr>
            <a:r>
              <a:rPr lang="ru-RU" sz="2300" dirty="0"/>
              <a:t>32)Снежница(1968).</a:t>
            </a:r>
          </a:p>
          <a:p>
            <a:pPr>
              <a:buNone/>
            </a:pPr>
            <a:r>
              <a:rPr lang="ru-RU" sz="2300" dirty="0"/>
              <a:t>33)Книга времени(1969).</a:t>
            </a:r>
          </a:p>
          <a:p>
            <a:pPr>
              <a:buNone/>
            </a:pPr>
            <a:r>
              <a:rPr lang="ru-RU" sz="2300" dirty="0"/>
              <a:t>34)По чувству долга(1969).</a:t>
            </a:r>
          </a:p>
          <a:p>
            <a:pPr>
              <a:buNone/>
            </a:pPr>
            <a:r>
              <a:rPr lang="ru-RU" sz="2300" dirty="0"/>
              <a:t>35)Придорожная ива(1969).</a:t>
            </a:r>
          </a:p>
          <a:p>
            <a:pPr>
              <a:buNone/>
            </a:pPr>
            <a:r>
              <a:rPr lang="ru-RU" sz="2300" dirty="0"/>
              <a:t>36)На озере Сапшо.1966.</a:t>
            </a:r>
          </a:p>
          <a:p>
            <a:pPr>
              <a:buNone/>
            </a:pPr>
            <a:r>
              <a:rPr lang="ru-RU" sz="2300" dirty="0"/>
              <a:t>37)Пятое время года.1965.</a:t>
            </a:r>
          </a:p>
          <a:p>
            <a:pPr>
              <a:buNone/>
            </a:pPr>
            <a:r>
              <a:rPr lang="ru-RU" sz="2300" dirty="0"/>
              <a:t>38)Рябиновый свет.1962.</a:t>
            </a:r>
          </a:p>
          <a:p>
            <a:pPr>
              <a:buNone/>
            </a:pPr>
            <a:r>
              <a:rPr lang="ru-RU" sz="2300" dirty="0"/>
              <a:t>39)Волшебная книга.</a:t>
            </a:r>
          </a:p>
          <a:p>
            <a:pPr>
              <a:buNone/>
            </a:pPr>
            <a:r>
              <a:rPr lang="ru-RU" sz="2300" dirty="0"/>
              <a:t>(1964).</a:t>
            </a:r>
          </a:p>
          <a:p>
            <a:pPr>
              <a:buNone/>
            </a:pPr>
            <a:r>
              <a:rPr lang="ru-RU" sz="2300" dirty="0"/>
              <a:t>40)Сказка моего детства </a:t>
            </a:r>
          </a:p>
          <a:p>
            <a:pPr>
              <a:buNone/>
            </a:pPr>
            <a:r>
              <a:rPr lang="ru-RU" sz="2300" dirty="0"/>
              <a:t>(1965).</a:t>
            </a:r>
          </a:p>
          <a:p>
            <a:pPr>
              <a:buNone/>
            </a:pPr>
            <a:r>
              <a:rPr lang="ru-RU" sz="2300" dirty="0"/>
              <a:t>41)Стихотворения(1964).</a:t>
            </a:r>
          </a:p>
          <a:p>
            <a:pPr>
              <a:buNone/>
            </a:pPr>
            <a:r>
              <a:rPr lang="ru-RU" sz="2300" dirty="0"/>
              <a:t>Часть.2.  И  многие другие.</a:t>
            </a:r>
          </a:p>
          <a:p>
            <a:pPr>
              <a:buNone/>
            </a:pPr>
            <a:endParaRPr lang="ru-RU" sz="2100" dirty="0"/>
          </a:p>
        </p:txBody>
      </p:sp>
      <p:pic>
        <p:nvPicPr>
          <p:cNvPr id="6" name="Picture 3" descr="C:\Users\User\Desktop\чернильница.jpg"/>
          <p:cNvPicPr>
            <a:picLocks noChangeAspect="1" noChangeArrowheads="1"/>
          </p:cNvPicPr>
          <p:nvPr/>
        </p:nvPicPr>
        <p:blipFill>
          <a:blip r:embed="rId3"/>
          <a:srcRect/>
          <a:stretch>
            <a:fillRect/>
          </a:stretch>
        </p:blipFill>
        <p:spPr bwMode="auto">
          <a:xfrm>
            <a:off x="6643702" y="4071942"/>
            <a:ext cx="2023517" cy="230029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767</TotalTime>
  <Words>1883</Words>
  <Application>Microsoft Office PowerPoint</Application>
  <PresentationFormat>Экран (4:3)</PresentationFormat>
  <Paragraphs>109</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 Narrow</vt:lpstr>
      <vt:lpstr>Constantia</vt:lpstr>
      <vt:lpstr>Verdana</vt:lpstr>
      <vt:lpstr>Wingdings 2</vt:lpstr>
      <vt:lpstr>Солнцестояние</vt:lpstr>
      <vt:lpstr>Н.И.Рыленков Смоленская поэтическая школа </vt:lpstr>
      <vt:lpstr>Николай Иванович Рыленков</vt:lpstr>
      <vt:lpstr>Детство и юность поэта</vt:lpstr>
      <vt:lpstr>Презентация PowerPoint</vt:lpstr>
      <vt:lpstr>                   Награды</vt:lpstr>
      <vt:lpstr>                Творчество</vt:lpstr>
      <vt:lpstr>Презентация PowerPoint</vt:lpstr>
      <vt:lpstr>Презентация PowerPoint</vt:lpstr>
      <vt:lpstr>                 Сочинения</vt:lpstr>
      <vt:lpstr>         Стихотворения</vt:lpstr>
      <vt:lpstr>                               Деревья</vt:lpstr>
      <vt:lpstr>Смоленская поэтическая школа</vt:lpstr>
      <vt:lpstr>Презентация PowerPoint</vt:lpstr>
      <vt:lpstr>Презентация PowerPoint</vt:lpstr>
      <vt:lpstr>Литература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тему:”Н.И.Рыленков.Современная ”</dc:title>
  <dc:creator>User</dc:creator>
  <cp:lastModifiedBy>Любовь Костюченко</cp:lastModifiedBy>
  <cp:revision>107</cp:revision>
  <dcterms:created xsi:type="dcterms:W3CDTF">2022-04-30T12:46:44Z</dcterms:created>
  <dcterms:modified xsi:type="dcterms:W3CDTF">2022-12-03T15:35:08Z</dcterms:modified>
</cp:coreProperties>
</file>