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1" r:id="rId3"/>
    <p:sldId id="257" r:id="rId4"/>
    <p:sldId id="259" r:id="rId5"/>
    <p:sldId id="260" r:id="rId6"/>
    <p:sldId id="292" r:id="rId7"/>
    <p:sldId id="261" r:id="rId8"/>
    <p:sldId id="262" r:id="rId9"/>
    <p:sldId id="263" r:id="rId10"/>
    <p:sldId id="293" r:id="rId11"/>
    <p:sldId id="264" r:id="rId12"/>
    <p:sldId id="267" r:id="rId13"/>
    <p:sldId id="269" r:id="rId14"/>
    <p:sldId id="265" r:id="rId15"/>
    <p:sldId id="266" r:id="rId16"/>
    <p:sldId id="268" r:id="rId17"/>
    <p:sldId id="294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95" r:id="rId27"/>
    <p:sldId id="279" r:id="rId28"/>
    <p:sldId id="280" r:id="rId29"/>
    <p:sldId id="298" r:id="rId30"/>
    <p:sldId id="296" r:id="rId31"/>
    <p:sldId id="297" r:id="rId32"/>
    <p:sldId id="299" r:id="rId33"/>
    <p:sldId id="285" r:id="rId34"/>
    <p:sldId id="290" r:id="rId35"/>
    <p:sldId id="288" r:id="rId36"/>
    <p:sldId id="300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6" r:id="rId53"/>
    <p:sldId id="317" r:id="rId54"/>
    <p:sldId id="318" r:id="rId55"/>
    <p:sldId id="319" r:id="rId56"/>
    <p:sldId id="320" r:id="rId57"/>
    <p:sldId id="321" r:id="rId58"/>
    <p:sldId id="322" r:id="rId59"/>
    <p:sldId id="323" r:id="rId60"/>
    <p:sldId id="324" r:id="rId6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82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E672A0-5DA3-4D45-832D-8B2491393DCA}" type="datetimeFigureOut">
              <a:rPr lang="ru-RU" smtClean="0"/>
              <a:pPr/>
              <a:t>08.12.2022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2BEBC3-BEA9-407D-91ED-10B7ED2C505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71472" y="571480"/>
            <a:ext cx="800105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ПРОГРАММА</a:t>
            </a:r>
            <a:r>
              <a:rPr lang="ru-RU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ПСИХОЛОГИЧЕСКОГО РАЗВИТИЯ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      </a:t>
            </a:r>
            <a:r>
              <a:rPr lang="ru-RU" sz="5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1 класс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91880" y="5183043"/>
            <a:ext cx="543783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Составитель</a:t>
            </a:r>
            <a:r>
              <a:rPr lang="ru-RU" sz="1600" baseline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lang="ru-RU" sz="1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педагог-психолог Царева З.В</a:t>
            </a:r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cs typeface="Arial" pitchFamily="34" charset="0"/>
              </a:rPr>
              <a:t>Руководитель: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Начальник отдела сопровождения Савостьянов Ю.Б.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214950"/>
            <a:ext cx="1230957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2. «Раскрась правильно».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Материал к заданию: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каждый ученик должен иметь цветные карандаши и лист бумаги с контурами домиков и полосками из квадратиков (см. материалы к урокам, рис. 4,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а-г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Учитель говорит:   «Раскрасьте синим карандашом второй домик слева. Раскрасьте красным карандашом третий домик справа. Раскрасьте зеленым карандашом домик,   который   находится   перед   синим.   Раскрасьте желтым  карандашом домик,  чтобы  красный  оказался между синим и желтым. Раскрасьте коричневым каран­дашом домик, который следует за желтым».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б) Учитель  просит  закрасить  черным  карандашом клеточку, отмеченную крестиком. Клеточку снизу за­красить зеленым карандашом. Клеточку, находящую­ся сверху, закрасить желтым карандашом.  Красным карандашом   закрасить   клеточку   так,   чтобы   желтая клеточка находилась между черной и красной клеточ­ками.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в) Раскрасить зеленым карандашом клеточку, распо­ложенную   на   пересечении   двух   полосок.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214290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Клеточку справа   от   зеленой   раскрасить   красным   карандашом, клеточку  слева -   желтым.   Клеточку,   следующую  за красной,   раскрасить синим   карандашом,   а  клеточку, находящуюся перед желтой, - черным. Раскрасить кле­точку, расположенную над зеленой, коричневым каран­дашом, а клеточку под зеленой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голубым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dirty="0" smtClean="0"/>
              <a:t>г) Внимательно рассмотреть порядок следования круж­ков и заполнить пустые клеточки.</a:t>
            </a:r>
          </a:p>
          <a:p>
            <a:r>
              <a:rPr lang="ru-RU" sz="2400" b="1" dirty="0" smtClean="0"/>
              <a:t>Заключительная часть</a:t>
            </a:r>
            <a:endParaRPr lang="ru-RU" sz="2400" dirty="0" smtClean="0"/>
          </a:p>
          <a:p>
            <a:r>
              <a:rPr lang="ru-RU" sz="2400" dirty="0" smtClean="0"/>
              <a:t>Подведение итогов занятия.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4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фонетико-фонематического восприятия.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пространственных представлений (опреде­ление местоположение объекта в строке и столбце).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понятийного мышления.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«Г» (героический, гениаль­ный, гордый, гостеприимный, гуманный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«Кача­ние икр» (улучшает мыслительную деятельность, вни­мание, понимание при чтении).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Возьмитесь за спинку стула впереди себя, поставьте вперед правую ногу и немного согните ее в колене. Ле­вая нога сзади вытянута. Одновременно с наклоном вперед и выдохом мягко прижмите находящуюся сзади пятку к полу. Затем приподнимите пятку и сделайте глубокий вдох. Повторите 3 раза, меняя ноги. Чем больше согнута находящаяся впереди нога в колене, тем большее растяжение чувствуется в икрах сзади.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Основная часть.</a:t>
            </a:r>
            <a:endParaRPr lang="ru-RU" sz="2000" dirty="0" smtClean="0"/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Задание  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«Найди ошибку».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просит учеников выслушать фразы, которые он скажет. В некоторых из них есть ошибки. Нужно найти эти ошибки и исправить их.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Хозяйка сварила зуб.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Мальчик перелез через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сабор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забрался в огород.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У девочки болел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На лугу паслась коса.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П-В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Воду хранили в почке.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На цветке сидела папочка.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Мальчик бил воду из стакана.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Из чайника шел бар.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Д-Т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В этом томе я живу.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У меня взрослая точка.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На лугу росла густая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драва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В конце предложения надо ставить дочку.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Г - К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Футболисты забили кол.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Собака грызла гости.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В этом доме я живу третий кот.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Учитель поставил мальчику гол.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Ж-Ш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 руке у мальчика воздушный жар.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После дождя образовалась большая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луша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Летом я шил у бабушки.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Раскаленная печка давала сильный шар.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Ш-С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 нашем доме отремонтировали крысу.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Я люблю пить томатный шок.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Из норы выбежала большая черная крыша.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Продавец взял острый нос и отрезал кусок колбасы.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2.   «Определи фигуру»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листы бумаги с контурами гео­метрических фигур (см. материалы к урокам, рис. 5, а, б).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  Учитель просит учеников рассмотреть фигуры  в первой части листа и соединить стрелками фигуры, ко­торые кажутся им похожими.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 Закрасить красным карандашом фигуру, располо­женную в нижней строке и в правом столбце. Есть ли на рисунке еще такая же фигура? Где она расположена?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Закрасить синим карандашом фигуру, расположен­ную в средней строке, в левом столбце. Есть ли на ри­сунке такая же фигура? Где она расположена? 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3.  «Назови одним словом» Учащихся   просят   заменить   несколько   слов   одним общим словом.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Примерные наборы слов: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Чиж, грач, сова, воробей - ... (птицы) Шарф, варежки, брюки, пальто - ... (одежда) Ножницы,  молоток,  пила,  грабли -  ...  (инст­рументы) и т.д.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Задание  4. «Конкретизация понятий»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Нужно назвать как можно больше слов, относящихся к заданному понятию.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Например, «Овощи», «Игрушки», «Цветы», «Одеж­да» и др.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Заключительная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Подведение итогов занятия.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76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5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48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умения выполнять словесные поручения.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48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элементов самоконтроля.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48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слуховых ощущений.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*Д» (добрый, душевный, доброжелательный, достойный, добросовестный, друж­ный, дружелюбный, добродушный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«Точки мозга» (улучшает внимание, чтение).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Одну руку дети кладут на пупок, другой массируют точки, которые расположены сразу же под ключицей с правой и левой стороны груди. При выполнении движе­ния они представляют, что на носу находится кисточка, и «рисуют» ею бабочку или восьмерку на потолке. Дети также могут водить глазами по стене в том месте, где стена пересекается с потолком.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Основная часть.</a:t>
            </a:r>
            <a:endParaRPr lang="ru-RU" sz="2000" dirty="0" smtClean="0"/>
          </a:p>
          <a:p>
            <a:r>
              <a:rPr lang="ru-RU" sz="2000" b="1" dirty="0" smtClean="0"/>
              <a:t>Задание 1. «Учись слушать и выполнять»</a:t>
            </a:r>
            <a:r>
              <a:rPr lang="ru-RU" sz="2000" dirty="0" smtClean="0"/>
              <a:t> Учитель дает ученикам по очереди поручения сле­дующего характера: «Саша, возьми на столе из правой стопки вторую тетрадь сверху и открой ее на третьей странице»;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1571612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76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76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1429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«Таня, возьми левой рукой тряпку и вытри то, что написано внизу доски».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/>
              <a:t>Остальные ученики сле­дят за правильностью выполнения поручений.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2. «Учитель — ученик, ученик — учитель»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Ученик, выполняющий роль учителя, дает однознач­ные инструкции, которые учащиеся должны выпол­нить. Роль учителя - выполнять по очереди с учащими­ся, чтобы контролировать выполнение </a:t>
            </a:r>
          </a:p>
          <a:p>
            <a:r>
              <a:rPr lang="ru-RU" sz="2000" b="1" dirty="0" smtClean="0"/>
              <a:t>Задание  3.  «Послушай звуки»</a:t>
            </a:r>
            <a:endParaRPr lang="ru-RU" sz="2000" dirty="0" smtClean="0"/>
          </a:p>
          <a:p>
            <a:r>
              <a:rPr lang="ru-RU" sz="2000" dirty="0" smtClean="0"/>
              <a:t>Сидя тихо, ученики стараются услышать какие-ни­будь звуки, раздающиеся за окном: стук капель по стек­лу, завывание ветра, падающий снег, раскаты грома.</a:t>
            </a:r>
          </a:p>
          <a:p>
            <a:r>
              <a:rPr lang="ru-RU" sz="2000" b="1" dirty="0" smtClean="0"/>
              <a:t>Задание 4 . «Назови и проверь постукиванием»</a:t>
            </a:r>
            <a:r>
              <a:rPr lang="ru-RU" sz="2000" dirty="0" smtClean="0"/>
              <a:t> Дети вместе с учителем выбирают 10-15 разнообраз­ных предметов, находящихся в разных концах комна­ты, и прислушиваются, как они звучат от удара по ним карандашом (или деревянной палочкой). Затем ученики закрывают глаза. Учитель ударяет карандашом по ка­кому-либо из этих предметов 5-10 раз. Ученики долж­ны назвать этот предмет, подойти к нему и также по­стучать по нему карандашом.</a:t>
            </a:r>
          </a:p>
          <a:p>
            <a:r>
              <a:rPr lang="ru-RU" sz="2000" b="1" dirty="0" smtClean="0"/>
              <a:t>Заключительная часть</a:t>
            </a:r>
            <a:endParaRPr lang="ru-RU" sz="2000" dirty="0" smtClean="0"/>
          </a:p>
          <a:p>
            <a:r>
              <a:rPr lang="ru-RU" sz="2000" dirty="0" smtClean="0"/>
              <a:t>Подведение итогов занятия.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428596" y="0"/>
            <a:ext cx="8215306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6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объема внимания.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осязательных ощущений.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«Е» (естественный, един­ственный и др.). Выполняем упражнение мозговой гим­настики «Точки мозга» (см. урок 5).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1.   «Кто точнее нарисует?»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таблицы с нарисованными геометрическими фигурами и значками внутри них (см. материалы к урокам, рис. 6), для каждого ученика чис­тый лист бумаги и карандаш.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показывает всему классу таблицу 1 на 2-3 сек. и убирает ее. Ученики зарисовывают то, что им удалось рассмотреть. Проверяется правильность вос­произведения. Аналогичным образом показываются таб­лицы 2, 3.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каждую правильно воспроизведенную геометриче­скую фигуру и значок начисляется по одному баллу (максимальное число баллов за первую таблицу - 4, за вторую - 6, за третью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- 8).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2.  «Шершавые дощечки»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ящик с двумя наборами дощечек по пять штук (10x9 см), которые оклеены шершавой бума­гой пяти сортов (наждачной бумагой разной степени зернистости). Ящик должен быть у каждого ученика. Дощечки одинаковы попарно. На обратной стороне ка­ждой дощечки проставлены цифры от 1 до 5 по возрас­танию (или уменьшению) степени шершавости (зерни­стости).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 Ученик с закрытыми глазами берет из одного на­бора дощечку, щупает ее, затем ищет путем ощупыва­ния подходящую дощечку в другом наборе и кладет ее рядом. Берет следующую дощечку из первого набора и подбирает такую же из второго 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 Ученик с закрытыми глазами ищет дощечку с са­мой крупнозернистой поверхностью в одном из наборов и кладет ее в сторону. Из оставшихся снова выбирает дощечку с самой крупнозернистой поверхностью и кла­дет ее рядом с первой. Так до тех пор, пока не получит­ся равномерно упорядоченный ряд.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можно начинать выполнять и с самой глад­кой (мелкозернистой) дощечки.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Затем с открытыми глазами ученик проверяет себя. Для этого он переворачивает выложенные дощечки об­ратной стороной и смотрит на имеющиеся там цифры. Если задание выполнено верно, то цифры будут распо­ложены как в натуральном ряду.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Заключительная часть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 занятия.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571480"/>
            <a:ext cx="857256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  умения   точно   и   правильно   называть предметы.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слуховых ощущений.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«А» (аккуратный, аппе­титный, ароматный, ангельский, авторитетный, ак­тивный и др.).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«Пере­крестные движения» (активизирует работу обоих полу­шарий, подготавливает к усвоению знаний).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 музыку дети выполняют перекрестные координи­рованные движения: одновременно с правой рукой дви­гается левая нога. Передвигаться можно вперед, вбок, назад. Одновременно они совершают движения глазами во все стороны. Это позволяет «пересечь» среднюю ли­нию, то есть активизировать оба полушария одновремен­но и таким образом подготовиться к усвоению новых знаний.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7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непосредственной вербальной памяти.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пространственных представлений (пони­мание терминов «выше»,  «ниже»,  «левее»,  «пра­вее», «на», «над», «под»).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«Ж» (жизнерадостный, жалостливый, жизненный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«Ле­нивые восьмерки» (активизирует структуры, обеспе­чивающие запоминание, повышает устойчивость вни­мания).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Нарисовать в воздухе в горизонтальной плоскости «восьмерки» по три раза каждой рукой, а затем повто­рить это движение обеими руками.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1.  «Магнитофон»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с паузами называет слоги, из которых уче­ники должны сложить слово. Начинать с двусложного слова, затем перейти к трехсложному и т.д., постепенно удлиняя цепочку слогов.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более сложном варианте учитель называет слоги, паузы между которыми заполнены другими словами. Например: «Первый слог в слове КО, за ним идет вто­рой слог ТЕ, после него следует последний слог НОК. Назовите слово (КОТЕНОК)».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85720" y="357166"/>
            <a:ext cx="864399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2.  «Переверни рисунок»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лист нелинованной белой бу­маги, карандаш для каждого ученика; образец рисунка (см. материалы к урокам, рис. 7, а, б, в).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 Учитель показывает рисунок, на котором изобра­жена ракета, летящая вверх. Ученики должны нарисо­вать такую же ракету, но опускающуюся вниз. Вариан­ты задания: нарисовать домик, елочку, забор в прямом и перевернутом видах; рассматривать картинки в пере­вернутом виде.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 Учеников просят изобразить такую же автомаши­ну, но движущуюся в противоположном направлении.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  Нужно нарисовать зайчика, повернув его направо.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3.  «Что? Где?»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плакат с рисунками по-раз­ному расположенных предметов (см. материалы к уро­кам, рис. 8).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  Учитель  задает детям  вопросы  о  расположении разных предметов на плакате:   выше какого предмета находится мяч? Ниже какого предмета находится мяч? Что находится правее мяча? Что находится левее мяча?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 Что находится на линии, над линией, под линией? Что будет находиться на  линии,  если ее продолжить вправо, влево?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 занятия.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285728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8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слухового внимания.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непосредственной вербальной памяти.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«3» (заботливый, здоро­вый, занимательный, заинтересованный, законный, знаменательный, знаменитый и др.)-Выполняем упражнение мозговой гимнастики «Лени­вые восьмерки» {см. урок 7).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1.  «Слушай звуки улицы»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тишине ученики слушают звуки, доносящиеся с улицы {гудок машины, хлопок закрывающейся дверцы автомобиля, тарахтенье грузовика, скрежет и визг тор­мозов, детский смех, пение птиц, сирену «скорой по­мощи» и др.).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Задание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/>
              <a:t> </a:t>
            </a:r>
            <a:r>
              <a:rPr lang="ru-RU" sz="2000" b="1" dirty="0" smtClean="0"/>
              <a:t>«Поиграем в индейцев»</a:t>
            </a:r>
          </a:p>
          <a:p>
            <a:r>
              <a:rPr lang="ru-RU" sz="2000" dirty="0" smtClean="0"/>
              <a:t>Дети должны сидеть так тихо, чтобы услышать все возможные шумы и угадать, от чего они произошли. Учитель специально создает некоторые шумы (шуршит бумагой, звенит монетами, негромко стучит каблуками и др.). Побеждает тот, кто услышит больше шумов и угадает, от чего они произошли.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3.  «Угадай, кто говорит»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произносит фразы соответствующим тоном и с соответствующими жестами, ученики должны угадать, кто это говорит.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Московское время десять часов пять минут.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Налить вам еще чаю?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Открой рот и скажи «а-а».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Раз, два, три - тебе водить!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Мороженое   сливочное,   клубничное,   шоко­ладное!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Днем ожидается облачная погода, без осад­ков, по области туман.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Осторожно, двери закрываются. Следующая станция - «Таганская».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4.   «У кого ряд длиннее?»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называет какое-либо существительное, на­пример КОТ. Один из учеников повторяет. Затем учитель добавляет другое слово, например ЛИСТ. Ученик повторяет: КОТ, ЛИСТ. Далее учитель добавляет еще слово, например ГРУША. Ученик повторяет все слова: КОТ, ЛИСТ, ГРУША и т.д. Цель задания - запомнить как можно больше слов. Примеры цепочек слов.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 Рак, мост, халат, торшер, паутина, перчат­ки, термометр, бидон,  шлагбаум, дудочка,  чер­дак, шляпа, ядро.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Лес, шило, пчела, клумба, носорог, клубни­ка, портфель, ружье, вертолет, автобус, одеяло, арбуз, мыло.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 занятия.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214291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Урок 9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/>
              <a:t>Задачи урока:</a:t>
            </a:r>
            <a:endParaRPr lang="ru-RU" sz="2000" dirty="0" smtClean="0"/>
          </a:p>
          <a:p>
            <a:pPr lvl="0"/>
            <a:r>
              <a:rPr lang="ru-RU" sz="2000" dirty="0" smtClean="0"/>
              <a:t>*Развитие памяти на последовательность действий.</a:t>
            </a:r>
          </a:p>
          <a:p>
            <a:pPr lvl="0"/>
            <a:r>
              <a:rPr lang="ru-RU" sz="2000" dirty="0" smtClean="0"/>
              <a:t>*Развитие    пространственных    представлений    (на­правления движения).</a:t>
            </a:r>
          </a:p>
          <a:p>
            <a:pPr lvl="0"/>
            <a:r>
              <a:rPr lang="ru-RU" sz="2000" dirty="0" smtClean="0"/>
              <a:t>*Развитие понятийного мышления.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«И» (интересный, интел­лигентный, идеальный, известный, изумительный, ис­кусный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«Точки равновесия» (улучшает мыслительную деятельность, внимание, координацию движений).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Дотроньтесь двумя пальцами до впадины у основания черепа, другую руку положите на пупок. Дышите, под­нимая энергию вверх. Через минуту поменяйте руки.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Основная часть.</a:t>
            </a:r>
            <a:endParaRPr lang="ru-RU" sz="2000" dirty="0" smtClean="0"/>
          </a:p>
          <a:p>
            <a:r>
              <a:rPr lang="ru-RU" sz="2000" b="1" dirty="0" smtClean="0"/>
              <a:t>Задание  1. «Телеграфисты»</a:t>
            </a:r>
            <a:r>
              <a:rPr lang="ru-RU" sz="2000" dirty="0" smtClean="0"/>
              <a:t> Ученики по очереди воспроизводят серии ударов по столу, разделенных длинными и короткими паузами.</a:t>
            </a:r>
          </a:p>
          <a:p>
            <a:r>
              <a:rPr lang="ru-RU" sz="2000" dirty="0" smtClean="0"/>
              <a:t> Серии постепенно удлиняются и усложняются по структуре. </a:t>
            </a:r>
            <a:endParaRPr lang="ru-RU" sz="2000" b="1" dirty="0" smtClean="0"/>
          </a:p>
          <a:p>
            <a:endParaRPr lang="ru-RU" sz="2000" dirty="0" smtClean="0"/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85720" y="357166"/>
            <a:ext cx="864399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21429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Образцы ритмов: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 1 -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III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 2 -  III I, I III, II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 3-  II III, III, II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 4 -  III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II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III, II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2. </a:t>
            </a:r>
            <a:r>
              <a:rPr lang="ru-RU" sz="2000" b="1" dirty="0" smtClean="0"/>
              <a:t> «Куда указывают стрелки?»</a:t>
            </a:r>
            <a:r>
              <a:rPr lang="ru-RU" sz="2000" dirty="0" smtClean="0"/>
              <a:t> Материал к заданию: плакат с разнонаправленными стрелками (см. материалы к урокам, рис. 9).</a:t>
            </a:r>
          </a:p>
          <a:p>
            <a:r>
              <a:rPr lang="ru-RU" sz="2000" dirty="0" smtClean="0"/>
              <a:t>а)  Учитель просит показать рукой направление, ко­торое указывает каждая стрелка.</a:t>
            </a:r>
          </a:p>
          <a:p>
            <a:r>
              <a:rPr lang="ru-RU" sz="2000" dirty="0" smtClean="0"/>
              <a:t>б)  Это же задание ученики выполняют в такт с по­стукиванием учителя (один удар в секунду).</a:t>
            </a:r>
          </a:p>
          <a:p>
            <a:r>
              <a:rPr lang="ru-RU" sz="2000" dirty="0" smtClean="0"/>
              <a:t>в)   Учеников  просят  назвать  направления,   которые указывают стрелки.</a:t>
            </a:r>
          </a:p>
          <a:p>
            <a:endParaRPr lang="ru-RU" sz="2000" b="1" dirty="0" smtClean="0"/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3. </a:t>
            </a:r>
            <a:r>
              <a:rPr lang="ru-RU" sz="2000" b="1" dirty="0" smtClean="0"/>
              <a:t> «Подбери картинки»</a:t>
            </a:r>
            <a:r>
              <a:rPr lang="ru-RU" sz="2000" dirty="0" smtClean="0"/>
              <a:t> Материал к заданию: набор предметных картинок (20 шт.).</a:t>
            </a:r>
          </a:p>
          <a:p>
            <a:r>
              <a:rPr lang="ru-RU" sz="2000" dirty="0" smtClean="0"/>
              <a:t>а)  Учитель прикрепляет на доску картинки в случай­ном порядке и просит учеников хорошо их рассмотреть и сказать, на какие группы их можно разделить.</a:t>
            </a:r>
          </a:p>
          <a:p>
            <a:r>
              <a:rPr lang="ru-RU" sz="2000" dirty="0" smtClean="0"/>
              <a:t>Примерный набор картинок: заяц, горох, еж, мед­ведь, капуста, волк, огурец, корова, шкаф, стул, коза, диван, овца, стол, апельсин, автобус, абрикос, яблоко, автомобиль, такси.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85720" y="357166"/>
            <a:ext cx="864399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 Учитель показывает несколько картинок и называет обобщенное слово. К нему ученики подбирают подходящие по смыслу картинки. Например, учитель называет слово «травы» и показывает такие картинки: клевер, щавель, кедр, подорожник, лиственница (не подходят кедр и лиственница); к слову «насекомые» - картинки: сорока, муха, сова, жук, пиявка, кукушка (не подходят сорока, сова, пиявка, кукушка) и т.д.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 занятия.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10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умения анализировать и сравнивать об­разец.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произвольного внимания.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«К» (красивый, красноре­чивый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Зазем-литель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(улучшает внимание, мыслительную деятель­ность, понимание при чтении).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Удобно расставьте ноги. Правую ступню разверните вправо, левую направьте строго прямо. При выдохе со­гните правое колено. Вдохните, одновременно напрягая правую ногу. Бедра держите «собранными». Это помо­жет укрепить бедра и стабилизировать спину. Повтори­те упражнение 3 раза. Затем сделайте то же самое левой ногой.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часть.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1.   «Найди одинаковые»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рисунки с изображениями ли­стьев, грибов, цветов (см. материалы к урокам, рис. 10).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1285860"/>
            <a:ext cx="9144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285728"/>
            <a:ext cx="91440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Учащиеся рассматривают рисунки и находят одина­ковые изображения.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2. «Где ошибся Буратино?»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лист бумаги с узором, кото­рый «нарисовал» Буратино (см. материалы к урокам, рис. 11).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рассказывает о том, что Буратино, когда срисовывал узор, постоянно отвлекался, в результате у него получалось то правильно, то неправильно. Нужно найти ошибки и исправить их.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Задание   3.  «Одинаковы ли бусы?»</a:t>
            </a:r>
            <a:endParaRPr lang="ru-RU" sz="2000" dirty="0" smtClean="0"/>
          </a:p>
          <a:p>
            <a:r>
              <a:rPr lang="ru-RU" sz="2000" dirty="0" smtClean="0"/>
              <a:t>Материал к заданию: лист бумаги с попарно изо­браженными бусами (см. материалы к урокам, рис. 12).</a:t>
            </a:r>
          </a:p>
          <a:p>
            <a:r>
              <a:rPr lang="ru-RU" sz="2000" dirty="0" smtClean="0"/>
              <a:t>Учитель предлагает рассмотреть пары бус и решить, одинаковы ли они, если нет, то чем отличаются.</a:t>
            </a:r>
          </a:p>
          <a:p>
            <a:r>
              <a:rPr lang="ru-RU" sz="2000" b="1" dirty="0" smtClean="0"/>
              <a:t>Задание  4.  «Найди образец».</a:t>
            </a:r>
            <a:endParaRPr lang="ru-RU" sz="2000" dirty="0" smtClean="0"/>
          </a:p>
          <a:p>
            <a:r>
              <a:rPr lang="ru-RU" sz="2000" dirty="0" smtClean="0"/>
              <a:t>Материал к заданию: листы бумаги с изображением фигуры-образца и несколькими похожими, но отли­чающимися малозаметными компонентами фигурами (см. материалы к урокам, рис. 13).</a:t>
            </a:r>
          </a:p>
          <a:p>
            <a:r>
              <a:rPr lang="ru-RU" sz="2000" dirty="0" smtClean="0"/>
              <a:t>Учитель просит учеников рассмотреть фигуру-обра­зец слева на рисунке и найти точно такую же в правой части.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Задание   5.  «Найди картинку».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Материал к заданию: набор из 10-12 картинок (на­пример, виды каких-либо городов). К столу учителя по очереди подходят ученики. </a:t>
            </a:r>
          </a:p>
          <a:p>
            <a:endParaRPr lang="ru-RU" sz="2000" dirty="0" smtClean="0"/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несколько секунд под счет «раз, два, три - внимательно смотри!» ученику показывается одна какая-либо кар­тинка. Затем она помещается сначала среди 4-5, а за­тем среди 10-12 других картинок. Ученик должен как можно быстрее отыскать заданную картинку. •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  6.  «Перепутанные линии».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Материал к заданию: большие листы бумаги с нари­сованными перепутанными линиями (см. материалы к урокам, рис. 14).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Ученики по очереди прослеживают взором (при за­труднениях можно на первом этапе разрешить пользоваться указкой или пальцем) за направлениями линий. Выигрывает тот, кто при правильном ответе выполнит задание быстрее всех.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(Правильные ответы: А - 4; Б -1;В-2;Г-5! Д-3.)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Заключительная часть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Подведение итогов занятия.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642918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1.  «Назови предметы»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Ученики по очереди называют все предметы, которые их окружают в классе. Затем по заданию учителя называют слова на темы:   «Овощи»,   «Мебель»,   «Одежда», «Посуда», «Растения», «Магазин».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2.  «Послушай тишину»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Комната немного затемнена для обострения слуховых ощущений. В тишине ученики слушают отдельный шум или звук, на который раньше не обращали внимания: тиканье часов, пение птиц, шум дождя.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3.  «Узнай по звуку»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узнают различные предметы (карандаш, линей­ка, книга, ложка, монета) по звуку, который те издают при постукивании или при падении.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Более сложный вариант: дети, закрыв глаза, должны узнать человека по голосу, звуку шагов.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Заключительная часть.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 занятия.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0"/>
            <a:ext cx="91440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11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зрительных ощущений и образного мыш­ления.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зрительно-двигательных координации.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зрительной произвольной памяти.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«Л» (ласковый, любимый, ловкий, лучший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«Акти­визация руки» (улучшает зрительно-моторную коорди­нацию).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Держите одну вытянутую вверх руку рядом с ухом, другой рукой обхватите за головой локоть вытянутой руки. Мягко выдохните воздух через сжатые губы, од­новременно активизируя мышцы и подталкивая кисть другой рукой в четырех направлениях (вперед, назад, к себе, от себя).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Основная часть</a:t>
            </a:r>
            <a:endParaRPr lang="ru-RU" sz="2000" dirty="0" smtClean="0"/>
          </a:p>
          <a:p>
            <a:r>
              <a:rPr lang="ru-RU" sz="2000" b="1" dirty="0" smtClean="0"/>
              <a:t>Задание   1.  «Цветная сказка»</a:t>
            </a:r>
            <a:endParaRPr lang="ru-RU" sz="2000" dirty="0" smtClean="0"/>
          </a:p>
          <a:p>
            <a:r>
              <a:rPr lang="ru-RU" sz="2000" dirty="0" smtClean="0"/>
              <a:t>Материал к заданию: набор цветных (черный, жел­тый, зеленый, красный, серый, </a:t>
            </a:r>
            <a:r>
              <a:rPr lang="ru-RU" sz="2000" dirty="0" err="1" smtClean="0"/>
              <a:t>голубой</a:t>
            </a:r>
            <a:r>
              <a:rPr lang="ru-RU" sz="2000" dirty="0" smtClean="0"/>
              <a:t>, белый, оран­жевый, коричневый, бордовый, </a:t>
            </a:r>
            <a:r>
              <a:rPr lang="ru-RU" sz="2000" dirty="0" err="1" smtClean="0"/>
              <a:t>розовый</a:t>
            </a:r>
            <a:r>
              <a:rPr lang="ru-RU" sz="2000" dirty="0" smtClean="0"/>
              <a:t>, светло-серый, фиолетовый) прямоугольников  (10x3 см) для  каждого</a:t>
            </a:r>
          </a:p>
          <a:p>
            <a:r>
              <a:rPr lang="ru-RU" sz="2000" dirty="0" smtClean="0"/>
              <a:t>ученика.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читает какую-либо сказку, например сказку «Репка». Ученики должны составить ее цветовую кар­тину. Для этого из комплекта цветных прямоугольни­ков нужно отобрать тот цвет, о котором идет речь в сказке. Затем, когда перед учениками будет выложен ряд цветных прямоугольников, учитель должен попро­сить учеников, глядя на разложенные цветные прямо­угольники, пересказать сказку своими словами.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Приведем пример. Сказка *Репка».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«Пришел дед в огород и стал копать землю (какую?) черную. Решил сажать репу (какую?) желтую. Стала репа расти. Ботва у нее (какая?) зеленая. Созрела репа. Стал дед репу тянуть. Лицо стало (какое?) красное. Сбросил дед фу­файку (какую?) серую на землю. Небо над ним (какое?)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голубое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Позвал дед бабку. Стали тя­нуть репку. Лицо у бабы стало (какое?) белое. Солнце над ними (какое?) оранжевое. Сели дед с бабой на скамейку (какую?) коричневую и зовут внучку. Прибежала внучка в платочке (каком?) бордовом. Зовут Жучку, у нее язычок (какой?)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розовый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Позвали Мурку (какую?) дымчатую. Стали тянуть репку. Наступил вечер (какой?) фиолетовый. Достали горшок (какой?) коричне­вый и сели есть кашу (какую?) желтую».</a:t>
            </a:r>
          </a:p>
          <a:p>
            <a:r>
              <a:rPr lang="ru-RU" sz="2000" b="1" dirty="0" smtClean="0"/>
              <a:t> Задание  2. «Штриховка»</a:t>
            </a:r>
            <a:endParaRPr lang="ru-RU" sz="2000" dirty="0" smtClean="0"/>
          </a:p>
          <a:p>
            <a:r>
              <a:rPr lang="ru-RU" sz="2000" dirty="0" smtClean="0"/>
              <a:t>Материал к заданию: лист бумаги, карандаши.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  вариант. </a:t>
            </a:r>
            <a:r>
              <a:rPr lang="ru-RU" sz="2000" dirty="0" smtClean="0"/>
              <a:t>Учитель предлагает ученикам выполнить разные виды штриховки, используя при этом каранда­ши разного цвета (см. материалы к урокам, рис. 15, а).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85728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 вариант. Учитель предлагает детям, используя трафареты (геометрических фигур), обвести контуры фигур, а затем заштриховать их, не переходя границы контура. Линии штриховки могут быть разными: прямые, наклонные, волнистые (см. материалы к урокам, рис. 15, б).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3.  «Запомни точно»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пять квадратов с белыми и чер­ными кружками для запоминания (см. материалы к уро­кам, рис. 16), для каждого ученика чистый лист бумаги, разделенный на пять больших квадратов, карандаш.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Учитель показывает первый квадрат с кружками на 8-10 сек. Ученики должны запомнить расположение кружков, а затем по памяти воспроизвести у себя на листе в первом квадрате. Потом учитель показывает вто­рой квадрат и т.д.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Заключительная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Подведение итогов занятия.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зрительной памяти.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пространственных представлений (пони­мание терминов «внутри», «вне», «на»).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понятийного мышления.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«М» (мирный, мудрый, мечтательный, мягкий, модный, милый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«Сова» (улучшает зрительную память, внимание, снимает на­пряжение, которое развивается при длительном сидении и чтении).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Ухватитесь правой рукой за левое плечо и сожмите его. Поверните голову влево так, чтобы смотреть назад через плечо. Дышите глубоко и разведите плечи назад; теперь посмотрите через другое плечо, опять разводя плечи. Уроните подбородок на грудь и глубоко дышите, давая мышцам расслабиться. Повторите, держа плечо другой рукой.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1.  «Нарисуй по памяти»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плакат с изображениями шести </a:t>
            </a:r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геометрических'фигур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(см. материалы к урокам, рис. 17),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Каждая фигура предъявляется ученикам в течение 3 сек. Учитель показывает первую фигуру, затем убира­ет или закрывает ее. Ученики зарисовывают показан­ную фигуру по памяти. Затем показывается вторая фи­гура и т.д. После воспроизведения учениками всех шес­ти фигур рисунки учащихся сравниваются с образцами. Точное воспроизведение оценивается 1 баллом. Победи­телями считаются ученики, набравшие наибольшее ко­личество баллов.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2.  «Выполни правильно»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индивидуальные бланки (см. материалы к урокам, рис. 18), цветные карандаши. Задания учащимся: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 Нарисовать синий кружок внутри каждой фигуры на рис. 1 и 2, а красный кружок - вне их. Отметить зе­леную точку на границе каждой фигуры, 'Продолжить линию так, чтобы закрашенный треугольник оказался внутри  фигуры   3,   закрашенный   квадрат -   вне  фигу­ры 4, закрашенный кружок - на линии фигуры 5.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 Продолжить синим карандашом линию так, чтобы круг оказался вне, а квадрат - внутри фигуры 6.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   Отметить   красным   карандашом   точку,   располо­женную внутри треугольника, но вне круга и квадрата на рис. 7.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0" y="1428736"/>
            <a:ext cx="9144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028342"/>
            <a:ext cx="864399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3. «</a:t>
            </a:r>
            <a:r>
              <a:rPr lang="ru-RU" sz="24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Вордбол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задает какую-либо тему, например, «Ме­бель - не мебель». Затем он называет вперемешку сло­ва, относящиеся к данной категории, и слова, по смыс­лу далеко отстоящие от нее. Так, наряду со словами «стул», «кровать», «шкаф» называются слова «пальто», «книга», «чайник» и др. При этом, называя слово, учи­тель бросает ученику мяч, а ученик либо ловит его, ес­ли слово соответствует заданной теме, либо отбивает его, если не соответствует.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усложняется за счет сокращения времени на размышление.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Заключительная часть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 занятия.</a:t>
            </a:r>
            <a:endParaRPr lang="ru-RU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0" y="0"/>
            <a:ext cx="91440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умения ориентироваться в пространстве листа.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умения  воспринимать  словесные  указа­ния и подчинять им свою деятельность.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зрительных ощущений.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«Скажите добрые слова друг другу».</a:t>
            </a:r>
            <a:r>
              <a:rPr lang="ru-RU" sz="2000" dirty="0" smtClean="0"/>
              <a:t> Составляем «Азбуку хороших слов»: вспомните доб­рые, хорошие слова на букву «Н» (настойчивый, на­ходчивый, нежный, надежный, наблюдательный, не­обыкновенный и др.).</a:t>
            </a:r>
          </a:p>
          <a:p>
            <a:r>
              <a:rPr lang="ru-RU" sz="2000" dirty="0" smtClean="0"/>
              <a:t>Выполняем упражнение мозговой гимнастики «Пере­крестные движения» (см. урок 1).</a:t>
            </a:r>
          </a:p>
          <a:p>
            <a:r>
              <a:rPr lang="ru-RU" sz="2000" b="1" dirty="0" smtClean="0"/>
              <a:t>Основная часть.</a:t>
            </a:r>
            <a:endParaRPr lang="ru-RU" sz="2000" dirty="0" smtClean="0"/>
          </a:p>
          <a:p>
            <a:r>
              <a:rPr lang="ru-RU" sz="2000" b="1" dirty="0" smtClean="0"/>
              <a:t>Задание   1.  «Где этот домик?»</a:t>
            </a:r>
            <a:endParaRPr lang="ru-RU" sz="2000" dirty="0" smtClean="0"/>
          </a:p>
          <a:p>
            <a:r>
              <a:rPr lang="ru-RU" sz="2000" dirty="0" smtClean="0"/>
              <a:t>Материал к заданию: плакат с домиками (см. мате­риалы к урокам, рис. 19).</a:t>
            </a:r>
          </a:p>
          <a:p>
            <a:r>
              <a:rPr lang="ru-RU" sz="2000" dirty="0" smtClean="0"/>
              <a:t>Учитель сначала говорит: «Домики 1,' 2, 3 располо­жены в верхнем ряду, домики 4, 5, 6 - в среднем, 7, 8, 9 - в нижнем. Домики 1, 4, 7 расположены в левом столбце, 2, 5, 8 - в среднем, 3, 6, 9 - в правом». Затем задает вопросы: «Где, в каком ряду и столбце располо­жен домик 4?», «Домики 2 и 6 находятся в одном ря­ду?», «Какой домик находится в нижнем ряду я левом столбце?» и т.п.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14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умения воспроизводить образец.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слуховых ощущений.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</a:p>
          <a:p>
            <a:r>
              <a:rPr lang="ru-RU" sz="2000" dirty="0" smtClean="0"/>
              <a:t>Создаем хорошее настроение: «Улыбнитесь!»; «Скажите добрые слова друг другу».</a:t>
            </a:r>
          </a:p>
          <a:p>
            <a:r>
              <a:rPr lang="ru-RU" sz="2000" dirty="0" smtClean="0"/>
              <a:t>Составляем «Азбуку хороших слов»: вспомните добрые, хорошие слова на букву «О» (отзывчивый, обдуманный, ободряющий, образованный, откровенный, остроумный, оптимистичный и др.).</a:t>
            </a:r>
          </a:p>
          <a:p>
            <a:r>
              <a:rPr lang="ru-RU" sz="2000" dirty="0" smtClean="0"/>
              <a:t>Выполняем упражнение мозговой гимнастики «Шапка для размышлений» (см. урок 2).</a:t>
            </a:r>
          </a:p>
          <a:p>
            <a:r>
              <a:rPr lang="ru-RU" sz="2000" b="1" dirty="0" smtClean="0"/>
              <a:t>Основная часть</a:t>
            </a:r>
            <a:endParaRPr lang="ru-RU" sz="2000" dirty="0" smtClean="0"/>
          </a:p>
          <a:p>
            <a:r>
              <a:rPr lang="ru-RU" sz="2000" b="1" dirty="0" smtClean="0"/>
              <a:t>Задание   1.  «Раскрась правильно»</a:t>
            </a:r>
            <a:endParaRPr lang="ru-RU" sz="2000" dirty="0" smtClean="0"/>
          </a:p>
          <a:p>
            <a:r>
              <a:rPr lang="ru-RU" sz="2000" dirty="0" smtClean="0"/>
              <a:t>Материал к заданию: на каждого ученика лист бу­маги с нарисованными на нем образцом и фигурами для раскрашивания, цветные карандаши.</a:t>
            </a:r>
          </a:p>
          <a:p>
            <a:r>
              <a:rPr lang="ru-RU" sz="2000" dirty="0" smtClean="0"/>
              <a:t>Учитель просит учеников раскрасить (либо заштри­ховать) бусинки так, как показано на образце (см. ма­териалы к урокам, рис. 20).</a:t>
            </a:r>
          </a:p>
          <a:p>
            <a:r>
              <a:rPr lang="ru-RU" sz="2000" b="1" dirty="0" smtClean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2 . «Шумящие коробочки».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/>
              <a:t>Материал к заданию: на каждого ученика 2 ящика, в каждом из которых находится по б небольших одинаковых коробочек. </a:t>
            </a: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0"/>
            <a:ext cx="835824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Каждая коробочка в наборе имеет разные наполнители {горох, гречка, лесок и др.) и поэтому изда­ет различные шумы - от тихого до громкого. Наборы в обоих ящиках одинаковые. Коробочки в одном ящике окрашены в один цвет, в другом - в другой (можно ис­пользовать коробочки, содержащиеся внутри шоколадно­го яйца «Киндер-сюрприз», подобрав их по цвету).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Ученик берет по одной коробочке из каждого ящика, трясет их и сравнивает между собой. Если шумы не сов­падают, коробочка откладывается в сторону. Это про­должается до тех пор, пока не будет найдена коробочка с таким же шумом. Нужно найти пары всех коробочек.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Заключительная часть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Подведение итогов занятия.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0" y="357166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Урок 15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 урока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осязательных ощущений.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произвольного внимания.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точности движений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макродвижений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Вводная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Создаем хорошее настроение: « Улыбнитесь!»; «Ска­жите добрые слова друг другу».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«П» (приветливый, пре­красный, правдивый, передовой, планомерный, понят­ливый, последовательный, почтительный, празднич­ный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«Точки равновесия» (см. урок 9).</a:t>
            </a:r>
          </a:p>
          <a:p>
            <a:r>
              <a:rPr lang="ru-RU" sz="2000" b="1" dirty="0" smtClean="0"/>
              <a:t>Основная часть</a:t>
            </a:r>
            <a:endParaRPr lang="ru-RU" sz="2000" dirty="0" smtClean="0"/>
          </a:p>
          <a:p>
            <a:r>
              <a:rPr lang="ru-RU" sz="2000" b="1" dirty="0" smtClean="0"/>
              <a:t>Задание   1.  «Шершавые дощечки»</a:t>
            </a:r>
            <a:endParaRPr lang="ru-RU" sz="2000" dirty="0" smtClean="0"/>
          </a:p>
          <a:p>
            <a:r>
              <a:rPr lang="ru-RU" sz="2000" dirty="0" smtClean="0"/>
              <a:t>Материал к заданию, как для урока 6, задание 2.</a:t>
            </a:r>
          </a:p>
          <a:p>
            <a:r>
              <a:rPr lang="ru-RU" sz="2000" dirty="0" smtClean="0"/>
              <a:t>Ученик с закрытыми глазами берет из одного набора какую-либо дощечку, ощупывает ее и откладывает в сторону. Это начало построения ряда. Ощупывая по очереди другие дощечки, он пристраивает к этой до­щечке с обеих сторон другие, минимально отличающие­ся друг от друга степенью шершавости.</a:t>
            </a:r>
          </a:p>
          <a:p>
            <a:endParaRPr lang="ru-RU" sz="2000" dirty="0" smtClean="0"/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14282" y="357166"/>
            <a:ext cx="8715436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2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произвольного внимания.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зрительных ощущений.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«Улыбнитесь»; «Ска­жите добрые слова друг другу».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«В» (благодарный, благо­родный, бережливый, бескорыстный, благотворитель­ный, безупречный, безукоризненный, беззаветный и др.).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«Шап­ка для размышлений» (улучшает внимание, правописа­ние, ясное восприятие и речь).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«Надеть шапку» - дети должны «мягко завернуть» уши от верхней точки до мочки 3 раза. Это помогает им слышать резонирующий звук своего голоса, когда они говорят или поют.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14291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Типы заданий ученикам для формирования понятий: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  «крупный - мелкий»  (найти дощечки с са­мой крупнозернистой поверхностью и самой мелкозернистой поверхностью);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  «крупный - крупнее - самый крупный»;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  «мелкий - мельче - самый мелкий»;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  «крупнее, чем...»;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•   «мельче, чем...».</a:t>
            </a:r>
            <a:r>
              <a:rPr lang="ru-RU" sz="2000" b="1" dirty="0" smtClean="0"/>
              <a:t> Задание   2.   «Расставь слова»</a:t>
            </a:r>
            <a:endParaRPr lang="ru-RU" sz="2000" dirty="0" smtClean="0"/>
          </a:p>
          <a:p>
            <a:r>
              <a:rPr lang="ru-RU" sz="2000" dirty="0" smtClean="0"/>
              <a:t>Учитель на доске записывает ряд цифр и ряд соот­ветствующих им слов:</a:t>
            </a:r>
          </a:p>
          <a:p>
            <a:r>
              <a:rPr lang="ru-RU" sz="2000" dirty="0" smtClean="0"/>
              <a:t>123456 мука      рыба     дождь     день     мышь    гвоздь</a:t>
            </a:r>
          </a:p>
          <a:p>
            <a:r>
              <a:rPr lang="ru-RU" sz="2000" dirty="0" smtClean="0"/>
              <a:t>Нужно расставить слова в соответствии со следую­щим рядом цифр: 2, 4, 6, 1, 5,6,   2, 5, 3, 1.</a:t>
            </a:r>
          </a:p>
          <a:p>
            <a:r>
              <a:rPr lang="ru-RU" sz="2000" dirty="0" smtClean="0"/>
              <a:t>Лучшим является ученик, который правильно и бы­стрее всех выполнит задание.</a:t>
            </a:r>
          </a:p>
          <a:p>
            <a:r>
              <a:rPr lang="ru-RU" sz="2000" b="1" dirty="0" smtClean="0"/>
              <a:t>Задание  3. «Зашифруй слова»</a:t>
            </a:r>
            <a:endParaRPr lang="ru-RU" sz="2000" dirty="0" smtClean="0"/>
          </a:p>
          <a:p>
            <a:r>
              <a:rPr lang="ru-RU" sz="2000" dirty="0" smtClean="0"/>
              <a:t>Материал к заданию: каждому ученику выдается лист бумаги с напечатанными словами, цифрами и ключом (см. материалы к урокам, рис. 21).</a:t>
            </a:r>
          </a:p>
          <a:p>
            <a:r>
              <a:rPr lang="ru-RU" sz="2000" dirty="0" smtClean="0"/>
              <a:t>Детям нужно зашифровать слова, используя ключ, расположенный в верхней части листа. Задание требу­ется выполнить как можно быстрее и без ошибок.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428604"/>
            <a:ext cx="892971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4 . «Зашифруй цифры»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каждому ученику выдается лист бумаги с рядами цифр и ключом в верхней части листа (см. материалы к урокам, рис. 22).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 должны как можно быстрее и без ошибок за­шифровать ряды чисел.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5.  «Точные движения»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8-10 разных предметов сред­ней величины.</a:t>
            </a:r>
            <a:r>
              <a:rPr lang="ru-RU" sz="2000" dirty="0" smtClean="0"/>
              <a:t> Учитель раскладывает предметы на столе. Ученики смотрят на них 15-20 сек., стараясь запомнить их рас­положение. Затем один ученик с завязанными глазами, не дотрагиваясь до других предметов, должен положить руку на тот, который назвал учитель.</a:t>
            </a:r>
          </a:p>
          <a:p>
            <a:r>
              <a:rPr lang="ru-RU" sz="2000" b="1" dirty="0" smtClean="0"/>
              <a:t>Задание   6.  «Как звонки тарелки и ложки» </a:t>
            </a:r>
            <a:r>
              <a:rPr lang="ru-RU" sz="2000" dirty="0" smtClean="0"/>
              <a:t>Материал к заданию:  5-6 небольших тарелок,  не­сколько ложек, 10 металлических крышек.</a:t>
            </a:r>
          </a:p>
          <a:p>
            <a:r>
              <a:rPr lang="ru-RU" sz="2000" dirty="0" smtClean="0"/>
              <a:t>Дети должны в полной тишине собрать предметы, ко­торые при соприкосновении друг с другом звенят: ложки, тарелки, металлические крышки. (Нужно положить их один на другой, затем переложить их 2-3 раза, стараясь при этом производить как можно меньше шума.) Учитель подсчитывает, сколько раз была нарушена тишина.</a:t>
            </a:r>
          </a:p>
          <a:p>
            <a:r>
              <a:rPr lang="ru-RU" sz="2000" b="1" dirty="0" smtClean="0"/>
              <a:t>Заключительная часть</a:t>
            </a:r>
            <a:endParaRPr lang="ru-RU" sz="2000" dirty="0" smtClean="0"/>
          </a:p>
          <a:p>
            <a:r>
              <a:rPr lang="ru-RU" sz="2000" dirty="0" smtClean="0"/>
              <a:t>Подведение итогов занятия.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0" y="0"/>
            <a:ext cx="91440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16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умения копировать образец.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    зрительного    восприятия     (выделение формы).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осязательных ощущений.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«Р» (решительный, редкостный, работоспособный, радостный, роскошный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«Слон» (улучшает восприятие, правописание).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Согните левое колено, «приклейте» голову к левому плечу и вытяните руку, показывая пальцем поперек комнаты. Используя грудную клетку, двигайте верхнюю часть тела так, чтобы рука описывала ленивую восьмер­ку. Смотрите дальше пальцев (если вы видите две кисти, все в порядке). Повторите движение другой рукой.</a:t>
            </a:r>
            <a:r>
              <a:rPr lang="ru-RU" sz="2000" b="1" dirty="0" smtClean="0"/>
              <a:t> Основная часть</a:t>
            </a:r>
            <a:endParaRPr lang="ru-RU" sz="2000" dirty="0" smtClean="0"/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1.  «Срисуй фигуры точно»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заранее нарисовать на доске или на специальном плакате фигуры для копирования. Для каждого ученика требуются лист нелинованной бу­маги, лист бумаги в клеточку и карандаш.</a:t>
            </a:r>
            <a:r>
              <a:rPr lang="ru-RU" sz="2000" dirty="0" smtClean="0"/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dirty="0" smtClean="0"/>
              <a:t>Учеников просят на нелинованной бумаге как можно точнее срисовать фигуры с образца (см. материалы к урокам, рис. 23, а).</a:t>
            </a:r>
          </a:p>
          <a:p>
            <a:r>
              <a:rPr lang="ru-RU" sz="2000" dirty="0" smtClean="0"/>
              <a:t>На листе бумаги в клеточку нужно воспроизвести за­данный образец (см. материалы к урокам, рис. 23, б).</a:t>
            </a:r>
          </a:p>
          <a:p>
            <a:r>
              <a:rPr lang="ru-RU" sz="2000" b="1" dirty="0" smtClean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2.  «Путаница»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/>
              <a:t>Учитель просит учащихся внимательно посмотреть на рисунки и перечислить предметы, которые на них изо­бражены (см. материалы к урокам, рис. 24).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3. «Найди одинаковые»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заданию; каждый ученик получает два листа бумаги с контурами различных фигур, цветные карандаши.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Нужно найти на каждом рисунке одинаковые фигуры и раскрасить их одним цветом (см. материалы к уро­кам, рис. 25, а, б).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4.  «Назови фигуры»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каждый ученик получает лист бумаги с рисунками.</a:t>
            </a:r>
            <a:r>
              <a:rPr lang="ru-RU" sz="2000" dirty="0" smtClean="0"/>
              <a:t> Ученики должны рассмотреть рисунки и назвать, из каких фигур Они состоят (см. материалы к урокам, рис. 26).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500043"/>
            <a:ext cx="871543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5.   «Тяжелые коробочки»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(Могут быть использованы пластмассовые коробочки из шоколадного яйца «Киндер-сюрприз». Все девять коробочек должны быть одного и того же цвета.)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Материал к заданию: три набора из трех коробочек. В каждом наборе вес коробочек одинаковый, но разный в разных наборах (более легкие, средние, более тяже­лые). Разный вес коробочек может достигаться за счет разного количества наполнителя.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Ученик с закрытыми глазами выбирает по одной ко­робочке из каких-либо двух наборов и взвешивает их на руке, определяя, какая легче (тяжелее). Затем берет ко­робочку из третьего набора и сравнивает ее последова­тельно с весом первых двух коробочек.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Повторить несколько раз. Ответы ученика проверяют при помощи взвешивания коробочек на весах.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Заключительная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Подведение итогов занятия.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21429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17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мышления (абстрагирование).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непосредственной зрительной памяти.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Создаем хорошее настроение: «Улыбнитесь!»; «Скажите добрые слова друг другу».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Составляем «Азбуку хороших слов»: вспомните хоро­шие, добрые слова на букву «С» (скромный, спокойный, сильный, симпатичный, стойкий, сердечный, свободный, смелый, сообразительный, сострадательный и др.).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Выполняем упражнение мозговой гимнастики «Сова» (см. урок 12).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1.   «Найди одинаковые»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Учитель  предлагает  ученикам  внимательно  посмот­реть вокруг себя,  а затем назвать как можно больше предметов: названия которых начинаются с заданной буквы (например, буквы «к»); какого-либо цвета (например, красных); круглых;  прямоугольных; деревянных; металлических; пластмассовых. Выигрывает ученик, который назвал предмет последним.</a:t>
            </a:r>
            <a:r>
              <a:rPr lang="ru-RU" sz="2000" b="1" dirty="0" smtClean="0"/>
              <a:t> Задание   2.  «Запомни и найди»</a:t>
            </a:r>
            <a:endParaRPr lang="ru-RU" sz="2000" dirty="0" smtClean="0"/>
          </a:p>
          <a:p>
            <a:r>
              <a:rPr lang="ru-RU" sz="2000" dirty="0" smtClean="0"/>
              <a:t>Материал к заданию: демонстрационные таблицы с изображением предметов, геометрических фигур (см. материалы к урокам, рис. 27, 28).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14290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Вариант 1.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Ученикам на 4-5 сек. показывают часть «А» (рис. 27) с изображением предметов и предлагают запомнить их с тем, чтобы затем отыскать эти предметы среди других, изображенных в части «Б».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   Между запоминанием и отыскиванием предметов с целью тренировки удерживающей способности мозга следует делать паузы разной длительности: 0 сек., 5 сек., 20 сек., 1 мин. В этих случаях стоит использо­вать разные наборы предметов.</a:t>
            </a:r>
          </a:p>
          <a:p>
            <a:r>
              <a:rPr lang="ru-RU" sz="2000" b="1" dirty="0" smtClean="0"/>
              <a:t>Вариант 2.</a:t>
            </a:r>
            <a:r>
              <a:rPr lang="ru-RU" sz="2000" dirty="0" smtClean="0"/>
              <a:t> Ученикам демонстрируют часть «А» (рис. 28) с геометрическими фигурами. Остальное - как в варианте 1 (рис. 27).</a:t>
            </a:r>
          </a:p>
          <a:p>
            <a:r>
              <a:rPr lang="ru-RU" sz="2000" b="1" dirty="0" smtClean="0"/>
              <a:t>Задание   3.  «Запомни и нарисуй»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Материал к заданию: образцы для запоминания, выполненные на отдельных листах бумаги, лист бумаги для воспроизведения, карандаш (см. материалы к уро­кам, рис. 29).</a:t>
            </a:r>
          </a:p>
          <a:p>
            <a:r>
              <a:rPr lang="ru-RU" sz="2000" dirty="0" smtClean="0"/>
              <a:t>Учитель просит детей внимательно посмотреть на об­разец и постараться его запомнить, чтобы потом нари­совать эти фигурки так же и в таком же порядке. Вре­мя показа первого набора фигур - 2 сек., второго - 3, третьего - 4, четвертого - 5, пятого - 6 сек.</a:t>
            </a:r>
          </a:p>
          <a:p>
            <a:r>
              <a:rPr lang="ru-RU" sz="2000" dirty="0" smtClean="0"/>
              <a:t>Рекомендуется несколько отставлять во времени за­поминание и воспроизведение (на 10-15 сек.),</a:t>
            </a:r>
          </a:p>
          <a:p>
            <a:r>
              <a:rPr lang="ru-RU" sz="2000" b="1" dirty="0" smtClean="0"/>
              <a:t>Заключительная часть</a:t>
            </a:r>
            <a:endParaRPr lang="ru-RU" sz="2000" dirty="0" smtClean="0"/>
          </a:p>
          <a:p>
            <a:r>
              <a:rPr lang="ru-RU" sz="2000" dirty="0" smtClean="0"/>
              <a:t>Подведение итогов занятия.</a:t>
            </a:r>
          </a:p>
          <a:p>
            <a:endParaRPr lang="ru-RU" sz="2000" dirty="0" smtClean="0"/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0" y="0"/>
            <a:ext cx="91440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18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зрительного анализа.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словесного синтеза.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понятийного мышления.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Вводная часть  </a:t>
            </a:r>
            <a:r>
              <a:rPr lang="ru-RU" sz="2000" dirty="0" smtClean="0"/>
              <a:t>Создаем хорошее настроение: «Улыбнитесь!»; «Скажите добрые слова друг другу».</a:t>
            </a:r>
          </a:p>
          <a:p>
            <a:r>
              <a:rPr lang="ru-RU" sz="2000" dirty="0" smtClean="0"/>
              <a:t>Составляем «Азбуку хороших слов»: вспомните доб­рые, хорошие слова на букву «Т» (терпеливый, трудо­любивый, таинственный, талантливый, торжествен­ный, требовательный и др.). Выполняем упражнение мозговой гимнастики «Лени­вые восьмерки» (см. урок 7).</a:t>
            </a:r>
          </a:p>
          <a:p>
            <a:r>
              <a:rPr lang="ru-RU" sz="2000" b="1" dirty="0" smtClean="0"/>
              <a:t>Основная часть</a:t>
            </a:r>
            <a:endParaRPr lang="ru-RU" sz="2000" dirty="0" smtClean="0"/>
          </a:p>
          <a:p>
            <a:r>
              <a:rPr lang="ru-RU" sz="2000" b="1" dirty="0" smtClean="0"/>
              <a:t>Задание  1.  «Кто наблюдательнее?»</a:t>
            </a:r>
            <a:endParaRPr lang="ru-RU" sz="2000" dirty="0" smtClean="0"/>
          </a:p>
          <a:p>
            <a:r>
              <a:rPr lang="ru-RU" sz="2000" dirty="0" smtClean="0"/>
              <a:t>Материал к заданию: предмет для рисования с нату­ры, индивидуальные листы бумаги с изображением раз­личных объектов, цветные карандаши.</a:t>
            </a:r>
          </a:p>
          <a:p>
            <a:r>
              <a:rPr lang="ru-RU" sz="2000" dirty="0" smtClean="0"/>
              <a:t>А. Ученикам предлагается сделать с натуры рисунок какого-либо предмета, изобразив при этом как можно больше его деталей (например, рисунок вазы для цветов с большим количеством мелких узоров). Б. Ученикам раздаются листы с изображениями раз­личных предметов, животных, птиц, в которых не хва­тает некоторых деталей. Например, петух изображен без гребешка, белка без хвоста, дверь без ручки и др. Нужно определить недостающие детали и дорисовать их.</a:t>
            </a:r>
            <a:r>
              <a:rPr lang="ru-RU" sz="2000" b="1" dirty="0" smtClean="0"/>
              <a:t> </a:t>
            </a:r>
            <a:endParaRPr lang="ru-RU" sz="2000" dirty="0" smtClean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214290"/>
            <a:ext cx="9144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2.  «Магнитофон»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См. урок 7, задание 1.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3.  «Назвать одним словом»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Учащихся   просят   заменить   несколько   слов   одним общим словом.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Примерные наборы слов: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Окунь, карась, сом, щука - ... (рыба) Ромашка, ландыш, роза, тюльпан - ... (цветы) Шкаф, стол, кровать, стул - ... (мебель) и др.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Задание   4.   «Конкретизация понятий»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Нужно назвать как можно больше слов, относящихся к заданному понятию. Например,   «Фрукты»,   «Женские имена»,   «Птицы» и др.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5.  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Вордбол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Учащиеся делятся на две команды и выстраиваются в шеренги друг против друга. Каждый участник по оче­реди бросает мяч ученику из другой команды и называ­ет какое-либо слово, относящееся либо не относящееся к заданному учителем понятию. "Если слово относится к названному понятию, ученик мяч ловит. Теперь он на­зывает какое-либо слово и бросает мяч участнику дру­гой команды. Если слово не относится к заданному по­нятию, мяч отбивается, Выигрывает команда, допус­тившая наименьшее число ошибок.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Примерные темы: «Зимние вещи - не зимние вещи», * Сказочные герои - не сказочные герои», «Ягоды – не ягоды», «Цветы - не цветы», «Природа живая - нежи­вая» и др.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Заключительная часть   </a:t>
            </a:r>
            <a:r>
              <a:rPr lang="ru-RU" sz="2000" dirty="0" smtClean="0"/>
              <a:t>Подведение итогов занятия.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19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осязательных ощущений,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произвольного внимания (устойчивость и переключение)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Вводная часть</a:t>
            </a:r>
            <a:endParaRPr lang="ru-RU" sz="2000" dirty="0" smtClean="0"/>
          </a:p>
          <a:p>
            <a:r>
              <a:rPr lang="ru-RU" sz="2000" dirty="0" smtClean="0"/>
              <a:t>Создаем хорошее настроение: «Улыбнитесь!»; «Ска­жите добрые слова друг другу».</a:t>
            </a:r>
          </a:p>
          <a:p>
            <a:r>
              <a:rPr lang="ru-RU" sz="2000" dirty="0" smtClean="0"/>
              <a:t>Составляем «Азбуку хороших слов»: вспомните доб­рые, хорошие слова на букву «У» (умный, убедитель­ный, уважаемый, уверенный, увлеченный, удалой, уме­лый, успешный и др.).</a:t>
            </a:r>
          </a:p>
          <a:p>
            <a:r>
              <a:rPr lang="ru-RU" sz="2000" dirty="0" smtClean="0"/>
              <a:t>Выполняем упражнение мозговой гимнастики «Точки Кука» (трансформирует отрицательные эмоции в поло­жительные, улучшает внимание, ясное восприятие речи).</a:t>
            </a:r>
          </a:p>
          <a:p>
            <a:r>
              <a:rPr lang="ru-RU" sz="2000" dirty="0" smtClean="0"/>
              <a:t>Упражнение состоит из двух частей, выполняется си­дя. Сначала надо положить левую щиколотку на правое колено, затем обхватить правой рукой левую щиколот­ку, а левую руку положить на подошву левой стопы (можно положить правую щиколотку на левую ногу). Сидите так одну минуту с закрытыми глазами, глубоко дыша, язык прижат к небу. Выполняя вторую часть уп­ражнения, расплетите ноги и соедините кончики пальцев рук, продолжая глубоко дышать еще одну минуту.</a:t>
            </a:r>
          </a:p>
          <a:p>
            <a:r>
              <a:rPr lang="ru-RU" sz="2000" b="1" dirty="0" smtClean="0"/>
              <a:t> </a:t>
            </a:r>
            <a:endParaRPr lang="ru-RU" sz="2000" dirty="0" smtClean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285728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1. «Выполни команду»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Учитель дает разные команды: *встать», «сесть?, «от­крыть учебник*, «закрыть учебник», «положить его на край парты», следит за правильностью и четкостью их выполнения.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Обратите внимание на учеников, которые не могут с первого раза, не переспрашивая, выполнить ваши ко­манды.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2.  «Какого цвета?»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разноцветные и контурные изображения цветов, овощей, фруктов (см. материалы к урокам, рис. 1а, 1, 2).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показывает рис. 1а и просит учеников на­звать цвет овощей и фруктов.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Затем показывает рис. 1. Ученики говорят, какого цвета каждый из изображенных цветков. Далее школь­никам предлагается раскрасить их.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 же задание в отношении овощей и фруктов на рис. 2.</a:t>
            </a:r>
            <a:endParaRPr lang="ru-RU" sz="20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/>
              <a:t>Задание  3.  «Цветные полоски»</a:t>
            </a:r>
            <a:endParaRPr lang="ru-RU" sz="2000" dirty="0" smtClean="0"/>
          </a:p>
          <a:p>
            <a:r>
              <a:rPr lang="ru-RU" sz="2000" dirty="0" smtClean="0"/>
              <a:t>Материал к заданию: десять прямоугольников (10x3 см) из разноцветной бумаги для каждого ученика (см. материалы к урокам, рис. 3).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1429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1.  «Тяжелые коробочки»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как для урока 16, задание 5. Ученики должны :</a:t>
            </a:r>
          </a:p>
          <a:p>
            <a:r>
              <a:rPr lang="ru-RU" sz="2000" dirty="0" smtClean="0"/>
              <a:t>а) упорядочить коробочки (тяжелая - тяжелее - са­мая тяжелая; легкая - легче - самая легкая);</a:t>
            </a:r>
          </a:p>
          <a:p>
            <a:r>
              <a:rPr lang="ru-RU" sz="2000" dirty="0" smtClean="0"/>
              <a:t>б)  построить ряд, начиная со средней по тяжести ко­робочки;</a:t>
            </a:r>
          </a:p>
          <a:p>
            <a:r>
              <a:rPr lang="ru-RU" sz="2000" dirty="0" smtClean="0"/>
              <a:t>в)  определить вес различных предметов,  взвешивая их на руке (предметы весом  1  кг,  2 кг,  3 кг,   100 г, 200 г", 300 г). Ответы учеников проверяют путем взве­шивания предметов на весах.</a:t>
            </a:r>
          </a:p>
          <a:p>
            <a:r>
              <a:rPr lang="ru-RU" sz="2000" b="1" dirty="0" smtClean="0"/>
              <a:t>Задание   2.   «Крестики, точки»</a:t>
            </a:r>
            <a:endParaRPr lang="ru-RU" sz="2000" dirty="0" smtClean="0"/>
          </a:p>
          <a:p>
            <a:r>
              <a:rPr lang="ru-RU" sz="2000" b="1" dirty="0" smtClean="0"/>
              <a:t>Материал к заданию: бланки с фигурами </a:t>
            </a:r>
            <a:r>
              <a:rPr lang="ru-RU" sz="2000" dirty="0" smtClean="0"/>
              <a:t>для каж­дого ученика </a:t>
            </a:r>
            <a:r>
              <a:rPr lang="ru-RU" sz="2000" b="1" dirty="0" smtClean="0"/>
              <a:t>(см. материалы </a:t>
            </a:r>
            <a:r>
              <a:rPr lang="ru-RU" sz="2000" dirty="0" smtClean="0"/>
              <a:t>к урокам, </a:t>
            </a:r>
            <a:r>
              <a:rPr lang="ru-RU" sz="2000" b="1" dirty="0" smtClean="0"/>
              <a:t>рис. 30).</a:t>
            </a:r>
            <a:r>
              <a:rPr lang="ru-RU" sz="2000" dirty="0" smtClean="0"/>
              <a:t> Учитель объясняет ученикам, что по сигналу «Нача­ли!» они должны как можно быстрее, просматривая фи­гуры первой части по рядам слева направо, в каждом кружке поставить знак « + », а в каждом треугольнике -знак «минус». Пропуск нужной фигуры или неправиль­ная постановка значка считается ошибкой. На работу отводится 1,5 мин. По сигналу «Стоп!» работу нужно прекратить. Затем ученики просматривают фигуры во второй части таблицы, под чертой. Но теперь они долж­ны в кружках ставить знак «минус», а в треугольни­ках - знак «+».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1429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сигналу «Начали!» ученики начинают работу и выполняют ее в течение 1,5 мин, по окончании следует команда «Стоп!». Побеждает ученик, допустивший минимальное количество ошибок.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3.  «Пишущая машинка»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Каждому ученику учитель присваивает название од­ной из букв алфавита. Затем придумывает слово или фразу из 2-3 слов. По сигналу ученики начинают «пе­чатать» это слово (фразу): первая «буква» слова хлопает в ладоши, затем вторая и т.д. Когда слово будет «напе­чатано», все вместе хлопают в ладоши.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Примерные слова: дом, папа, мама, чаша, каша, рама, рука, вода, бык, сон, стул, ложка.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Заключительная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Подведение итогов занятия.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Урок 20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 урока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зрительного анализа.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произвольного внимания (переключение).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пространственных представлений.</a:t>
            </a:r>
            <a:r>
              <a:rPr lang="ru-RU" sz="2000" b="1" dirty="0" smtClean="0"/>
              <a:t> Вводная часть</a:t>
            </a:r>
            <a:endParaRPr lang="ru-RU" sz="2000" dirty="0" smtClean="0"/>
          </a:p>
          <a:p>
            <a:r>
              <a:rPr lang="ru-RU" sz="2000" dirty="0" smtClean="0"/>
              <a:t>Создаем хорошее настроение: «Улыбнитесь!»; «Скажите добрые слова друг другу».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85729"/>
            <a:ext cx="8929718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Составляем «Азбуку хороших слов»: вспомните добрые, хорошие слова на букву *Ф» (фантастический, фантазер, феерический, феноменальный и др.). Выполняем упражнение мозговой гимнастики «Точки мозга» {см. урок 5).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1.  «Сгруппируй буквы»</a:t>
            </a:r>
            <a:r>
              <a:rPr lang="ru-RU" sz="2000" dirty="0" smtClean="0"/>
              <a:t>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плакат со стилизованными бу­квами (см. материал к урокам, рис. 31).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Ученикам предлагают сгруппировать одинаковые буквы: одинаковые по названию; написанные жирным шрифтом; все прописные буквы; все строчные буквы;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печатные буквы; все письменные буквы.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2.   «Синхронный счет»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как для урока 19, задание 2.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Одновременно подсчитать количество изображений двух видов (например, флажков и звездочек), не обра­щая внимания на другие изображенные в этой таблице предметы: флажок - 1, звездочка - 1, флажок - 2, звездочка - 2, флажок - 3, звездочка - 3, флажок - 4, флажок - 5, звездочка - 4 и т.д.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3.   «Цветной ксилофон»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Учитель задает некоторую последовательность зву­ков. Ученик, опираясь на зрительное и слуховое вос­приятия, воспроизводит эту последовательность а) ударяя по клавишам; б)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пропевая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мелодию.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4.   «Живые цепочки»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строит 7-10 учеников в определенной после­довательности. У каждого из них на груди прикреплен значок с определенной картинкой. Порядок расположе­ния учеников с соответствующими картинками изобра­жен на специальной карточке. По команде «цепочка» ' рассыпается. Задача ученика-ведущего - собрать «це­почку» в прежней последовательности.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 занятия.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Урок 21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 урока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процессов анализа.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умения воспроизводить образец.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зрительно-двигательных координации.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Вводная часть</a:t>
            </a:r>
            <a:endParaRPr lang="ru-RU" sz="2000" dirty="0" smtClean="0"/>
          </a:p>
          <a:p>
            <a:r>
              <a:rPr lang="ru-RU" sz="2000" dirty="0" smtClean="0"/>
              <a:t>Создаем хорошее настроение: «Улыбнитесь!»; «Ска­жите добрые слова друг другу».</a:t>
            </a:r>
          </a:p>
          <a:p>
            <a:r>
              <a:rPr lang="ru-RU" sz="2000" dirty="0" smtClean="0"/>
              <a:t>Составляем «Азбуку хороших слов»: вспомните доб­рые, хорошие слова на букву «</a:t>
            </a:r>
            <a:r>
              <a:rPr lang="en-US" sz="2000" dirty="0" smtClean="0"/>
              <a:t>X</a:t>
            </a:r>
            <a:r>
              <a:rPr lang="ru-RU" sz="2000" dirty="0" smtClean="0"/>
              <a:t>» (хозяйственный, хо­роший, хлебосольный и др.).</a:t>
            </a:r>
          </a:p>
          <a:p>
            <a:r>
              <a:rPr lang="ru-RU" sz="2000" dirty="0" smtClean="0"/>
              <a:t>Выполняем упражнение мозговой гимнастики «Сим­метричные рисунки» (улучшает зрительно-двигательную координацию).</a:t>
            </a:r>
          </a:p>
          <a:p>
            <a:endParaRPr lang="ru-RU" sz="2000" dirty="0" smtClean="0"/>
          </a:p>
          <a:p>
            <a:pPr lvl="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85728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Дети должны рисовать симметричные рисунки двумя руками одновременно (к себе, от себя, вверх, вниз). В результате получаются интересные формы, возникает чувство расслабления рук и глаз, улучшается процесс письма.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Основная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1.  «Найди отличия»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лист с рисунками (см. мате­риалы к урокам, рис. 32).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Ученикам предлагается рассмотреть рисунки и ука­зать, чем они различаются.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2.   «Дорисуй недостающие детали»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Материал  к заданию:  комплект рисунков с недос­тающими   деталями   для   каждого   ученика,   карандаш (см. материалы к урокам, рис. 33).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Детям нужно внимательно рассмотреть рисунки, оп­ределить, чего на них не хватает, и дорисовать это.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3.   «Нарисуй точно такие же»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Материал к заданию: плакат с образцами для копи­рования (см. материалы к урокам, рис. 34), лист нели­нованной бумаги, карандаш.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Учитель показывает плакат с различными изображе­ниями и дает задание ученикам в точности перерисовать их.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4.  «Бусинки»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плакат с образцами разно­цветных бус (см. материалы к урокам, рис. 35), лист нелинованной бумаги с тремя нитками для бус, цветные карандаши. 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Ученикам нужно перерисовать с образца бусы и про­должить их, как на образце, до конца нитки.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  5.  «Проведи, не касаясь!»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Материал к заданию: лист с изображением «доро­жек» с разной степенью извилистости (см. материалы к урокам, рис. 36), карандаш.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Задача учеников - как можно быстрее, не отрывая карандаш, провести линии по «дорожке*, не касаясь «стенок» и не пересекая их.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Задание   6.  «Спящий дракон»</a:t>
            </a:r>
            <a:endParaRPr lang="ru-RU" sz="2000" dirty="0" smtClean="0"/>
          </a:p>
          <a:p>
            <a:r>
              <a:rPr lang="ru-RU" sz="2000" dirty="0" smtClean="0"/>
              <a:t>Материал к заданию: лист с изображением спящего дракона (см. материалы к урокам, рис. 37).</a:t>
            </a:r>
          </a:p>
          <a:p>
            <a:r>
              <a:rPr lang="ru-RU" sz="2000" dirty="0" smtClean="0"/>
              <a:t>Нужно очень аккуратно ступить на остров по мостику, не касаясь дракона кончиком карандаша (иначе он проснется) и не сорвавшись в море, провести линию во­круг него, пройти между зубами дракона, взять (т.е. прикоснуться карандашом) зажатое во рту у дракона сокровище и вернуться в исходное положение другим путем. Рисовать нужно быстро, так как чем дольше идешь, тем вероятнее, что дракон проснется, но осто­рожность важнее.</a:t>
            </a:r>
          </a:p>
          <a:p>
            <a:r>
              <a:rPr lang="ru-RU" sz="2000" b="1" dirty="0" smtClean="0"/>
              <a:t>Заключительная часть</a:t>
            </a:r>
            <a:endParaRPr lang="ru-RU" sz="2000" dirty="0" smtClean="0"/>
          </a:p>
          <a:p>
            <a:r>
              <a:rPr lang="ru-RU" sz="2000" dirty="0" smtClean="0"/>
              <a:t>Подведение итогов занятия.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897" name="Rectangle 1"/>
          <p:cNvSpPr>
            <a:spLocks noChangeArrowheads="1"/>
          </p:cNvSpPr>
          <p:nvPr/>
        </p:nvSpPr>
        <p:spPr bwMode="auto">
          <a:xfrm>
            <a:off x="0" y="0"/>
            <a:ext cx="8858280" cy="7171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22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</a:t>
            </a:r>
            <a:r>
              <a:rPr lang="ru-RU" sz="2000" dirty="0" smtClean="0"/>
              <a:t> </a:t>
            </a:r>
          </a:p>
          <a:p>
            <a:pPr lvl="0"/>
            <a:r>
              <a:rPr lang="ru-RU" sz="2000" dirty="0" smtClean="0"/>
              <a:t>Развитие гибкости мышления.</a:t>
            </a:r>
          </a:p>
          <a:p>
            <a:pPr lvl="0"/>
            <a:r>
              <a:rPr lang="ru-RU" sz="2000" dirty="0" smtClean="0"/>
              <a:t>Развитие произвольного внимания (распределение).</a:t>
            </a:r>
          </a:p>
          <a:p>
            <a:pPr lvl="0"/>
            <a:r>
              <a:rPr lang="ru-RU" sz="2000" dirty="0" smtClean="0"/>
              <a:t>Формирование умения сравнивать.</a:t>
            </a:r>
          </a:p>
          <a:p>
            <a:r>
              <a:rPr lang="ru-RU" sz="2000" b="1" dirty="0" smtClean="0"/>
              <a:t>Вводная часть</a:t>
            </a:r>
            <a:r>
              <a:rPr lang="ru-RU" sz="2000" dirty="0" smtClean="0"/>
              <a:t> </a:t>
            </a:r>
          </a:p>
          <a:p>
            <a:r>
              <a:rPr lang="ru-RU" sz="2000" dirty="0" smtClean="0"/>
              <a:t> Создаем хорошее настроение: «Улыбнитесь!»; «Скажите добрые слова друг другу».</a:t>
            </a:r>
          </a:p>
          <a:p>
            <a:r>
              <a:rPr lang="ru-RU" sz="2000" dirty="0" smtClean="0"/>
              <a:t>Составляем «Азбуку хороших слов»: вспомните доб­рые, хорошие слова на букву «Ц» (целебный, целеустремленный, цепкий, ценный, целесообразный и др.). Выполняем упражнение мозговой гимнастики «</a:t>
            </a:r>
            <a:r>
              <a:rPr lang="ru-RU" sz="2000" dirty="0" err="1" smtClean="0"/>
              <a:t>За-землитель</a:t>
            </a:r>
            <a:r>
              <a:rPr lang="ru-RU" sz="2000" dirty="0" smtClean="0"/>
              <a:t>» (см. урок 10).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/>
              <a:t>Основная часть</a:t>
            </a:r>
            <a:endParaRPr lang="ru-RU" sz="2000" dirty="0" smtClean="0"/>
          </a:p>
          <a:p>
            <a:r>
              <a:rPr lang="ru-RU" sz="2000" b="1" dirty="0" smtClean="0"/>
              <a:t>Задание   1.  «Способы применения предмета»</a:t>
            </a:r>
            <a:r>
              <a:rPr lang="ru-RU" sz="2000" dirty="0" smtClean="0"/>
              <a:t> Учитель или кто-нибудь из учеников называет какой-либо   хорошо   известный   предмет.   Надо   назвать   как можно больше различных способов его применения. </a:t>
            </a:r>
            <a:r>
              <a:rPr lang="ru-RU" sz="2000" dirty="0" err="1" smtClean="0"/>
              <a:t>По-беждает</a:t>
            </a:r>
            <a:r>
              <a:rPr lang="ru-RU" sz="2000" dirty="0" smtClean="0"/>
              <a:t> тот, кто укажет последним способ применения предмета. Примерные названия предметов - карандаш, яблоко, коробка, ножницы.</a:t>
            </a:r>
          </a:p>
          <a:p>
            <a:r>
              <a:rPr lang="ru-RU" sz="2000" b="1" dirty="0" smtClean="0"/>
              <a:t>Задание   2.   «Соблюдай правило» </a:t>
            </a:r>
            <a:r>
              <a:rPr lang="ru-RU" sz="2000" dirty="0" smtClean="0"/>
              <a:t>Материал к заданию: лист с геометрическими фигу­рами (см. материалы к урокам, рис. 38), карандаши.</a:t>
            </a:r>
            <a:r>
              <a:rPr lang="ru-RU" sz="2000" b="1" dirty="0" smtClean="0"/>
              <a:t> </a:t>
            </a:r>
            <a:r>
              <a:rPr lang="ru-RU" sz="2000" dirty="0" smtClean="0"/>
              <a:t>Каждый ученик получает лист с геометрическими фигурами. 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1429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Учитель говорит: «В верхней части бланка над чертой нарисованы фигуры, внутри которых про­ставлены значки: внутри квадрата - галочка, внутри треугольника - черточка, внутри кружка - крестик, внутри ромбика - точка. По сигналу «Начали!» вы бу­дете внимательно, по строкам, слева направо просмат­ривать фигурки и ставить внутри них значки так, как показано на образце. Это надо делать быстро, стараясь не ошибаться, то есть не пропускать фигуры и не ста­вить в них «чужие» значки. По команде «Стоп!» под­нимите руку с карандашом вверх». Задание выполняет­ся в течение 1,5-2 мин.</a:t>
            </a:r>
            <a:r>
              <a:rPr lang="ru-RU" sz="2000" b="1" dirty="0" smtClean="0"/>
              <a:t> Задание   3.  «Сравнение слов»</a:t>
            </a:r>
            <a:endParaRPr lang="ru-RU" sz="2000" dirty="0" smtClean="0"/>
          </a:p>
          <a:p>
            <a:r>
              <a:rPr lang="ru-RU" sz="2000" dirty="0" smtClean="0"/>
              <a:t>Учитель спрашивает: «Какое слово длиннее:</a:t>
            </a:r>
          </a:p>
          <a:p>
            <a:r>
              <a:rPr lang="ru-RU" sz="2000" dirty="0" smtClean="0"/>
              <a:t>•   карандаш или карандашик;</a:t>
            </a:r>
          </a:p>
          <a:p>
            <a:r>
              <a:rPr lang="ru-RU" sz="2000" dirty="0" smtClean="0"/>
              <a:t>•   червячок или змея;</a:t>
            </a:r>
          </a:p>
          <a:p>
            <a:r>
              <a:rPr lang="ru-RU" sz="2000" dirty="0" smtClean="0"/>
              <a:t>•   усики или усы;</a:t>
            </a:r>
          </a:p>
          <a:p>
            <a:r>
              <a:rPr lang="ru-RU" sz="2000" dirty="0" smtClean="0"/>
              <a:t>•   хвост или хвостик?.</a:t>
            </a:r>
          </a:p>
          <a:p>
            <a:r>
              <a:rPr lang="ru-RU" sz="2000" dirty="0" smtClean="0"/>
              <a:t>Задание формирует умение отделять значение слова от обозначаемого им предмета.</a:t>
            </a:r>
          </a:p>
          <a:p>
            <a:r>
              <a:rPr lang="ru-RU" sz="2000" b="1" dirty="0" smtClean="0"/>
              <a:t>Задание   4.   «Учимся сравнивать»</a:t>
            </a:r>
            <a:endParaRPr lang="ru-RU" sz="2000" dirty="0" smtClean="0"/>
          </a:p>
          <a:p>
            <a:r>
              <a:rPr lang="ru-RU" sz="2000" dirty="0" smtClean="0"/>
              <a:t>Материал к заданию: четыре плаката с различными изображениями для сравнения (см. материалы к уро­кам, рис. 39).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929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85728"/>
            <a:ext cx="9144000" cy="691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Психолог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показывает первый плакат (птицы) и просит найти одну отличающуюся птицу (1), на втором плакате просит найти два одинаковых домика (1 и 3). (Изобра­жения различаются по одному признаку.)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третьем и четвертом плакатах нужно найти по два одинаковых изображения (машинки - 2 и 3; портфели -1 и 4). (Изображения различаются по двум признакам.)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Заключительная часть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Подведение итогов занятия.</a:t>
            </a:r>
            <a:r>
              <a:rPr lang="ru-RU" sz="2000" b="1" dirty="0" smtClean="0"/>
              <a:t>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Урок 23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 урока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пространственных представлений.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процессов анализа и синтеза (анаграммы).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произвольного внимания (переключение, устойчивость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sz="2000" b="1" dirty="0">
                <a:solidFill>
                  <a:srgbClr val="062328"/>
                </a:solidFill>
                <a:latin typeface="Times New Roman" pitchFamily="18" charset="0"/>
                <a:cs typeface="Times New Roman" pitchFamily="18" charset="0"/>
              </a:rPr>
              <a:t>Урок 24</a:t>
            </a:r>
            <a:endParaRPr lang="ru-RU" sz="2000" dirty="0">
              <a:solidFill>
                <a:srgbClr val="062328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b="1" dirty="0">
                <a:solidFill>
                  <a:srgbClr val="062328"/>
                </a:solidFill>
                <a:latin typeface="Times New Roman" pitchFamily="18" charset="0"/>
                <a:cs typeface="Times New Roman" pitchFamily="18" charset="0"/>
              </a:rPr>
              <a:t>Задачи урока</a:t>
            </a:r>
            <a:endParaRPr lang="ru-RU" sz="2000" dirty="0">
              <a:solidFill>
                <a:srgbClr val="062328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215">
              <a:lnSpc>
                <a:spcPct val="107000"/>
              </a:lnSpc>
            </a:pPr>
            <a:r>
              <a:rPr lang="ru-RU" sz="2000" dirty="0">
                <a:solidFill>
                  <a:srgbClr val="06232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воображения    «Соедини точки»</a:t>
            </a:r>
            <a:endParaRPr lang="ru-RU" dirty="0">
              <a:solidFill>
                <a:srgbClr val="062328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>
              <a:lnSpc>
                <a:spcPct val="107000"/>
              </a:lnSpc>
            </a:pPr>
            <a:r>
              <a:rPr lang="ru-RU" sz="2000" dirty="0">
                <a:solidFill>
                  <a:srgbClr val="06232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перцептивно-эмоциональной сферы  «Учимся различать эмоции»</a:t>
            </a:r>
            <a:endParaRPr lang="ru-RU" dirty="0">
              <a:solidFill>
                <a:srgbClr val="062328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>
              <a:lnSpc>
                <a:spcPct val="107000"/>
              </a:lnSpc>
            </a:pPr>
            <a:r>
              <a:rPr lang="ru-RU" sz="2000" dirty="0">
                <a:solidFill>
                  <a:srgbClr val="06232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логических форм вербального мышления  «Измените форму, не меняя содержание»</a:t>
            </a:r>
            <a:endParaRPr lang="ru-RU" dirty="0">
              <a:solidFill>
                <a:srgbClr val="062328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133907" cy="5919936"/>
          </a:xfrm>
        </p:spPr>
        <p:txBody>
          <a:bodyPr>
            <a:noAutofit/>
          </a:bodyPr>
          <a:lstStyle/>
          <a:p>
            <a:pPr lvl="0" indent="450215">
              <a:spcBef>
                <a:spcPts val="0"/>
              </a:spcBef>
              <a:buClr>
                <a:srgbClr val="FFF654"/>
              </a:buClr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 25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Развитие внимания  «Называйте и считайте»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Развитие логических форм вербального мышления   «Учимся рассуждать»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Тренинг поведения в конфликтных ситуациях   «А что сказал бы ты?»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>
              <a:spcBef>
                <a:spcPts val="0"/>
              </a:spcBef>
              <a:buClr>
                <a:srgbClr val="FFF654"/>
              </a:buClr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 26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Развитие мышления (установление закономерностей)    «Найди фигуру»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Развитие логических форм вербального мышления    «Учимся рассуждать»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Тренинг поведения в конфликтных ситуациях   «А что сказал бы ты?»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>
              <a:spcBef>
                <a:spcPts val="0"/>
              </a:spcBef>
              <a:buClr>
                <a:srgbClr val="FFF654"/>
              </a:buClr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 27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Развитие пространственных представлений   «Что получилось?»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Развитие логических форм вербального мышления    «Учимся рассуждать»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Тренинг поведения в конфликтных ситуациях   «А что сказал бы ты?»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>
              <a:spcBef>
                <a:spcPts val="0"/>
              </a:spcBef>
              <a:buClr>
                <a:srgbClr val="FFF654"/>
              </a:buClr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 28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Развитие пространственных представлений   «Что получилось?»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Развитие  мышления (гибкость)   «Замените буквы цифрами»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Рефлексия собственных личностных качеств    «Я - ромашка»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>
              <a:spcBef>
                <a:spcPts val="0"/>
              </a:spcBef>
              <a:buClr>
                <a:srgbClr val="FFF654"/>
              </a:buClr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 29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Развитие пространственных представлений   «Что получилось?»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Развитие логических форм вербального мышления    «Учимся рассуждать»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Рефлексия  личностных качеств    «Что я могу сказать о себе хорошее?»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>
              <a:spcBef>
                <a:spcPts val="0"/>
              </a:spcBef>
              <a:buClr>
                <a:srgbClr val="FFF654"/>
              </a:buClr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 30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Развитие пространственных представлений   «Что получилось?»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Развитие логических форм вербального мышления    «Учимся рассуждать»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0">
              <a:spcBef>
                <a:spcPts val="0"/>
              </a:spcBef>
              <a:buClr>
                <a:srgbClr val="FFF654"/>
              </a:buClr>
              <a:buNone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Рефлексия собственных  личностных качеств    «Говорящая надпись»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ru-R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7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357166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с учениками сначала отрабатывает с помо­щью полосок умение правильно называть цвет. Затем предлагает разложить по цветам полоски так: сначала ту, цвет которой больше всего нравится, затем следую­щую, цвет которой наиболее приятен, и т.д. Затем это же задание выполняется наоборот: первой кладется по­лоска, цвет которой больше всего не нравится, потом менее неприятный и т.д. Могут быть и другие вариан­ты: самый темный тон, затем чуть более светлый и т.д., самый светлый тон, немного потемнее и т.д.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Заключительная часть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Подведение итогов занятия.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332656"/>
            <a:ext cx="8229600" cy="432958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3120" y="4005064"/>
            <a:ext cx="3310415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544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3.  «Цветные полоски»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Материал к заданию: десять прямоугольников (10x3 см) из разноцветной бумаги для каждого ученика (см. материалы к урокам, рис. 3).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с учениками сначала отрабатывает с помо­щью полосок умение правильно называть цвет. Затем предлагает разложить по цветам полоски так: сначала ту, цвет которой больше всего нравится, затем следую­щую, цвет которой наиболее приятен, и т.д. Затем это же задание выполняется наоборот: первой кладется по­лоска, цвет которой больше всего не нравится, потом менее неприятный и т.д. Могут быть и другие вариан­ты: самый темный тон, затем чуть более светлый и т.д., самый светлый тон, немного потемнее и т.д.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Заключительная часть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Подведение итогов занятия.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85720" y="0"/>
            <a:ext cx="8501122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урока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артикуляции.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пространственных представлений (усвое­ние понятий «следует за», «находится перед», «сле­ва», «справа», «между», «сверху», «снизу»).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Вводная часть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Создаем хорошее настроение: «Улыбнитесь!»; «Ска­жите добрые слова друг другу».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Составляем «Азбуку хороших слов»: вспомните доб­рые, хорошие слова на букву «В» (вежливый, велико­душный, внимательный, веселый, воспитанный, вол­шебный, вкусный, всезнающий и др.).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Выполняем упражнение мозговой гимнастики «Кача­ние головой» (улучшает мыслительную деятельность, чтение).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расслабления мышц шеи и плеч. Дышите глубоко, расслабьте плечи и уроните голову вперед. Позвольте го­лове медленно качаться из стороны в сторону, пока при помощи дыхания уходит напряжение, подбородок вычер­чивает слегка изогнутую линию на груди по мере рас­слабления шеи. После этого голос звучит более уверенно.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часть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  1.  «Произнеси чисто»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произносит по одному разу каждое двусти­шие, содержащее наиболее часто смешиваемые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артикуляционно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сложные согласные (а), и фразы со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слржной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слоговой структурой (б). Ученики по очереди быстро их повторяют. Добиваться четкого произнесения каждого звука.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     1.   Щеткой чищу я щенка,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щекочу ему бока.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 Часовщик, прищурив глаз, чинит часики для нас.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   Стоит воз овса, возле воза - овца,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   Клала Клава лук на полку.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   Зоя 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зайкина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хозяйка, спит в тазу у Зои зайка.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   Клара у Вали играла на рояле.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     7.   Рыбки в аквариуме (повторить два раза).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   Милиционер остановил велосипедиста.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    Сыворотка из-под простокваши.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   Полполдника проболтали.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9">
      <a:dk1>
        <a:srgbClr val="105964"/>
      </a:dk1>
      <a:lt1>
        <a:srgbClr val="062328"/>
      </a:lt1>
      <a:dk2>
        <a:srgbClr val="21B2C8"/>
      </a:dk2>
      <a:lt2>
        <a:srgbClr val="DBF5F9"/>
      </a:lt2>
      <a:accent1>
        <a:srgbClr val="FFFF00"/>
      </a:accent1>
      <a:accent2>
        <a:srgbClr val="FFF98D"/>
      </a:accent2>
      <a:accent3>
        <a:srgbClr val="FFF654"/>
      </a:accent3>
      <a:accent4>
        <a:srgbClr val="FFF654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</TotalTime>
  <Words>9858</Words>
  <Application>Microsoft Office PowerPoint</Application>
  <PresentationFormat>Экран (4:3)</PresentationFormat>
  <Paragraphs>1159</Paragraphs>
  <Slides>60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60</vt:i4>
      </vt:variant>
    </vt:vector>
  </HeadingPairs>
  <TitlesOfParts>
    <vt:vector size="66" baseType="lpstr">
      <vt:lpstr>Arial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Царева</dc:creator>
  <cp:lastModifiedBy>Home</cp:lastModifiedBy>
  <cp:revision>44</cp:revision>
  <dcterms:created xsi:type="dcterms:W3CDTF">2015-05-29T18:32:01Z</dcterms:created>
  <dcterms:modified xsi:type="dcterms:W3CDTF">2022-12-08T15:36:50Z</dcterms:modified>
</cp:coreProperties>
</file>