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tags/tag5.xml" ContentType="application/vnd.openxmlformats-officedocument.presentationml.tags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notesSlides/notesSlide3.xml" ContentType="application/vnd.openxmlformats-officedocument.presentationml.notesSlide+xml"/>
  <Override PartName="/ppt/tags/tag7.xml" ContentType="application/vnd.openxmlformats-officedocument.presentationml.tags+xml"/>
  <Override PartName="/ppt/notesSlides/notesSlide4.xml" ContentType="application/vnd.openxmlformats-officedocument.presentationml.notesSlide+xml"/>
  <Override PartName="/ppt/tags/tag8.xml" ContentType="application/vnd.openxmlformats-officedocument.presentationml.tags+xml"/>
  <Override PartName="/ppt/notesSlides/notesSlide5.xml" ContentType="application/vnd.openxmlformats-officedocument.presentationml.notesSlide+xml"/>
  <Override PartName="/ppt/tags/tag9.xml" ContentType="application/vnd.openxmlformats-officedocument.presentationml.tags+xml"/>
  <Override PartName="/ppt/notesSlides/notesSlide6.xml" ContentType="application/vnd.openxmlformats-officedocument.presentationml.notesSlide+xml"/>
  <Override PartName="/ppt/tags/tag10.xml" ContentType="application/vnd.openxmlformats-officedocument.presentationml.tags+xml"/>
  <Override PartName="/ppt/notesSlides/notesSlide7.xml" ContentType="application/vnd.openxmlformats-officedocument.presentationml.notesSlide+xml"/>
  <Override PartName="/ppt/tags/tag11.xml" ContentType="application/vnd.openxmlformats-officedocument.presentationml.tags+xml"/>
  <Override PartName="/ppt/notesSlides/notesSlide8.xml" ContentType="application/vnd.openxmlformats-officedocument.presentationml.notesSlide+xml"/>
  <Override PartName="/ppt/tags/tag12.xml" ContentType="application/vnd.openxmlformats-officedocument.presentationml.tags+xml"/>
  <Override PartName="/ppt/notesSlides/notesSlide9.xml" ContentType="application/vnd.openxmlformats-officedocument.presentationml.notesSlide+xml"/>
  <Override PartName="/ppt/tags/tag13.xml" ContentType="application/vnd.openxmlformats-officedocument.presentationml.tags+xml"/>
  <Override PartName="/ppt/notesSlides/notesSlide10.xml" ContentType="application/vnd.openxmlformats-officedocument.presentationml.notesSlide+xml"/>
  <Override PartName="/ppt/tags/tag14.xml" ContentType="application/vnd.openxmlformats-officedocument.presentationml.tags+xml"/>
  <Override PartName="/ppt/notesSlides/notesSlide11.xml" ContentType="application/vnd.openxmlformats-officedocument.presentationml.notesSlide+xml"/>
  <Override PartName="/ppt/tags/tag15.xml" ContentType="application/vnd.openxmlformats-officedocument.presentationml.tags+xml"/>
  <Override PartName="/ppt/notesSlides/notesSlide12.xml" ContentType="application/vnd.openxmlformats-officedocument.presentationml.notesSlide+xml"/>
  <Override PartName="/ppt/tags/tag16.xml" ContentType="application/vnd.openxmlformats-officedocument.presentationml.tags+xml"/>
  <Override PartName="/ppt/notesSlides/notesSlide13.xml" ContentType="application/vnd.openxmlformats-officedocument.presentationml.notesSlide+xml"/>
  <Override PartName="/ppt/tags/tag17.xml" ContentType="application/vnd.openxmlformats-officedocument.presentationml.tags+xml"/>
  <Override PartName="/ppt/notesSlides/notesSlide14.xml" ContentType="application/vnd.openxmlformats-officedocument.presentationml.notesSlide+xml"/>
  <Override PartName="/ppt/tags/tag18.xml" ContentType="application/vnd.openxmlformats-officedocument.presentationml.tags+xml"/>
  <Override PartName="/ppt/notesSlides/notesSlide15.xml" ContentType="application/vnd.openxmlformats-officedocument.presentationml.notesSlide+xml"/>
  <Override PartName="/ppt/tags/tag19.xml" ContentType="application/vnd.openxmlformats-officedocument.presentationml.tags+xml"/>
  <Override PartName="/ppt/notesSlides/notesSlide16.xml" ContentType="application/vnd.openxmlformats-officedocument.presentationml.notesSlide+xml"/>
  <Override PartName="/ppt/tags/tag20.xml" ContentType="application/vnd.openxmlformats-officedocument.presentationml.tags+xml"/>
  <Override PartName="/ppt/notesSlides/notesSlide17.xml" ContentType="application/vnd.openxmlformats-officedocument.presentationml.notesSlide+xml"/>
  <Override PartName="/ppt/tags/tag21.xml" ContentType="application/vnd.openxmlformats-officedocument.presentationml.tags+xml"/>
  <Override PartName="/ppt/notesSlides/notesSlide18.xml" ContentType="application/vnd.openxmlformats-officedocument.presentationml.notesSlide+xml"/>
  <Override PartName="/ppt/tags/tag22.xml" ContentType="application/vnd.openxmlformats-officedocument.presentationml.tags+xml"/>
  <Override PartName="/ppt/notesSlides/notesSlide19.xml" ContentType="application/vnd.openxmlformats-officedocument.presentationml.notesSlide+xml"/>
  <Override PartName="/ppt/tags/tag23.xml" ContentType="application/vnd.openxmlformats-officedocument.presentationml.tags+xml"/>
  <Override PartName="/ppt/notesSlides/notesSlide20.xml" ContentType="application/vnd.openxmlformats-officedocument.presentationml.notesSlide+xml"/>
  <Override PartName="/ppt/tags/tag24.xml" ContentType="application/vnd.openxmlformats-officedocument.presentationml.tags+xml"/>
  <Override PartName="/ppt/notesSlides/notesSlide21.xml" ContentType="application/vnd.openxmlformats-officedocument.presentationml.notesSlide+xml"/>
  <Override PartName="/ppt/tags/tag25.xml" ContentType="application/vnd.openxmlformats-officedocument.presentationml.tags+xml"/>
  <Override PartName="/ppt/notesSlides/notesSlide22.xml" ContentType="application/vnd.openxmlformats-officedocument.presentationml.notesSlide+xml"/>
  <Override PartName="/ppt/tags/tag26.xml" ContentType="application/vnd.openxmlformats-officedocument.presentationml.tags+xml"/>
  <Override PartName="/ppt/notesSlides/notesSlide23.xml" ContentType="application/vnd.openxmlformats-officedocument.presentationml.notesSlide+xml"/>
  <Override PartName="/ppt/tags/tag27.xml" ContentType="application/vnd.openxmlformats-officedocument.presentationml.tags+xml"/>
  <Override PartName="/ppt/notesSlides/notesSlide24.xml" ContentType="application/vnd.openxmlformats-officedocument.presentationml.notesSlide+xml"/>
  <Override PartName="/ppt/tags/tag28.xml" ContentType="application/vnd.openxmlformats-officedocument.presentationml.tags+xml"/>
  <Override PartName="/ppt/notesSlides/notesSlide25.xml" ContentType="application/vnd.openxmlformats-officedocument.presentationml.notesSlide+xml"/>
  <Override PartName="/ppt/tags/tag29.xml" ContentType="application/vnd.openxmlformats-officedocument.presentationml.tags+xml"/>
  <Override PartName="/ppt/notesSlides/notesSlide26.xml" ContentType="application/vnd.openxmlformats-officedocument.presentationml.notesSlide+xml"/>
  <Override PartName="/ppt/tags/tag30.xml" ContentType="application/vnd.openxmlformats-officedocument.presentationml.tags+xml"/>
  <Override PartName="/ppt/notesSlides/notesSlide27.xml" ContentType="application/vnd.openxmlformats-officedocument.presentationml.notesSlide+xml"/>
  <Override PartName="/ppt/tags/tag31.xml" ContentType="application/vnd.openxmlformats-officedocument.presentationml.tags+xml"/>
  <Override PartName="/ppt/notesSlides/notesSlide28.xml" ContentType="application/vnd.openxmlformats-officedocument.presentationml.notesSlide+xml"/>
  <Override PartName="/ppt/tags/tag32.xml" ContentType="application/vnd.openxmlformats-officedocument.presentationml.tags+xml"/>
  <Override PartName="/ppt/notesSlides/notesSlide29.xml" ContentType="application/vnd.openxmlformats-officedocument.presentationml.notesSlide+xml"/>
  <Override PartName="/ppt/tags/tag33.xml" ContentType="application/vnd.openxmlformats-officedocument.presentationml.tags+xml"/>
  <Override PartName="/ppt/notesSlides/notesSlide30.xml" ContentType="application/vnd.openxmlformats-officedocument.presentationml.notesSlide+xml"/>
  <Override PartName="/ppt/tags/tag34.xml" ContentType="application/vnd.openxmlformats-officedocument.presentationml.tags+xml"/>
  <Override PartName="/ppt/notesSlides/notesSlide31.xml" ContentType="application/vnd.openxmlformats-officedocument.presentationml.notesSlide+xml"/>
  <Override PartName="/ppt/tags/tag35.xml" ContentType="application/vnd.openxmlformats-officedocument.presentationml.tags+xml"/>
  <Override PartName="/ppt/notesSlides/notesSlide32.xml" ContentType="application/vnd.openxmlformats-officedocument.presentationml.notesSlide+xml"/>
  <Override PartName="/ppt/tags/tag36.xml" ContentType="application/vnd.openxmlformats-officedocument.presentationml.tags+xml"/>
  <Override PartName="/ppt/notesSlides/notesSlide33.xml" ContentType="application/vnd.openxmlformats-officedocument.presentationml.notesSlide+xml"/>
  <Override PartName="/ppt/tags/tag37.xml" ContentType="application/vnd.openxmlformats-officedocument.presentationml.tags+xml"/>
  <Override PartName="/ppt/notesSlides/notesSlide34.xml" ContentType="application/vnd.openxmlformats-officedocument.presentationml.notesSlide+xml"/>
  <Override PartName="/ppt/tags/tag38.xml" ContentType="application/vnd.openxmlformats-officedocument.presentationml.tags+xml"/>
  <Override PartName="/ppt/notesSlides/notesSlide35.xml" ContentType="application/vnd.openxmlformats-officedocument.presentationml.notesSlide+xml"/>
  <Override PartName="/ppt/tags/tag39.xml" ContentType="application/vnd.openxmlformats-officedocument.presentationml.tags+xml"/>
  <Override PartName="/ppt/notesSlides/notesSlide36.xml" ContentType="application/vnd.openxmlformats-officedocument.presentationml.notesSlide+xml"/>
  <Override PartName="/ppt/tags/tag40.xml" ContentType="application/vnd.openxmlformats-officedocument.presentationml.tags+xml"/>
  <Override PartName="/ppt/notesSlides/notesSlide37.xml" ContentType="application/vnd.openxmlformats-officedocument.presentationml.notesSlide+xml"/>
  <Override PartName="/ppt/tags/tag41.xml" ContentType="application/vnd.openxmlformats-officedocument.presentationml.tags+xml"/>
  <Override PartName="/ppt/notesSlides/notesSlide38.xml" ContentType="application/vnd.openxmlformats-officedocument.presentationml.notesSlide+xml"/>
  <Override PartName="/ppt/tags/tag42.xml" ContentType="application/vnd.openxmlformats-officedocument.presentationml.tags+xml"/>
  <Override PartName="/ppt/notesSlides/notesSlide39.xml" ContentType="application/vnd.openxmlformats-officedocument.presentationml.notesSlide+xml"/>
  <Override PartName="/ppt/tags/tag43.xml" ContentType="application/vnd.openxmlformats-officedocument.presentationml.tags+xml"/>
  <Override PartName="/ppt/notesSlides/notesSlide40.xml" ContentType="application/vnd.openxmlformats-officedocument.presentationml.notesSlide+xml"/>
  <Override PartName="/ppt/tags/tag44.xml" ContentType="application/vnd.openxmlformats-officedocument.presentationml.tags+xml"/>
  <Override PartName="/ppt/notesSlides/notesSlide41.xml" ContentType="application/vnd.openxmlformats-officedocument.presentationml.notesSlide+xml"/>
  <Override PartName="/ppt/tags/tag45.xml" ContentType="application/vnd.openxmlformats-officedocument.presentationml.tags+xml"/>
  <Override PartName="/ppt/notesSlides/notesSlide4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7" r:id="rId1"/>
  </p:sldMasterIdLst>
  <p:notesMasterIdLst>
    <p:notesMasterId r:id="rId45"/>
  </p:notes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4" r:id="rId9"/>
    <p:sldId id="262" r:id="rId10"/>
    <p:sldId id="265" r:id="rId11"/>
    <p:sldId id="269" r:id="rId12"/>
    <p:sldId id="270" r:id="rId13"/>
    <p:sldId id="266" r:id="rId14"/>
    <p:sldId id="271" r:id="rId15"/>
    <p:sldId id="267" r:id="rId16"/>
    <p:sldId id="272" r:id="rId17"/>
    <p:sldId id="268" r:id="rId18"/>
    <p:sldId id="273" r:id="rId19"/>
    <p:sldId id="277" r:id="rId20"/>
    <p:sldId id="278" r:id="rId21"/>
    <p:sldId id="276" r:id="rId22"/>
    <p:sldId id="279" r:id="rId23"/>
    <p:sldId id="275" r:id="rId24"/>
    <p:sldId id="280" r:id="rId25"/>
    <p:sldId id="274" r:id="rId26"/>
    <p:sldId id="281" r:id="rId27"/>
    <p:sldId id="282" r:id="rId28"/>
    <p:sldId id="286" r:id="rId29"/>
    <p:sldId id="284" r:id="rId30"/>
    <p:sldId id="287" r:id="rId31"/>
    <p:sldId id="285" r:id="rId32"/>
    <p:sldId id="288" r:id="rId33"/>
    <p:sldId id="283" r:id="rId34"/>
    <p:sldId id="289" r:id="rId35"/>
    <p:sldId id="291" r:id="rId36"/>
    <p:sldId id="294" r:id="rId37"/>
    <p:sldId id="292" r:id="rId38"/>
    <p:sldId id="295" r:id="rId39"/>
    <p:sldId id="293" r:id="rId40"/>
    <p:sldId id="296" r:id="rId41"/>
    <p:sldId id="290" r:id="rId42"/>
    <p:sldId id="297" r:id="rId43"/>
    <p:sldId id="298" r:id="rId44"/>
  </p:sldIdLst>
  <p:sldSz cx="12192000" cy="6858000"/>
  <p:notesSz cx="6858000" cy="9144000"/>
  <p:custDataLst>
    <p:tags r:id="rId46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5190"/>
    <a:srgbClr val="3864B2"/>
    <a:srgbClr val="0F36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07" autoAdjust="0"/>
    <p:restoredTop sz="96323" autoAdjust="0"/>
  </p:normalViewPr>
  <p:slideViewPr>
    <p:cSldViewPr snapToGrid="0">
      <p:cViewPr>
        <p:scale>
          <a:sx n="88" d="100"/>
          <a:sy n="88" d="100"/>
        </p:scale>
        <p:origin x="-96" y="60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E405C8-7EFE-4B15-807D-7765AE454758}" type="datetimeFigureOut">
              <a:rPr lang="ru-RU" smtClean="0"/>
              <a:pPr/>
              <a:t>10.03.2023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80661A-DBC5-460F-8DD8-4E346A31B1F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45580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367004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712933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714814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172096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518709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84714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698569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7589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150680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pPr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644843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pPr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76027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236118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pPr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10615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pPr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273154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pPr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390661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pPr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059906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pPr/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350865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pPr/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715695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pPr/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324898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pPr/>
              <a:t>27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072990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pPr/>
              <a:t>28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772426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pPr/>
              <a:t>29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01034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829562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pPr/>
              <a:t>30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014321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pPr/>
              <a:t>31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638675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pPr/>
              <a:t>32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505979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pPr/>
              <a:t>33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0561160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pPr/>
              <a:t>34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680857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pPr/>
              <a:t>35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8494485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pPr/>
              <a:t>36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7214117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pPr/>
              <a:t>37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5463934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pPr/>
              <a:t>38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0599092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pPr/>
              <a:t>39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05405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5400490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pPr/>
              <a:t>40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8444496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pPr/>
              <a:t>41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3916282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pPr/>
              <a:t>42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99252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41939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353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13045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82118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75941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  <a:pPr/>
              <a:t>10.03.2023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 advClick="0"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  <a:pPr/>
              <a:t>10.03.2023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Click="0"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  <a:pPr/>
              <a:t>10.03.2023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Click="0">
    <p:wedg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5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  <a:pPr/>
              <a:t>10.03.2023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  <a:pPr/>
              <a:t>‹#›</a:t>
            </a:fld>
            <a:endParaRPr lang="ru-RU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52175073"/>
      </p:ext>
    </p:extLst>
  </p:cSld>
  <p:clrMapOvr>
    <a:masterClrMapping/>
  </p:clrMapOvr>
  <p:transition spd="slow" advClick="0">
    <p:wedg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Вопро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  <a:pPr/>
              <a:t>10.03.2023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Управляющая кнопка: настраиваемая 5">
            <a:hlinkClick r:id="" action="ppaction://hlinkshowjump?jump=nextslide" highlightClick="1"/>
          </p:cNvPr>
          <p:cNvSpPr/>
          <p:nvPr userDrawn="1"/>
        </p:nvSpPr>
        <p:spPr>
          <a:xfrm>
            <a:off x="4160939" y="2952925"/>
            <a:ext cx="2910980" cy="1015068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ОТВЕТ</a:t>
            </a:r>
            <a:endParaRPr lang="ru-RU" b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9492636"/>
      </p:ext>
    </p:extLst>
  </p:cSld>
  <p:clrMapOvr>
    <a:masterClrMapping/>
  </p:clrMapOvr>
  <p:transition spd="slow" advClick="0">
    <p:wedg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  <a:pPr/>
              <a:t>10.03.2023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Click="0"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  <a:pPr/>
              <a:t>10.03.2023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 advClick="0"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  <a:pPr/>
              <a:t>10.03.2023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Click="0"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  <a:pPr/>
              <a:t>10.03.2023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Click="0"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  <a:pPr/>
              <a:t>10.03.2023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Click="0"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  <a:pPr/>
              <a:t>10.03.2023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Click="0"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  <a:pPr/>
              <a:t>10.03.2023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Click="0"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  <a:pPr/>
              <a:t>10.03.2023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15669EB1-8785-4EB2-BD50-90242CFAE7E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 advClick="0"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75DBFB-DE8D-4744-928A-4B216267F296}" type="datetimeFigureOut">
              <a:rPr lang="ru-RU" smtClean="0"/>
              <a:pPr/>
              <a:t>10.03.2023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5669EB1-8785-4EB2-BD50-90242CFAE7E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8" r:id="rId1"/>
    <p:sldLayoutId id="2147483819" r:id="rId2"/>
    <p:sldLayoutId id="2147483820" r:id="rId3"/>
    <p:sldLayoutId id="2147483821" r:id="rId4"/>
    <p:sldLayoutId id="2147483822" r:id="rId5"/>
    <p:sldLayoutId id="2147483823" r:id="rId6"/>
    <p:sldLayoutId id="2147483824" r:id="rId7"/>
    <p:sldLayoutId id="2147483825" r:id="rId8"/>
    <p:sldLayoutId id="2147483826" r:id="rId9"/>
    <p:sldLayoutId id="2147483827" r:id="rId10"/>
    <p:sldLayoutId id="2147483828" r:id="rId11"/>
    <p:sldLayoutId id="2147483829" r:id="rId12"/>
    <p:sldLayoutId id="2147483725" r:id="rId13"/>
  </p:sldLayoutIdLst>
  <p:transition spd="slow" advClick="0">
    <p:wedge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3.xml"/><Relationship Id="rId5" Type="http://schemas.openxmlformats.org/officeDocument/2006/relationships/image" Target="../media/image8.jpeg"/><Relationship Id="rId4" Type="http://schemas.openxmlformats.org/officeDocument/2006/relationships/slide" Target="slide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4.xml"/><Relationship Id="rId6" Type="http://schemas.openxmlformats.org/officeDocument/2006/relationships/image" Target="../media/image9.jpeg"/><Relationship Id="rId5" Type="http://schemas.openxmlformats.org/officeDocument/2006/relationships/slide" Target="slide12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5.xml"/><Relationship Id="rId5" Type="http://schemas.openxmlformats.org/officeDocument/2006/relationships/image" Target="../media/image10.jpeg"/><Relationship Id="rId4" Type="http://schemas.openxmlformats.org/officeDocument/2006/relationships/slide" Target="slide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6.xml"/><Relationship Id="rId5" Type="http://schemas.openxmlformats.org/officeDocument/2006/relationships/slide" Target="slide14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7.xml"/><Relationship Id="rId5" Type="http://schemas.openxmlformats.org/officeDocument/2006/relationships/image" Target="../media/image11.jpeg"/><Relationship Id="rId4" Type="http://schemas.openxmlformats.org/officeDocument/2006/relationships/slide" Target="slide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8.xml"/><Relationship Id="rId5" Type="http://schemas.openxmlformats.org/officeDocument/2006/relationships/slide" Target="slide16.xml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9.xml"/><Relationship Id="rId6" Type="http://schemas.openxmlformats.org/officeDocument/2006/relationships/image" Target="../media/image12.jpeg"/><Relationship Id="rId5" Type="http://schemas.openxmlformats.org/officeDocument/2006/relationships/hyperlink" Target="https://ecology.aonb.ru/assets/files/panda(1).jpg" TargetMode="External"/><Relationship Id="rId4" Type="http://schemas.openxmlformats.org/officeDocument/2006/relationships/slide" Target="slide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0.xml"/><Relationship Id="rId5" Type="http://schemas.openxmlformats.org/officeDocument/2006/relationships/slide" Target="slide18.xml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1.xml"/><Relationship Id="rId5" Type="http://schemas.openxmlformats.org/officeDocument/2006/relationships/image" Target="../media/image13.jpeg"/><Relationship Id="rId4" Type="http://schemas.openxmlformats.org/officeDocument/2006/relationships/slide" Target="slide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2.xml"/><Relationship Id="rId5" Type="http://schemas.openxmlformats.org/officeDocument/2006/relationships/slide" Target="slide20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35.xml"/><Relationship Id="rId13" Type="http://schemas.openxmlformats.org/officeDocument/2006/relationships/slide" Target="slide37.xml"/><Relationship Id="rId18" Type="http://schemas.openxmlformats.org/officeDocument/2006/relationships/slide" Target="slide39.xml"/><Relationship Id="rId3" Type="http://schemas.openxmlformats.org/officeDocument/2006/relationships/notesSlide" Target="../notesSlides/notesSlide2.xml"/><Relationship Id="rId21" Type="http://schemas.openxmlformats.org/officeDocument/2006/relationships/slide" Target="slide25.xml"/><Relationship Id="rId7" Type="http://schemas.openxmlformats.org/officeDocument/2006/relationships/slide" Target="slide27.xml"/><Relationship Id="rId12" Type="http://schemas.openxmlformats.org/officeDocument/2006/relationships/slide" Target="slide29.xml"/><Relationship Id="rId17" Type="http://schemas.openxmlformats.org/officeDocument/2006/relationships/slide" Target="slide31.xml"/><Relationship Id="rId25" Type="http://schemas.openxmlformats.org/officeDocument/2006/relationships/slide" Target="slide41.xml"/><Relationship Id="rId2" Type="http://schemas.openxmlformats.org/officeDocument/2006/relationships/slideLayout" Target="../slideLayouts/slideLayout2.xml"/><Relationship Id="rId16" Type="http://schemas.openxmlformats.org/officeDocument/2006/relationships/slide" Target="slide23.xml"/><Relationship Id="rId20" Type="http://schemas.openxmlformats.org/officeDocument/2006/relationships/slide" Target="slide17.xml"/><Relationship Id="rId1" Type="http://schemas.openxmlformats.org/officeDocument/2006/relationships/tags" Target="../tags/tag5.xml"/><Relationship Id="rId6" Type="http://schemas.openxmlformats.org/officeDocument/2006/relationships/slide" Target="slide19.xml"/><Relationship Id="rId11" Type="http://schemas.openxmlformats.org/officeDocument/2006/relationships/slide" Target="slide21.xml"/><Relationship Id="rId24" Type="http://schemas.openxmlformats.org/officeDocument/2006/relationships/image" Target="../media/image3.jpeg"/><Relationship Id="rId5" Type="http://schemas.openxmlformats.org/officeDocument/2006/relationships/slide" Target="slide11.xml"/><Relationship Id="rId15" Type="http://schemas.openxmlformats.org/officeDocument/2006/relationships/slide" Target="slide15.xml"/><Relationship Id="rId23" Type="http://schemas.openxmlformats.org/officeDocument/2006/relationships/slide" Target="slide42.xml"/><Relationship Id="rId10" Type="http://schemas.openxmlformats.org/officeDocument/2006/relationships/slide" Target="slide13.xml"/><Relationship Id="rId19" Type="http://schemas.openxmlformats.org/officeDocument/2006/relationships/slide" Target="slide9.xml"/><Relationship Id="rId4" Type="http://schemas.openxmlformats.org/officeDocument/2006/relationships/slide" Target="slide3.xml"/><Relationship Id="rId9" Type="http://schemas.openxmlformats.org/officeDocument/2006/relationships/slide" Target="slide5.xml"/><Relationship Id="rId14" Type="http://schemas.openxmlformats.org/officeDocument/2006/relationships/slide" Target="slide7.xml"/><Relationship Id="rId22" Type="http://schemas.openxmlformats.org/officeDocument/2006/relationships/slide" Target="slide3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7" Type="http://schemas.openxmlformats.org/officeDocument/2006/relationships/image" Target="../media/image16.jpeg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3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slide" Target="slide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4.xml"/><Relationship Id="rId5" Type="http://schemas.openxmlformats.org/officeDocument/2006/relationships/slide" Target="slide22.xml"/><Relationship Id="rId4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oogle.com/search?q=%D0%BA%D0%B0%D1%80%D1%82%D0%B8%D0%BD%D0%BA%D0%B8+%D0%BF%D0%BE%D0%B4%D0%BE%D1%80%D0%BE%D0%B6%D0%BD%D0%B8%D0%BA&amp;client=opera&amp;sxsrf=ALeKk02WqSHlcKYyTRI5pQB3ZF7bKWc5PQ:1604585974150&amp;tbm=isch&amp;source=iu&amp;ictx=1&amp;fir=HrIvWf3chOBJ1M,ik5N6qFV1Smy2M,_&amp;vet=1&amp;usg=AI4_-kR1UrFsvSZRT4qRjcCjpYt98lJ9rQ&amp;sa=X&amp;ved=2ahUKEwjLq4DIzOvsAhVssYsKHfd3D8IQ9QF6BAgKED0" TargetMode="External"/><Relationship Id="rId3" Type="http://schemas.openxmlformats.org/officeDocument/2006/relationships/notesSlide" Target="../notesSlides/notesSlide22.xml"/><Relationship Id="rId7" Type="http://schemas.openxmlformats.org/officeDocument/2006/relationships/hyperlink" Target="https://www.google.com/search?q=%D0%BA%D0%B0%D1%80%D1%82%D0%B8%D0%BD%D0%BA%D0%B8+%D0%BF%D0%BE%D0%B4%D0%BE%D1%80%D0%BE%D0%B6%D0%BD%D0%B8%D0%BA&amp;client=opera&amp;sxsrf=ALeKk02WqSHlcKYyTRI5pQB3ZF7bKWc5PQ:1604585974150&amp;tbm=isch&amp;source=iu&amp;ictx=1&amp;fir=8C5hm6JZ0J7icM,B4uPE6t1ZPVGGM,_&amp;vet=1&amp;usg=AI4_-kR4jaOc6rC5cegQnu9VhJe6EHs6ig&amp;sa=X&amp;ved=2ahUKEwjLq4DIzOvsAhVssYsKHfd3D8IQ9QF6BAgKEDs" TargetMode="Externa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5.xml"/><Relationship Id="rId6" Type="http://schemas.openxmlformats.org/officeDocument/2006/relationships/hyperlink" Target="https://www.google.com/search?q=%D0%BA%D0%B0%D1%80%D1%82%D0%B8%D0%BD%D0%BA%D0%B8+%D0%BF%D0%BE%D0%B4%D0%BE%D1%80%D0%BE%D0%B6%D0%BD%D0%B8%D0%BA&amp;client=opera&amp;sxsrf=ALeKk02WqSHlcKYyTRI5pQB3ZF7bKWc5PQ:1604585974150&amp;tbm=isch&amp;source=iu&amp;ictx=1&amp;fir=aEQGvbT-5U0-SM,eyEuZc4K6VtzFM,_&amp;vet=1&amp;usg=AI4_-kRQBg0VfFpd25NU3p_X4VzIOj5w4g&amp;sa=X&amp;ved=2ahUKEwjLq4DIzOvsAhVssYsKHfd3D8IQ9QF6BAgKEDk" TargetMode="External"/><Relationship Id="rId11" Type="http://schemas.openxmlformats.org/officeDocument/2006/relationships/image" Target="../media/image18.jpeg"/><Relationship Id="rId5" Type="http://schemas.openxmlformats.org/officeDocument/2006/relationships/hyperlink" Target="https://www.google.com/search?q=%D0%BA%D0%B0%D1%80%D1%82%D0%B8%D0%BD%D0%BA%D0%B8+%D0%BF%D0%BE%D0%B4%D0%BE%D1%80%D0%BE%D0%B6%D0%BD%D0%B8%D0%BA&amp;client=opera&amp;sxsrf=ALeKk02WqSHlcKYyTRI5pQB3ZF7bKWc5PQ:1604585974150&amp;tbm=isch&amp;source=iu&amp;ictx=1&amp;fir=MbbX7dYM0Ijh3M,KwKrvVFO6IE4cM,_&amp;vet=1&amp;usg=AI4_-kRtFWXgh5jU1O3kS8KG6TzjUKOuFQ&amp;sa=X&amp;ved=2ahUKEwjLq4DIzOvsAhVssYsKHfd3D8IQ9QF6BAgKEDc" TargetMode="External"/><Relationship Id="rId10" Type="http://schemas.openxmlformats.org/officeDocument/2006/relationships/image" Target="../media/image17.jpeg"/><Relationship Id="rId4" Type="http://schemas.openxmlformats.org/officeDocument/2006/relationships/slide" Target="slide2.xml"/><Relationship Id="rId9" Type="http://schemas.openxmlformats.org/officeDocument/2006/relationships/hyperlink" Target="https://www.google.com/search?q=%D0%BA%D0%B0%D1%80%D1%82%D0%B8%D0%BD%D0%BA%D0%B8+%D0%BF%D0%BE%D0%B4%D0%BE%D1%80%D0%BE%D0%B6%D0%BD%D0%B8%D0%BA&amp;client=opera&amp;sxsrf=ALeKk02WqSHlcKYyTRI5pQB3ZF7bKWc5PQ:1604585974150&amp;tbm=isch&amp;source=iu&amp;ictx=1&amp;fir=SWEJqsgLPkW3hM,18FpMFqssXVUKM,_&amp;vet=1&amp;usg=AI4_-kTS49ZLgx_erbyACe9KLRv2H1pWZQ&amp;sa=X&amp;ved=2ahUKEwjLq4DIzOvsAhVssYsKHfd3D8IQ9QF6BAgKED8&amp;biw=466&amp;bih=205" TargetMode="Externa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6.xml"/><Relationship Id="rId5" Type="http://schemas.openxmlformats.org/officeDocument/2006/relationships/slide" Target="slide24.xml"/><Relationship Id="rId4" Type="http://schemas.openxmlformats.org/officeDocument/2006/relationships/image" Target="../media/image4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7.xml"/><Relationship Id="rId5" Type="http://schemas.openxmlformats.org/officeDocument/2006/relationships/image" Target="../media/image19.jpeg"/><Relationship Id="rId4" Type="http://schemas.openxmlformats.org/officeDocument/2006/relationships/slide" Target="slide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8.xml"/><Relationship Id="rId5" Type="http://schemas.openxmlformats.org/officeDocument/2006/relationships/slide" Target="slide26.xml"/><Relationship Id="rId4" Type="http://schemas.openxmlformats.org/officeDocument/2006/relationships/image" Target="../media/image4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9.xml"/><Relationship Id="rId5" Type="http://schemas.openxmlformats.org/officeDocument/2006/relationships/image" Target="../media/image20.jpeg"/><Relationship Id="rId4" Type="http://schemas.openxmlformats.org/officeDocument/2006/relationships/slide" Target="slide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0.xml"/><Relationship Id="rId5" Type="http://schemas.openxmlformats.org/officeDocument/2006/relationships/slide" Target="slide28.xml"/><Relationship Id="rId4" Type="http://schemas.openxmlformats.org/officeDocument/2006/relationships/image" Target="../media/image4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1.xml"/><Relationship Id="rId6" Type="http://schemas.openxmlformats.org/officeDocument/2006/relationships/image" Target="../media/image22.jpeg"/><Relationship Id="rId5" Type="http://schemas.openxmlformats.org/officeDocument/2006/relationships/image" Target="../media/image21.jpeg"/><Relationship Id="rId4" Type="http://schemas.openxmlformats.org/officeDocument/2006/relationships/slide" Target="slide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2.xml"/><Relationship Id="rId5" Type="http://schemas.openxmlformats.org/officeDocument/2006/relationships/slide" Target="slide30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6.xml"/><Relationship Id="rId5" Type="http://schemas.openxmlformats.org/officeDocument/2006/relationships/image" Target="../media/image4.png"/><Relationship Id="rId4" Type="http://schemas.openxmlformats.org/officeDocument/2006/relationships/slide" Target="slide4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3.xml"/><Relationship Id="rId5" Type="http://schemas.openxmlformats.org/officeDocument/2006/relationships/image" Target="../media/image23.jpeg"/><Relationship Id="rId4" Type="http://schemas.openxmlformats.org/officeDocument/2006/relationships/slide" Target="slide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1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4.xml"/><Relationship Id="rId5" Type="http://schemas.openxmlformats.org/officeDocument/2006/relationships/slide" Target="slide32.xml"/><Relationship Id="rId4" Type="http://schemas.openxmlformats.org/officeDocument/2006/relationships/image" Target="../media/image4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2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5.xml"/><Relationship Id="rId5" Type="http://schemas.openxmlformats.org/officeDocument/2006/relationships/image" Target="../media/image24.jpeg"/><Relationship Id="rId4" Type="http://schemas.openxmlformats.org/officeDocument/2006/relationships/slide" Target="slide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3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6.xml"/><Relationship Id="rId5" Type="http://schemas.openxmlformats.org/officeDocument/2006/relationships/slide" Target="slide34.xml"/><Relationship Id="rId4" Type="http://schemas.openxmlformats.org/officeDocument/2006/relationships/image" Target="../media/image4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4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7.xml"/><Relationship Id="rId5" Type="http://schemas.openxmlformats.org/officeDocument/2006/relationships/image" Target="../media/image25.jpeg"/><Relationship Id="rId4" Type="http://schemas.openxmlformats.org/officeDocument/2006/relationships/slide" Target="slide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5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8.xml"/><Relationship Id="rId5" Type="http://schemas.openxmlformats.org/officeDocument/2006/relationships/slide" Target="slide36.xml"/><Relationship Id="rId4" Type="http://schemas.openxmlformats.org/officeDocument/2006/relationships/image" Target="../media/image4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6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9.xml"/><Relationship Id="rId5" Type="http://schemas.openxmlformats.org/officeDocument/2006/relationships/image" Target="../media/image26.jpeg"/><Relationship Id="rId4" Type="http://schemas.openxmlformats.org/officeDocument/2006/relationships/slide" Target="slide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7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40.xml"/><Relationship Id="rId5" Type="http://schemas.openxmlformats.org/officeDocument/2006/relationships/slide" Target="slide38.xml"/><Relationship Id="rId4" Type="http://schemas.openxmlformats.org/officeDocument/2006/relationships/image" Target="../media/image4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8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41.xml"/><Relationship Id="rId5" Type="http://schemas.openxmlformats.org/officeDocument/2006/relationships/image" Target="../media/image27.jpeg"/><Relationship Id="rId4" Type="http://schemas.openxmlformats.org/officeDocument/2006/relationships/slide" Target="slide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9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42.xml"/><Relationship Id="rId6" Type="http://schemas.openxmlformats.org/officeDocument/2006/relationships/image" Target="../media/image28.jpeg"/><Relationship Id="rId5" Type="http://schemas.openxmlformats.org/officeDocument/2006/relationships/slide" Target="slide40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7.xml"/><Relationship Id="rId5" Type="http://schemas.openxmlformats.org/officeDocument/2006/relationships/image" Target="../media/image5.jpeg"/><Relationship Id="rId4" Type="http://schemas.openxmlformats.org/officeDocument/2006/relationships/slide" Target="slide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0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43.xml"/><Relationship Id="rId5" Type="http://schemas.openxmlformats.org/officeDocument/2006/relationships/image" Target="../media/image29.jpeg"/><Relationship Id="rId4" Type="http://schemas.openxmlformats.org/officeDocument/2006/relationships/slide" Target="slide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1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44.xml"/><Relationship Id="rId5" Type="http://schemas.openxmlformats.org/officeDocument/2006/relationships/slide" Target="slide42.xml"/><Relationship Id="rId4" Type="http://schemas.openxmlformats.org/officeDocument/2006/relationships/image" Target="../media/image4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2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45.xml"/><Relationship Id="rId4" Type="http://schemas.openxmlformats.org/officeDocument/2006/relationships/slide" Target="slide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gif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8.xml"/><Relationship Id="rId5" Type="http://schemas.openxmlformats.org/officeDocument/2006/relationships/slide" Target="slide6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9.xml"/><Relationship Id="rId5" Type="http://schemas.openxmlformats.org/officeDocument/2006/relationships/image" Target="../media/image6.jpeg"/><Relationship Id="rId4" Type="http://schemas.openxmlformats.org/officeDocument/2006/relationships/slide" Target="slid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0.xml"/><Relationship Id="rId5" Type="http://schemas.openxmlformats.org/officeDocument/2006/relationships/slide" Target="slide8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1.xml"/><Relationship Id="rId5" Type="http://schemas.openxmlformats.org/officeDocument/2006/relationships/image" Target="../media/image7.jpeg"/><Relationship Id="rId4" Type="http://schemas.openxmlformats.org/officeDocument/2006/relationships/slide" Target="slid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2.xml"/><Relationship Id="rId5" Type="http://schemas.openxmlformats.org/officeDocument/2006/relationships/slide" Target="slide10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96568" y="4365938"/>
            <a:ext cx="9746689" cy="2176530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ru-RU" sz="48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Интеллектуальная игра - викторина</a:t>
            </a:r>
          </a:p>
          <a:p>
            <a:pPr algn="ctr"/>
            <a:r>
              <a:rPr lang="ru-RU" sz="8700" dirty="0" smtClean="0">
                <a:solidFill>
                  <a:srgbClr val="FF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«Защитим природу»</a:t>
            </a:r>
          </a:p>
          <a:p>
            <a:r>
              <a:rPr lang="ru-RU" sz="3600" dirty="0" smtClean="0">
                <a:solidFill>
                  <a:schemeClr val="bg1"/>
                </a:solidFill>
              </a:rPr>
              <a:t>Автор: </a:t>
            </a:r>
            <a:r>
              <a:rPr lang="ru-RU" sz="3600" dirty="0" smtClean="0">
                <a:solidFill>
                  <a:schemeClr val="bg1"/>
                </a:solidFill>
              </a:rPr>
              <a:t>Вдовиченко Е.А. </a:t>
            </a:r>
            <a:endParaRPr lang="ru-RU" sz="3600" dirty="0" smtClean="0">
              <a:solidFill>
                <a:schemeClr val="bg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2484" y="953037"/>
            <a:ext cx="5693811" cy="289774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69759013"/>
      </p:ext>
    </p:extLst>
  </p:cSld>
  <p:clrMapOvr>
    <a:masterClrMapping/>
  </p:clrMapOvr>
  <p:transition spd="slow" advClick="0"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4" action="ppaction://hlinksldjump"/>
          </p:cNvPr>
          <p:cNvSpPr/>
          <p:nvPr/>
        </p:nvSpPr>
        <p:spPr>
          <a:xfrm>
            <a:off x="3959302" y="5719551"/>
            <a:ext cx="4027898" cy="477054"/>
          </a:xfrm>
          <a:prstGeom prst="rect">
            <a:avLst/>
          </a:prstGeom>
          <a:solidFill>
            <a:schemeClr val="accent1"/>
          </a:solidFill>
        </p:spPr>
        <p:txBody>
          <a:bodyPr wrap="none">
            <a:spAutoFit/>
          </a:bodyPr>
          <a:lstStyle/>
          <a:p>
            <a:pPr algn="ctr"/>
            <a:r>
              <a:rPr lang="ru-RU" sz="2500" u="sng" dirty="0" smtClean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Вернуться к выбору тем→</a:t>
            </a:r>
            <a:endParaRPr lang="ru-RU" sz="25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715705" y="4421880"/>
            <a:ext cx="10759643" cy="1050877"/>
          </a:xfrm>
        </p:spPr>
        <p:txBody>
          <a:bodyPr>
            <a:normAutofit/>
          </a:bodyPr>
          <a:lstStyle/>
          <a:p>
            <a:pPr algn="ctr"/>
            <a:r>
              <a:rPr lang="ru-RU" sz="6000" b="1" cap="none" dirty="0" smtClean="0">
                <a:solidFill>
                  <a:srgbClr val="FF0000"/>
                </a:solidFill>
                <a:latin typeface="Constantia" pitchFamily="18" charset="0"/>
                <a:ea typeface="Open Sans" panose="020B0606030504020204" pitchFamily="34" charset="0"/>
                <a:cs typeface="Open Sans" panose="020B0606030504020204" pitchFamily="34" charset="0"/>
              </a:rPr>
              <a:t>Парниковый эффект</a:t>
            </a:r>
            <a:endParaRPr lang="ru-RU" sz="6000" cap="none" dirty="0">
              <a:solidFill>
                <a:srgbClr val="FF0000"/>
              </a:solidFill>
              <a:latin typeface="Constantia" pitchFamily="18" charset="0"/>
              <a:cs typeface="Arial" panose="020B0604020202020204" pitchFamily="34" charset="0"/>
            </a:endParaRPr>
          </a:p>
        </p:txBody>
      </p:sp>
      <p:sp>
        <p:nvSpPr>
          <p:cNvPr id="67586" name="AutoShape 2" descr="Что такое парниковый эффект? - МЕТЕОВЕСТИ от ФОБОС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67587" name="Picture 3" descr="C:\Users\Adin\Desktop\download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843213" y="777922"/>
            <a:ext cx="6728072" cy="3780322"/>
          </a:xfrm>
          <a:prstGeom prst="rect">
            <a:avLst/>
          </a:prstGeom>
          <a:noFill/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59788299"/>
      </p:ext>
    </p:extLst>
  </p:cSld>
  <p:clrMapOvr>
    <a:masterClrMapping/>
  </p:clrMapOvr>
  <p:transition spd="slow" advClick="0"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371" y="5499514"/>
            <a:ext cx="2352552" cy="806590"/>
          </a:xfrm>
          <a:prstGeom prst="rect">
            <a:avLst/>
          </a:prstGeom>
        </p:spPr>
      </p:pic>
      <p:sp>
        <p:nvSpPr>
          <p:cNvPr id="8" name="Rectangle 7">
            <a:hlinkClick r:id="rId5" action="ppaction://hlinksldjump"/>
          </p:cNvPr>
          <p:cNvSpPr/>
          <p:nvPr/>
        </p:nvSpPr>
        <p:spPr>
          <a:xfrm>
            <a:off x="5199231" y="5690461"/>
            <a:ext cx="166718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Узнать ответ</a:t>
            </a:r>
            <a:endParaRPr lang="ru-RU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Прямоугольник 2"/>
          <p:cNvSpPr/>
          <p:nvPr/>
        </p:nvSpPr>
        <p:spPr>
          <a:xfrm>
            <a:off x="2457623" y="791574"/>
            <a:ext cx="727800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000" b="1" dirty="0" smtClean="0">
                <a:latin typeface="Constantia" pitchFamily="18" charset="0"/>
                <a:ea typeface="Open Sans" panose="020B0606030504020204" pitchFamily="34" charset="0"/>
                <a:cs typeface="Open Sans" panose="020B0606030504020204" pitchFamily="34" charset="0"/>
              </a:rPr>
              <a:t>Отгадайте ребус </a:t>
            </a:r>
            <a:endParaRPr lang="ru-RU" sz="6000" dirty="0">
              <a:latin typeface="Constantia" pitchFamily="18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7" name="Рисунок 6" descr="https://ped-kopilka.ru/upload/blogs2/2020/7/79456_a1842dfcdf59cc7ca08c77454bd5519b.jpg.jpg"/>
          <p:cNvPicPr/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534773" y="1787857"/>
            <a:ext cx="5131559" cy="37394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821074571"/>
      </p:ext>
    </p:extLst>
  </p:cSld>
  <p:clrMapOvr>
    <a:masterClrMapping/>
  </p:clrMapOvr>
  <p:transition spd="slow" advClick="0"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4" action="ppaction://hlinksldjump"/>
          </p:cNvPr>
          <p:cNvSpPr/>
          <p:nvPr/>
        </p:nvSpPr>
        <p:spPr>
          <a:xfrm>
            <a:off x="3959302" y="5719551"/>
            <a:ext cx="4027898" cy="477054"/>
          </a:xfrm>
          <a:prstGeom prst="rect">
            <a:avLst/>
          </a:prstGeom>
          <a:solidFill>
            <a:schemeClr val="accent1"/>
          </a:solidFill>
        </p:spPr>
        <p:txBody>
          <a:bodyPr wrap="none">
            <a:spAutoFit/>
          </a:bodyPr>
          <a:lstStyle/>
          <a:p>
            <a:pPr algn="ctr"/>
            <a:r>
              <a:rPr lang="ru-RU" sz="2500" u="sng" dirty="0" smtClean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Вернуться к выбору тем→</a:t>
            </a:r>
            <a:endParaRPr lang="ru-RU" sz="25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715705" y="4572000"/>
            <a:ext cx="10759643" cy="94169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000" b="1" cap="none" dirty="0" smtClean="0">
                <a:solidFill>
                  <a:srgbClr val="FF0000"/>
                </a:solidFill>
                <a:latin typeface="Constantia" pitchFamily="18" charset="0"/>
                <a:ea typeface="Open Sans" panose="020B0606030504020204" pitchFamily="34" charset="0"/>
                <a:cs typeface="Open Sans" panose="020B0606030504020204" pitchFamily="34" charset="0"/>
              </a:rPr>
              <a:t>Выдра</a:t>
            </a:r>
            <a:endParaRPr lang="ru-RU" sz="6000" cap="none" dirty="0">
              <a:solidFill>
                <a:srgbClr val="FF0000"/>
              </a:solidFill>
              <a:latin typeface="Constantia" pitchFamily="18" charset="0"/>
              <a:cs typeface="Arial" panose="020B0604020202020204" pitchFamily="34" charset="0"/>
            </a:endParaRPr>
          </a:p>
        </p:txBody>
      </p:sp>
      <p:sp>
        <p:nvSpPr>
          <p:cNvPr id="63490" name="AutoShape 2" descr="Выдры – фото, описание, ареал, рацион, враги, популяци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63491" name="Picture 3" descr="C:\Users\Adin\Desktop\download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721311" y="805224"/>
            <a:ext cx="6328552" cy="3944203"/>
          </a:xfrm>
          <a:prstGeom prst="rect">
            <a:avLst/>
          </a:prstGeom>
          <a:noFill/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124894289"/>
      </p:ext>
    </p:extLst>
  </p:cSld>
  <p:clrMapOvr>
    <a:masterClrMapping/>
  </p:clrMapOvr>
  <p:transition spd="slow" advClick="0">
    <p:wedg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371" y="5499514"/>
            <a:ext cx="2352552" cy="806590"/>
          </a:xfrm>
          <a:prstGeom prst="rect">
            <a:avLst/>
          </a:prstGeom>
        </p:spPr>
      </p:pic>
      <p:sp>
        <p:nvSpPr>
          <p:cNvPr id="8" name="Rectangle 7">
            <a:hlinkClick r:id="rId5" action="ppaction://hlinksldjump"/>
          </p:cNvPr>
          <p:cNvSpPr/>
          <p:nvPr/>
        </p:nvSpPr>
        <p:spPr>
          <a:xfrm>
            <a:off x="5199231" y="5690461"/>
            <a:ext cx="166718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Узнать ответ</a:t>
            </a:r>
            <a:endParaRPr lang="ru-RU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Прямоугольник 2"/>
          <p:cNvSpPr/>
          <p:nvPr/>
        </p:nvSpPr>
        <p:spPr>
          <a:xfrm>
            <a:off x="600501" y="914403"/>
            <a:ext cx="1131399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000" b="1" dirty="0" smtClean="0"/>
              <a:t>Это самое крупное животное на планете. Его длина доходит до 33 метров, а масса — до 190 тонн.</a:t>
            </a:r>
            <a:endParaRPr lang="ru-RU" sz="6000" b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70890990"/>
      </p:ext>
    </p:extLst>
  </p:cSld>
  <p:clrMapOvr>
    <a:masterClrMapping/>
  </p:clrMapOvr>
  <p:transition spd="slow" advClick="0">
    <p:wedg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4" action="ppaction://hlinksldjump"/>
          </p:cNvPr>
          <p:cNvSpPr/>
          <p:nvPr/>
        </p:nvSpPr>
        <p:spPr>
          <a:xfrm>
            <a:off x="3959302" y="5719551"/>
            <a:ext cx="4027898" cy="477054"/>
          </a:xfrm>
          <a:prstGeom prst="rect">
            <a:avLst/>
          </a:prstGeom>
          <a:solidFill>
            <a:schemeClr val="accent1"/>
          </a:solidFill>
        </p:spPr>
        <p:txBody>
          <a:bodyPr wrap="none">
            <a:spAutoFit/>
          </a:bodyPr>
          <a:lstStyle/>
          <a:p>
            <a:pPr algn="ctr"/>
            <a:r>
              <a:rPr lang="ru-RU" sz="2500" u="sng" dirty="0" smtClean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Вернуться к выбору тем→</a:t>
            </a:r>
            <a:endParaRPr lang="ru-RU" sz="25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715705" y="4394578"/>
            <a:ext cx="10759643" cy="1460312"/>
          </a:xfrm>
        </p:spPr>
        <p:txBody>
          <a:bodyPr>
            <a:normAutofit/>
          </a:bodyPr>
          <a:lstStyle/>
          <a:p>
            <a:pPr algn="ctr"/>
            <a:r>
              <a:rPr lang="ru-RU" sz="6000" b="1" cap="none" dirty="0" smtClean="0">
                <a:solidFill>
                  <a:srgbClr val="FF0000"/>
                </a:solidFill>
                <a:latin typeface="Constantia" pitchFamily="18" charset="0"/>
                <a:ea typeface="Open Sans" panose="020B0606030504020204" pitchFamily="34" charset="0"/>
                <a:cs typeface="Open Sans" panose="020B0606030504020204" pitchFamily="34" charset="0"/>
              </a:rPr>
              <a:t>Синий кит</a:t>
            </a:r>
            <a:endParaRPr lang="ru-RU" sz="6000" cap="none" dirty="0">
              <a:solidFill>
                <a:srgbClr val="FF0000"/>
              </a:solidFill>
              <a:latin typeface="Constantia" pitchFamily="18" charset="0"/>
              <a:cs typeface="Arial" panose="020B0604020202020204" pitchFamily="34" charset="0"/>
            </a:endParaRPr>
          </a:p>
        </p:txBody>
      </p:sp>
      <p:pic>
        <p:nvPicPr>
          <p:cNvPr id="59393" name="Picture 1" descr="C:\Users\Adin\Desktop\download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790824" y="722974"/>
            <a:ext cx="6946384" cy="3889975"/>
          </a:xfrm>
          <a:prstGeom prst="rect">
            <a:avLst/>
          </a:prstGeom>
          <a:noFill/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037581269"/>
      </p:ext>
    </p:extLst>
  </p:cSld>
  <p:clrMapOvr>
    <a:masterClrMapping/>
  </p:clrMapOvr>
  <p:transition spd="slow" advClick="0">
    <p:wedg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371" y="5499514"/>
            <a:ext cx="2352552" cy="806590"/>
          </a:xfrm>
          <a:prstGeom prst="rect">
            <a:avLst/>
          </a:prstGeom>
        </p:spPr>
      </p:pic>
      <p:sp>
        <p:nvSpPr>
          <p:cNvPr id="8" name="Rectangle 7">
            <a:hlinkClick r:id="rId5" action="ppaction://hlinksldjump"/>
          </p:cNvPr>
          <p:cNvSpPr/>
          <p:nvPr/>
        </p:nvSpPr>
        <p:spPr>
          <a:xfrm>
            <a:off x="5199231" y="5690461"/>
            <a:ext cx="166718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Узнать ответ</a:t>
            </a:r>
            <a:endParaRPr lang="ru-RU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Прямоугольник 2"/>
          <p:cNvSpPr/>
          <p:nvPr/>
        </p:nvSpPr>
        <p:spPr>
          <a:xfrm>
            <a:off x="450377" y="941700"/>
            <a:ext cx="1124575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000" b="1" dirty="0" smtClean="0"/>
              <a:t>Какое животное изображено на эмблеме Всемирного фонда защиты дикой природы?</a:t>
            </a:r>
            <a:endParaRPr lang="ru-RU" sz="6000" b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05295236"/>
      </p:ext>
    </p:extLst>
  </p:cSld>
  <p:clrMapOvr>
    <a:masterClrMapping/>
  </p:clrMapOvr>
  <p:transition spd="slow" advClick="0">
    <p:wedg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4" action="ppaction://hlinksldjump"/>
          </p:cNvPr>
          <p:cNvSpPr/>
          <p:nvPr/>
        </p:nvSpPr>
        <p:spPr>
          <a:xfrm>
            <a:off x="3959302" y="5719551"/>
            <a:ext cx="4027898" cy="477054"/>
          </a:xfrm>
          <a:prstGeom prst="rect">
            <a:avLst/>
          </a:prstGeom>
          <a:solidFill>
            <a:schemeClr val="accent1"/>
          </a:solidFill>
        </p:spPr>
        <p:txBody>
          <a:bodyPr wrap="none">
            <a:spAutoFit/>
          </a:bodyPr>
          <a:lstStyle/>
          <a:p>
            <a:pPr algn="ctr"/>
            <a:r>
              <a:rPr lang="ru-RU" sz="2500" u="sng" dirty="0" smtClean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Вернуться к выбору тем→</a:t>
            </a:r>
            <a:endParaRPr lang="ru-RU" sz="25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715705" y="4653887"/>
            <a:ext cx="10759643" cy="996286"/>
          </a:xfrm>
        </p:spPr>
        <p:txBody>
          <a:bodyPr>
            <a:normAutofit/>
          </a:bodyPr>
          <a:lstStyle/>
          <a:p>
            <a:pPr algn="ctr"/>
            <a:r>
              <a:rPr lang="ru-RU" sz="6000" b="1" cap="none" dirty="0" smtClean="0">
                <a:solidFill>
                  <a:srgbClr val="FF0000"/>
                </a:solidFill>
                <a:latin typeface="Constantia" pitchFamily="18" charset="0"/>
                <a:ea typeface="Open Sans" panose="020B0606030504020204" pitchFamily="34" charset="0"/>
                <a:cs typeface="Open Sans" panose="020B0606030504020204" pitchFamily="34" charset="0"/>
              </a:rPr>
              <a:t>Панда</a:t>
            </a:r>
            <a:endParaRPr lang="ru-RU" sz="6000" cap="none" dirty="0">
              <a:solidFill>
                <a:srgbClr val="FF0000"/>
              </a:solidFill>
              <a:latin typeface="Constantia" pitchFamily="18" charset="0"/>
              <a:cs typeface="Arial" panose="020B0604020202020204" pitchFamily="34" charset="0"/>
            </a:endParaRPr>
          </a:p>
        </p:txBody>
      </p:sp>
      <p:pic>
        <p:nvPicPr>
          <p:cNvPr id="4" name="Рисунок 3" descr="https://ecology.aonb.ru/assets/images/panda.jpg">
            <a:hlinkClick r:id="rId5" tgtFrame="&quot;_blank&quot;"/>
          </p:cNvPr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712194" y="846161"/>
            <a:ext cx="4244455" cy="40124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328340631"/>
      </p:ext>
    </p:extLst>
  </p:cSld>
  <p:clrMapOvr>
    <a:masterClrMapping/>
  </p:clrMapOvr>
  <p:transition spd="slow" advClick="0">
    <p:wedg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371" y="5499514"/>
            <a:ext cx="2352552" cy="806590"/>
          </a:xfrm>
          <a:prstGeom prst="rect">
            <a:avLst/>
          </a:prstGeom>
        </p:spPr>
      </p:pic>
      <p:sp>
        <p:nvSpPr>
          <p:cNvPr id="8" name="Rectangle 7">
            <a:hlinkClick r:id="rId5" action="ppaction://hlinksldjump"/>
          </p:cNvPr>
          <p:cNvSpPr/>
          <p:nvPr/>
        </p:nvSpPr>
        <p:spPr>
          <a:xfrm>
            <a:off x="5199231" y="5690461"/>
            <a:ext cx="166718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Узнать ответ</a:t>
            </a:r>
            <a:endParaRPr lang="ru-RU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Прямоугольник 2"/>
          <p:cNvSpPr/>
          <p:nvPr/>
        </p:nvSpPr>
        <p:spPr>
          <a:xfrm>
            <a:off x="395788" y="846163"/>
            <a:ext cx="11600597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0" b="1" dirty="0" smtClean="0"/>
              <a:t>Какое животное едва не стало причиной экологического бедствия в Австралии ?</a:t>
            </a:r>
            <a:endParaRPr lang="ru-RU" sz="6000" b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06371570"/>
      </p:ext>
    </p:extLst>
  </p:cSld>
  <p:clrMapOvr>
    <a:masterClrMapping/>
  </p:clrMapOvr>
  <p:transition spd="slow" advClick="0">
    <p:wedg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4" action="ppaction://hlinksldjump"/>
          </p:cNvPr>
          <p:cNvSpPr/>
          <p:nvPr/>
        </p:nvSpPr>
        <p:spPr>
          <a:xfrm>
            <a:off x="3959302" y="5719551"/>
            <a:ext cx="4027898" cy="477054"/>
          </a:xfrm>
          <a:prstGeom prst="rect">
            <a:avLst/>
          </a:prstGeom>
          <a:solidFill>
            <a:schemeClr val="accent1"/>
          </a:solidFill>
        </p:spPr>
        <p:txBody>
          <a:bodyPr wrap="none">
            <a:spAutoFit/>
          </a:bodyPr>
          <a:lstStyle/>
          <a:p>
            <a:pPr algn="ctr"/>
            <a:r>
              <a:rPr lang="ru-RU" sz="2500" u="sng" dirty="0" smtClean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Вернуться к выбору тем→</a:t>
            </a:r>
            <a:endParaRPr lang="ru-RU" sz="25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715705" y="4612948"/>
            <a:ext cx="10759643" cy="1078173"/>
          </a:xfrm>
        </p:spPr>
        <p:txBody>
          <a:bodyPr>
            <a:normAutofit/>
          </a:bodyPr>
          <a:lstStyle/>
          <a:p>
            <a:pPr algn="ctr"/>
            <a:r>
              <a:rPr lang="ru-RU" sz="6000" b="1" cap="none" dirty="0" smtClean="0">
                <a:solidFill>
                  <a:srgbClr val="FF0000"/>
                </a:solidFill>
                <a:latin typeface="Constantia" pitchFamily="18" charset="0"/>
                <a:ea typeface="Open Sans" panose="020B0606030504020204" pitchFamily="34" charset="0"/>
                <a:cs typeface="Open Sans" panose="020B0606030504020204" pitchFamily="34" charset="0"/>
              </a:rPr>
              <a:t>Кролик</a:t>
            </a:r>
            <a:endParaRPr lang="ru-RU" sz="6000" cap="none" dirty="0">
              <a:solidFill>
                <a:srgbClr val="FF0000"/>
              </a:solidFill>
              <a:latin typeface="Constantia" pitchFamily="18" charset="0"/>
              <a:cs typeface="Arial" panose="020B0604020202020204" pitchFamily="34" charset="0"/>
            </a:endParaRPr>
          </a:p>
        </p:txBody>
      </p:sp>
      <p:pic>
        <p:nvPicPr>
          <p:cNvPr id="51201" name="Picture 1" descr="C:\Users\Adin\Desktop\download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617912" y="739403"/>
            <a:ext cx="6565549" cy="4091909"/>
          </a:xfrm>
          <a:prstGeom prst="rect">
            <a:avLst/>
          </a:prstGeom>
          <a:noFill/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149241963"/>
      </p:ext>
    </p:extLst>
  </p:cSld>
  <p:clrMapOvr>
    <a:masterClrMapping/>
  </p:clrMapOvr>
  <p:transition spd="slow" advClick="0">
    <p:wedg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371" y="5499514"/>
            <a:ext cx="2352552" cy="806590"/>
          </a:xfrm>
          <a:prstGeom prst="rect">
            <a:avLst/>
          </a:prstGeom>
        </p:spPr>
      </p:pic>
      <p:sp>
        <p:nvSpPr>
          <p:cNvPr id="8" name="Rectangle 7">
            <a:hlinkClick r:id="rId5" action="ppaction://hlinksldjump"/>
          </p:cNvPr>
          <p:cNvSpPr/>
          <p:nvPr/>
        </p:nvSpPr>
        <p:spPr>
          <a:xfrm>
            <a:off x="5199231" y="5690461"/>
            <a:ext cx="166718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Узнать ответ</a:t>
            </a:r>
            <a:endParaRPr lang="ru-RU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Прямоугольник 2"/>
          <p:cNvSpPr/>
          <p:nvPr/>
        </p:nvSpPr>
        <p:spPr>
          <a:xfrm>
            <a:off x="764277" y="1173707"/>
            <a:ext cx="10809027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000" b="1" u="sng" dirty="0" smtClean="0"/>
              <a:t>«Продолжи фразу»</a:t>
            </a:r>
            <a:endParaRPr lang="ru-RU" sz="6000" dirty="0" smtClean="0"/>
          </a:p>
          <a:p>
            <a:pPr algn="ctr"/>
            <a:r>
              <a:rPr lang="ru-RU" sz="6000" dirty="0" smtClean="0"/>
              <a:t>Наука, которая изучает растения, называется….</a:t>
            </a:r>
            <a:endParaRPr lang="ru-RU" sz="6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16799742"/>
      </p:ext>
    </p:extLst>
  </p:cSld>
  <p:clrMapOvr>
    <a:masterClrMapping/>
  </p:clrMapOvr>
  <p:transition spd="slow" advClick="0"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0457814"/>
              </p:ext>
            </p:extLst>
          </p:nvPr>
        </p:nvGraphicFramePr>
        <p:xfrm>
          <a:off x="298943" y="184643"/>
          <a:ext cx="11676185" cy="66310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5237"/>
                <a:gridCol w="2335237"/>
                <a:gridCol w="2335237"/>
                <a:gridCol w="2335237"/>
                <a:gridCol w="2335237"/>
              </a:tblGrid>
              <a:tr h="1254913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История</a:t>
                      </a:r>
                      <a:endParaRPr lang="ru-RU" sz="2400" b="1" dirty="0"/>
                    </a:p>
                  </a:txBody>
                  <a:tcPr>
                    <a:solidFill>
                      <a:srgbClr val="0F36B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/>
                        <a:t>Философия</a:t>
                      </a:r>
                    </a:p>
                    <a:p>
                      <a:pPr algn="ctr"/>
                      <a:endParaRPr lang="ru-RU" sz="2400" b="1" dirty="0"/>
                    </a:p>
                  </a:txBody>
                  <a:tcPr>
                    <a:solidFill>
                      <a:srgbClr val="0F36B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/>
                        <a:t>Экономика</a:t>
                      </a:r>
                    </a:p>
                    <a:p>
                      <a:pPr algn="ctr"/>
                      <a:endParaRPr lang="ru-RU" sz="2400" b="1" dirty="0"/>
                    </a:p>
                  </a:txBody>
                  <a:tcPr>
                    <a:solidFill>
                      <a:srgbClr val="0F36B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/>
                        <a:t>Психология</a:t>
                      </a:r>
                    </a:p>
                    <a:p>
                      <a:pPr algn="ctr"/>
                      <a:endParaRPr lang="ru-RU" sz="2400" b="1" dirty="0"/>
                    </a:p>
                  </a:txBody>
                  <a:tcPr>
                    <a:solidFill>
                      <a:srgbClr val="0F36B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/>
                        <a:t>Иностранный язык</a:t>
                      </a:r>
                    </a:p>
                    <a:p>
                      <a:pPr algn="ctr"/>
                      <a:endParaRPr lang="ru-RU" sz="2400" b="1" dirty="0"/>
                    </a:p>
                  </a:txBody>
                  <a:tcPr>
                    <a:solidFill>
                      <a:srgbClr val="0F36B1"/>
                    </a:solidFill>
                  </a:tcPr>
                </a:tc>
              </a:tr>
              <a:tr h="1611381">
                <a:tc>
                  <a:txBody>
                    <a:bodyPr/>
                    <a:lstStyle/>
                    <a:p>
                      <a:pPr algn="ctr"/>
                      <a:endParaRPr lang="en-US" sz="2400" b="1" dirty="0" smtClean="0">
                        <a:solidFill>
                          <a:srgbClr val="FFC000"/>
                        </a:solidFill>
                      </a:endParaRPr>
                    </a:p>
                    <a:p>
                      <a:pPr algn="ctr"/>
                      <a:r>
                        <a:rPr lang="en-US" sz="2400" b="1" u="sng" dirty="0" smtClean="0">
                          <a:solidFill>
                            <a:srgbClr val="FFC000"/>
                          </a:solidFill>
                          <a:hlinkClick r:id="rId4" action="ppaction://hlinksldjump"/>
                        </a:rPr>
                        <a:t>200</a:t>
                      </a:r>
                      <a:endParaRPr lang="ru-RU" sz="2400" b="1" u="sng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rgbClr val="0F36B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b="1" dirty="0" smtClean="0">
                        <a:solidFill>
                          <a:srgbClr val="FFC000"/>
                        </a:solidFill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u="sng" dirty="0" smtClean="0">
                          <a:solidFill>
                            <a:srgbClr val="FFC000"/>
                          </a:solidFill>
                          <a:hlinkClick r:id="rId5" action="ppaction://hlinksldjump"/>
                        </a:rPr>
                        <a:t>200</a:t>
                      </a:r>
                      <a:endParaRPr lang="ru-RU" sz="2400" b="1" u="sng" dirty="0" smtClean="0">
                        <a:solidFill>
                          <a:srgbClr val="FFC000"/>
                        </a:solidFill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400" b="1" dirty="0" smtClean="0">
                        <a:solidFill>
                          <a:srgbClr val="FFC000"/>
                        </a:solidFill>
                      </a:endParaRPr>
                    </a:p>
                    <a:p>
                      <a:endParaRPr lang="ru-RU" sz="2400" b="1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rgbClr val="0F36B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dirty="0" smtClean="0">
                        <a:solidFill>
                          <a:srgbClr val="FFC000"/>
                        </a:solidFill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u="sng" dirty="0" smtClean="0">
                          <a:solidFill>
                            <a:srgbClr val="FFC000"/>
                          </a:solidFill>
                          <a:hlinkClick r:id="rId6" action="ppaction://hlinksldjump"/>
                        </a:rPr>
                        <a:t>200</a:t>
                      </a:r>
                      <a:endParaRPr lang="ru-RU" sz="2400" b="1" u="sng" dirty="0" smtClean="0">
                        <a:solidFill>
                          <a:srgbClr val="FFC000"/>
                        </a:solidFill>
                      </a:endParaRPr>
                    </a:p>
                    <a:p>
                      <a:endParaRPr lang="ru-RU" sz="2400" b="1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rgbClr val="0F36B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dirty="0" smtClean="0">
                        <a:solidFill>
                          <a:srgbClr val="FFC000"/>
                        </a:solidFill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u="sng" dirty="0" smtClean="0">
                          <a:solidFill>
                            <a:srgbClr val="FFC000"/>
                          </a:solidFill>
                          <a:hlinkClick r:id="rId7" action="ppaction://hlinksldjump"/>
                        </a:rPr>
                        <a:t>200</a:t>
                      </a:r>
                      <a:endParaRPr lang="ru-RU" sz="2400" b="1" u="sng" dirty="0" smtClean="0">
                        <a:solidFill>
                          <a:srgbClr val="FFC000"/>
                        </a:solidFill>
                      </a:endParaRPr>
                    </a:p>
                    <a:p>
                      <a:endParaRPr lang="ru-RU" sz="2400" b="1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rgbClr val="0F36B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dirty="0" smtClean="0">
                        <a:solidFill>
                          <a:srgbClr val="FFC000"/>
                        </a:solidFill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u="sng" dirty="0" smtClean="0">
                          <a:solidFill>
                            <a:srgbClr val="FFC000"/>
                          </a:solidFill>
                          <a:hlinkClick r:id="rId8" action="ppaction://hlinksldjump"/>
                        </a:rPr>
                        <a:t>200</a:t>
                      </a:r>
                      <a:endParaRPr lang="ru-RU" sz="2400" b="1" u="sng" dirty="0" smtClean="0">
                        <a:solidFill>
                          <a:srgbClr val="FFC000"/>
                        </a:solidFill>
                      </a:endParaRPr>
                    </a:p>
                    <a:p>
                      <a:endParaRPr lang="ru-RU" sz="2400" b="1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rgbClr val="0F36B1"/>
                    </a:solidFill>
                  </a:tcPr>
                </a:tc>
              </a:tr>
              <a:tr h="1254913">
                <a:tc>
                  <a:txBody>
                    <a:bodyPr/>
                    <a:lstStyle/>
                    <a:p>
                      <a:pPr algn="ctr"/>
                      <a:endParaRPr lang="en-US" sz="2400" b="1" dirty="0" smtClean="0">
                        <a:solidFill>
                          <a:srgbClr val="FFC000"/>
                        </a:solidFill>
                      </a:endParaRPr>
                    </a:p>
                    <a:p>
                      <a:pPr algn="ctr"/>
                      <a:r>
                        <a:rPr lang="en-US" sz="2400" b="1" u="sng" dirty="0" smtClean="0">
                          <a:solidFill>
                            <a:srgbClr val="FFC000"/>
                          </a:solidFill>
                          <a:hlinkClick r:id="rId9" action="ppaction://hlinksldjump"/>
                        </a:rPr>
                        <a:t>400</a:t>
                      </a:r>
                      <a:endParaRPr lang="ru-RU" sz="2400" b="1" u="sng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rgbClr val="0F36B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dirty="0" smtClean="0">
                        <a:solidFill>
                          <a:srgbClr val="FFC000"/>
                        </a:solidFill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u="sng" dirty="0" smtClean="0">
                          <a:solidFill>
                            <a:srgbClr val="FFC000"/>
                          </a:solidFill>
                          <a:hlinkClick r:id="rId10" action="ppaction://hlinksldjump"/>
                        </a:rPr>
                        <a:t>400</a:t>
                      </a:r>
                      <a:endParaRPr lang="ru-RU" sz="2400" b="1" u="sng" dirty="0" smtClean="0">
                        <a:solidFill>
                          <a:srgbClr val="FFC000"/>
                        </a:solidFill>
                      </a:endParaRPr>
                    </a:p>
                    <a:p>
                      <a:pPr algn="ctr"/>
                      <a:endParaRPr lang="ru-RU" sz="2400" b="1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rgbClr val="0F36B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dirty="0" smtClean="0">
                        <a:solidFill>
                          <a:srgbClr val="FFC000"/>
                        </a:solidFill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u="sng" dirty="0" smtClean="0">
                          <a:solidFill>
                            <a:srgbClr val="FFC000"/>
                          </a:solidFill>
                          <a:hlinkClick r:id="rId11" action="ppaction://hlinksldjump"/>
                        </a:rPr>
                        <a:t>400</a:t>
                      </a:r>
                      <a:endParaRPr lang="ru-RU" sz="2400" b="1" u="sng" dirty="0" smtClean="0">
                        <a:solidFill>
                          <a:srgbClr val="FFC000"/>
                        </a:solidFill>
                      </a:endParaRPr>
                    </a:p>
                    <a:p>
                      <a:pPr algn="ctr"/>
                      <a:endParaRPr lang="ru-RU" sz="2400" b="1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rgbClr val="0F36B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dirty="0" smtClean="0">
                        <a:solidFill>
                          <a:srgbClr val="FFC000"/>
                        </a:solidFill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u="sng" dirty="0" smtClean="0">
                          <a:solidFill>
                            <a:srgbClr val="FFC000"/>
                          </a:solidFill>
                          <a:hlinkClick r:id="rId12" action="ppaction://hlinksldjump"/>
                        </a:rPr>
                        <a:t>400</a:t>
                      </a:r>
                      <a:endParaRPr lang="ru-RU" sz="2400" b="1" u="sng" dirty="0" smtClean="0">
                        <a:solidFill>
                          <a:srgbClr val="FFC000"/>
                        </a:solidFill>
                      </a:endParaRPr>
                    </a:p>
                    <a:p>
                      <a:pPr algn="ctr"/>
                      <a:endParaRPr lang="ru-RU" sz="2400" b="1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rgbClr val="0F36B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dirty="0" smtClean="0">
                        <a:solidFill>
                          <a:srgbClr val="FFC000"/>
                        </a:solidFill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u="sng" dirty="0" smtClean="0">
                          <a:solidFill>
                            <a:srgbClr val="FFC000"/>
                          </a:solidFill>
                          <a:hlinkClick r:id="rId13" action="ppaction://hlinksldjump"/>
                        </a:rPr>
                        <a:t>400</a:t>
                      </a:r>
                      <a:endParaRPr lang="ru-RU" sz="2400" b="1" u="sng" dirty="0" smtClean="0">
                        <a:solidFill>
                          <a:srgbClr val="FFC000"/>
                        </a:solidFill>
                      </a:endParaRPr>
                    </a:p>
                    <a:p>
                      <a:pPr algn="ctr"/>
                      <a:endParaRPr lang="ru-RU" sz="2400" b="1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rgbClr val="0F36B1"/>
                    </a:solidFill>
                  </a:tcPr>
                </a:tc>
              </a:tr>
              <a:tr h="1254913">
                <a:tc>
                  <a:txBody>
                    <a:bodyPr/>
                    <a:lstStyle/>
                    <a:p>
                      <a:pPr algn="ctr"/>
                      <a:endParaRPr lang="en-US" sz="2400" b="1" dirty="0" smtClean="0">
                        <a:solidFill>
                          <a:srgbClr val="FFC000"/>
                        </a:solidFill>
                      </a:endParaRPr>
                    </a:p>
                    <a:p>
                      <a:pPr algn="ctr"/>
                      <a:r>
                        <a:rPr lang="en-US" sz="2400" b="1" u="sng" dirty="0" smtClean="0">
                          <a:solidFill>
                            <a:srgbClr val="FFC000"/>
                          </a:solidFill>
                          <a:hlinkClick r:id="rId14" action="ppaction://hlinksldjump"/>
                        </a:rPr>
                        <a:t>600</a:t>
                      </a:r>
                      <a:endParaRPr lang="ru-RU" sz="2400" b="1" u="sng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rgbClr val="0F36B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 smtClean="0">
                        <a:solidFill>
                          <a:srgbClr val="FFC000"/>
                        </a:solidFill>
                      </a:endParaRPr>
                    </a:p>
                    <a:p>
                      <a:pPr algn="ctr"/>
                      <a:r>
                        <a:rPr lang="en-US" sz="2400" b="1" u="sng" dirty="0" smtClean="0">
                          <a:solidFill>
                            <a:srgbClr val="FFC000"/>
                          </a:solidFill>
                          <a:hlinkClick r:id="rId15" action="ppaction://hlinksldjump"/>
                        </a:rPr>
                        <a:t>600</a:t>
                      </a:r>
                      <a:endParaRPr lang="ru-RU" sz="2400" b="1" u="sng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rgbClr val="0F36B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dirty="0" smtClean="0">
                        <a:solidFill>
                          <a:srgbClr val="FFC000"/>
                        </a:solidFill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u="sng" dirty="0" smtClean="0">
                          <a:solidFill>
                            <a:srgbClr val="FFC000"/>
                          </a:solidFill>
                          <a:hlinkClick r:id="rId16" action="ppaction://hlinksldjump"/>
                        </a:rPr>
                        <a:t>600</a:t>
                      </a:r>
                      <a:endParaRPr lang="ru-RU" sz="2400" b="1" u="sng" dirty="0" smtClean="0">
                        <a:solidFill>
                          <a:srgbClr val="FFC000"/>
                        </a:solidFill>
                      </a:endParaRPr>
                    </a:p>
                    <a:p>
                      <a:pPr algn="ctr"/>
                      <a:endParaRPr lang="ru-RU" sz="2400" b="1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rgbClr val="0F36B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dirty="0" smtClean="0">
                        <a:solidFill>
                          <a:srgbClr val="FFC000"/>
                        </a:solidFill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u="sng" dirty="0" smtClean="0">
                          <a:solidFill>
                            <a:srgbClr val="FFC000"/>
                          </a:solidFill>
                          <a:hlinkClick r:id="rId17" action="ppaction://hlinksldjump"/>
                        </a:rPr>
                        <a:t>600</a:t>
                      </a:r>
                      <a:endParaRPr lang="ru-RU" sz="2400" b="1" u="sng" dirty="0" smtClean="0">
                        <a:solidFill>
                          <a:srgbClr val="FFC000"/>
                        </a:solidFill>
                      </a:endParaRPr>
                    </a:p>
                    <a:p>
                      <a:pPr algn="ctr"/>
                      <a:endParaRPr lang="ru-RU" sz="2400" b="1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rgbClr val="0F36B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dirty="0" smtClean="0">
                        <a:solidFill>
                          <a:srgbClr val="FFC000"/>
                        </a:solidFill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u="sng" dirty="0" smtClean="0">
                          <a:solidFill>
                            <a:srgbClr val="FFC000"/>
                          </a:solidFill>
                          <a:hlinkClick r:id="rId18" action="ppaction://hlinksldjump"/>
                        </a:rPr>
                        <a:t>600</a:t>
                      </a:r>
                      <a:endParaRPr lang="ru-RU" sz="2400" b="1" u="sng" dirty="0" smtClean="0">
                        <a:solidFill>
                          <a:srgbClr val="FFC000"/>
                        </a:solidFill>
                      </a:endParaRPr>
                    </a:p>
                    <a:p>
                      <a:pPr algn="ctr"/>
                      <a:endParaRPr lang="ru-RU" sz="2400" b="1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rgbClr val="0F36B1"/>
                    </a:solidFill>
                  </a:tcPr>
                </a:tc>
              </a:tr>
              <a:tr h="1254913">
                <a:tc>
                  <a:txBody>
                    <a:bodyPr/>
                    <a:lstStyle/>
                    <a:p>
                      <a:pPr algn="ctr"/>
                      <a:endParaRPr lang="en-US" sz="2400" b="1" dirty="0" smtClean="0">
                        <a:solidFill>
                          <a:srgbClr val="FFC000"/>
                        </a:solidFill>
                      </a:endParaRPr>
                    </a:p>
                    <a:p>
                      <a:pPr algn="ctr"/>
                      <a:r>
                        <a:rPr lang="en-US" sz="2400" b="1" u="sng" dirty="0" smtClean="0">
                          <a:solidFill>
                            <a:srgbClr val="FFC000"/>
                          </a:solidFill>
                          <a:hlinkClick r:id="rId19" action="ppaction://hlinksldjump"/>
                        </a:rPr>
                        <a:t>800</a:t>
                      </a:r>
                      <a:endParaRPr lang="ru-RU" sz="2400" b="1" u="sng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rgbClr val="0F36B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dirty="0" smtClean="0">
                        <a:solidFill>
                          <a:srgbClr val="FFC000"/>
                        </a:solidFill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u="sng" dirty="0" smtClean="0">
                          <a:solidFill>
                            <a:srgbClr val="FFC000"/>
                          </a:solidFill>
                          <a:hlinkClick r:id="rId20" action="ppaction://hlinksldjump"/>
                        </a:rPr>
                        <a:t>800</a:t>
                      </a:r>
                      <a:endParaRPr lang="ru-RU" sz="2400" b="1" u="sng" dirty="0" smtClean="0">
                        <a:solidFill>
                          <a:srgbClr val="FFC000"/>
                        </a:solidFill>
                      </a:endParaRPr>
                    </a:p>
                    <a:p>
                      <a:pPr algn="ctr"/>
                      <a:endParaRPr lang="ru-RU" sz="2400" b="1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rgbClr val="0F36B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dirty="0" smtClean="0">
                        <a:solidFill>
                          <a:srgbClr val="FFC000"/>
                        </a:solidFill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u="sng" dirty="0" smtClean="0">
                          <a:solidFill>
                            <a:srgbClr val="FFC000"/>
                          </a:solidFill>
                          <a:hlinkClick r:id="rId21" action="ppaction://hlinksldjump"/>
                        </a:rPr>
                        <a:t>800</a:t>
                      </a:r>
                      <a:endParaRPr lang="ru-RU" sz="2400" b="1" u="sng" dirty="0" smtClean="0">
                        <a:solidFill>
                          <a:srgbClr val="FFC000"/>
                        </a:solidFill>
                      </a:endParaRPr>
                    </a:p>
                    <a:p>
                      <a:pPr algn="ctr"/>
                      <a:endParaRPr lang="ru-RU" sz="2400" b="1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rgbClr val="0F36B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dirty="0" smtClean="0">
                        <a:solidFill>
                          <a:srgbClr val="FFC000"/>
                        </a:solidFill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u="sng" dirty="0" smtClean="0">
                          <a:solidFill>
                            <a:srgbClr val="FFC000"/>
                          </a:solidFill>
                          <a:hlinkClick r:id="rId22" action="ppaction://hlinksldjump"/>
                        </a:rPr>
                        <a:t>800</a:t>
                      </a:r>
                      <a:endParaRPr lang="ru-RU" sz="2400" b="1" u="sng" dirty="0" smtClean="0">
                        <a:solidFill>
                          <a:srgbClr val="FFC000"/>
                        </a:solidFill>
                      </a:endParaRPr>
                    </a:p>
                    <a:p>
                      <a:pPr algn="ctr"/>
                      <a:endParaRPr lang="ru-RU" sz="2400" b="1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rgbClr val="0F36B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dirty="0" smtClean="0">
                        <a:solidFill>
                          <a:srgbClr val="FFC000"/>
                        </a:solidFill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u="sng" dirty="0" smtClean="0">
                          <a:solidFill>
                            <a:srgbClr val="FFC000"/>
                          </a:solidFill>
                          <a:hlinkClick r:id="rId23" action="ppaction://hlinksldjump"/>
                        </a:rPr>
                        <a:t>800</a:t>
                      </a:r>
                      <a:endParaRPr lang="ru-RU" sz="2400" b="1" u="sng" dirty="0" smtClean="0">
                        <a:solidFill>
                          <a:srgbClr val="FFC000"/>
                        </a:solidFill>
                      </a:endParaRPr>
                    </a:p>
                    <a:p>
                      <a:pPr algn="ctr"/>
                      <a:endParaRPr lang="ru-RU" sz="2400" b="1" dirty="0">
                        <a:solidFill>
                          <a:srgbClr val="FFC000"/>
                        </a:solidFill>
                      </a:endParaRPr>
                    </a:p>
                  </a:txBody>
                  <a:tcPr>
                    <a:solidFill>
                      <a:srgbClr val="0F36B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2593599"/>
              </p:ext>
            </p:extLst>
          </p:nvPr>
        </p:nvGraphicFramePr>
        <p:xfrm>
          <a:off x="2" y="0"/>
          <a:ext cx="12192001" cy="68580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391025"/>
                <a:gridCol w="1981200"/>
                <a:gridCol w="1952625"/>
                <a:gridCol w="1905000"/>
                <a:gridCol w="1962151"/>
              </a:tblGrid>
              <a:tr h="1371600">
                <a:tc>
                  <a:txBody>
                    <a:bodyPr/>
                    <a:lstStyle/>
                    <a:p>
                      <a:pPr algn="ctr"/>
                      <a:r>
                        <a:rPr lang="ru-RU" sz="3600" b="1" cap="none" spc="0" dirty="0" smtClean="0">
                          <a:ln w="0"/>
                          <a:solidFill>
                            <a:srgbClr val="FF0000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Определения</a:t>
                      </a:r>
                      <a:endParaRPr lang="ru-RU" sz="3600" b="1" cap="none" spc="0" dirty="0">
                        <a:ln w="0"/>
                        <a:solidFill>
                          <a:srgbClr val="FF0000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u="none" dirty="0" smtClean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4" action="ppaction://hlinksldjump"/>
                        </a:rPr>
                        <a:t>20</a:t>
                      </a:r>
                      <a:endParaRPr lang="ru-RU" sz="6000" b="1" u="none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blipFill>
                      <a:blip r:embed="rId24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9" action="ppaction://hlinksldjump"/>
                        </a:rPr>
                        <a:t>40</a:t>
                      </a:r>
                      <a:endParaRPr lang="ru-RU" sz="6000" b="1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blipFill>
                      <a:blip r:embed="rId24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14" action="ppaction://hlinksldjump"/>
                        </a:rPr>
                        <a:t>60</a:t>
                      </a:r>
                      <a:endParaRPr lang="ru-RU" sz="6000" b="1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blipFill>
                      <a:blip r:embed="rId24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19" action="ppaction://hlinksldjump"/>
                        </a:rPr>
                        <a:t>80</a:t>
                      </a:r>
                      <a:endParaRPr lang="ru-RU" sz="6000" b="1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blipFill>
                      <a:blip r:embed="rId24"/>
                      <a:tile tx="0" ty="0" sx="100000" sy="100000" flip="none" algn="tl"/>
                    </a:blipFill>
                  </a:tcPr>
                </a:tc>
              </a:tr>
              <a:tr h="1371600">
                <a:tc>
                  <a:txBody>
                    <a:bodyPr/>
                    <a:lstStyle/>
                    <a:p>
                      <a:pPr algn="ctr"/>
                      <a:r>
                        <a:rPr lang="ru-RU" sz="3600" b="1" cap="none" spc="0" dirty="0" smtClean="0">
                          <a:ln w="0"/>
                          <a:solidFill>
                            <a:srgbClr val="FF0000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В мире животных</a:t>
                      </a:r>
                      <a:endParaRPr lang="ru-RU" sz="3600" b="1" cap="none" spc="0" dirty="0">
                        <a:ln w="0"/>
                        <a:solidFill>
                          <a:srgbClr val="FF0000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5" action="ppaction://hlinksldjump"/>
                        </a:rPr>
                        <a:t>20</a:t>
                      </a:r>
                      <a:endParaRPr lang="ru-RU" sz="6000" b="1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blipFill>
                      <a:blip r:embed="rId24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10" action="ppaction://hlinksldjump"/>
                        </a:rPr>
                        <a:t>40</a:t>
                      </a:r>
                      <a:endParaRPr lang="ru-RU" sz="6000" b="1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blipFill>
                      <a:blip r:embed="rId24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15" action="ppaction://hlinksldjump"/>
                        </a:rPr>
                        <a:t>60</a:t>
                      </a:r>
                      <a:endParaRPr lang="ru-RU" sz="6000" b="1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blipFill>
                      <a:blip r:embed="rId24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20" action="ppaction://hlinksldjump"/>
                        </a:rPr>
                        <a:t>80</a:t>
                      </a:r>
                      <a:endParaRPr lang="ru-RU" sz="6000" b="1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blipFill>
                      <a:blip r:embed="rId24"/>
                      <a:tile tx="0" ty="0" sx="100000" sy="100000" flip="none" algn="tl"/>
                    </a:blipFill>
                  </a:tcPr>
                </a:tc>
              </a:tr>
              <a:tr h="1371600">
                <a:tc>
                  <a:txBody>
                    <a:bodyPr/>
                    <a:lstStyle/>
                    <a:p>
                      <a:pPr algn="ctr"/>
                      <a:r>
                        <a:rPr lang="ru-RU" sz="3600" b="1" cap="none" spc="0" dirty="0" smtClean="0">
                          <a:ln w="0"/>
                          <a:solidFill>
                            <a:srgbClr val="FF0000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Удивительные растения</a:t>
                      </a:r>
                      <a:endParaRPr lang="ru-RU" sz="3600" b="1" cap="none" spc="0" dirty="0">
                        <a:ln w="0"/>
                        <a:solidFill>
                          <a:srgbClr val="FF0000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6" action="ppaction://hlinksldjump"/>
                        </a:rPr>
                        <a:t>20</a:t>
                      </a:r>
                      <a:endParaRPr lang="ru-RU" sz="6000" b="1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blipFill>
                      <a:blip r:embed="rId24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11" action="ppaction://hlinksldjump"/>
                        </a:rPr>
                        <a:t>40</a:t>
                      </a:r>
                      <a:endParaRPr lang="ru-RU" sz="6000" b="1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blipFill>
                      <a:blip r:embed="rId24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16" action="ppaction://hlinksldjump"/>
                        </a:rPr>
                        <a:t>60</a:t>
                      </a:r>
                      <a:endParaRPr lang="ru-RU" sz="6000" b="1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blipFill>
                      <a:blip r:embed="rId24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21" action="ppaction://hlinksldjump"/>
                        </a:rPr>
                        <a:t>80</a:t>
                      </a:r>
                      <a:endParaRPr lang="ru-RU" sz="6000" b="1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blipFill>
                      <a:blip r:embed="rId24"/>
                      <a:tile tx="0" ty="0" sx="100000" sy="100000" flip="none" algn="tl"/>
                    </a:blipFill>
                  </a:tcPr>
                </a:tc>
              </a:tr>
              <a:tr h="1371600">
                <a:tc>
                  <a:txBody>
                    <a:bodyPr/>
                    <a:lstStyle/>
                    <a:p>
                      <a:pPr algn="ctr"/>
                      <a:r>
                        <a:rPr lang="ru-RU" sz="3600" b="1" cap="none" spc="0" dirty="0" smtClean="0">
                          <a:ln w="0"/>
                          <a:solidFill>
                            <a:srgbClr val="FF0000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По страницам Красной книги</a:t>
                      </a:r>
                      <a:endParaRPr lang="ru-RU" sz="3600" b="1" cap="none" spc="0" dirty="0">
                        <a:ln w="0"/>
                        <a:solidFill>
                          <a:srgbClr val="FF0000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7" action="ppaction://hlinksldjump"/>
                        </a:rPr>
                        <a:t>20</a:t>
                      </a:r>
                      <a:endParaRPr lang="ru-RU" sz="6000" b="1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blipFill>
                      <a:blip r:embed="rId24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12" action="ppaction://hlinksldjump"/>
                        </a:rPr>
                        <a:t>40</a:t>
                      </a:r>
                      <a:endParaRPr lang="ru-RU" sz="6000" b="1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blipFill>
                      <a:blip r:embed="rId24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17" action="ppaction://hlinksldjump"/>
                        </a:rPr>
                        <a:t>60</a:t>
                      </a:r>
                      <a:endParaRPr lang="ru-RU" sz="6000" b="1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blipFill>
                      <a:blip r:embed="rId24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22" action="ppaction://hlinksldjump"/>
                        </a:rPr>
                        <a:t>80</a:t>
                      </a:r>
                      <a:endParaRPr lang="ru-RU" sz="6000" b="1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blipFill>
                      <a:blip r:embed="rId24"/>
                      <a:tile tx="0" ty="0" sx="100000" sy="100000" flip="none" algn="tl"/>
                    </a:blipFill>
                  </a:tcPr>
                </a:tc>
              </a:tr>
              <a:tr h="1371600">
                <a:tc>
                  <a:txBody>
                    <a:bodyPr/>
                    <a:lstStyle/>
                    <a:p>
                      <a:pPr algn="ctr"/>
                      <a:r>
                        <a:rPr lang="ru-RU" sz="3600" b="1" cap="none" spc="0" dirty="0" smtClean="0">
                          <a:ln w="0"/>
                          <a:solidFill>
                            <a:srgbClr val="FF0000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Пластиковый бум</a:t>
                      </a:r>
                      <a:endParaRPr lang="ru-RU" sz="3600" b="1" cap="none" spc="0" dirty="0">
                        <a:ln w="0"/>
                        <a:solidFill>
                          <a:srgbClr val="FF0000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8" action="ppaction://hlinksldjump"/>
                        </a:rPr>
                        <a:t>20</a:t>
                      </a:r>
                      <a:endParaRPr lang="ru-RU" sz="6000" b="1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blipFill>
                      <a:blip r:embed="rId24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13" action="ppaction://hlinksldjump"/>
                        </a:rPr>
                        <a:t>40</a:t>
                      </a:r>
                      <a:endParaRPr lang="ru-RU" sz="6000" b="1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blipFill>
                      <a:blip r:embed="rId24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18" action="ppaction://hlinksldjump"/>
                        </a:rPr>
                        <a:t>60</a:t>
                      </a:r>
                      <a:endParaRPr lang="ru-RU" sz="6000" b="1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blipFill>
                      <a:blip r:embed="rId24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b="1" dirty="0" smtClean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25" action="ppaction://hlinksldjump"/>
                        </a:rPr>
                        <a:t>80</a:t>
                      </a:r>
                      <a:endParaRPr lang="ru-RU" sz="6000" b="1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blipFill>
                      <a:blip r:embed="rId24"/>
                      <a:tile tx="0" ty="0" sx="100000" sy="100000" flip="none" algn="tl"/>
                    </a:blipFill>
                  </a:tcPr>
                </a:tc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326491330"/>
      </p:ext>
    </p:extLst>
  </p:cSld>
  <p:clrMapOvr>
    <a:masterClrMapping/>
  </p:clrMapOvr>
  <p:transition spd="slow" advClick="0">
    <p:wedg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4" action="ppaction://hlinksldjump"/>
          </p:cNvPr>
          <p:cNvSpPr/>
          <p:nvPr/>
        </p:nvSpPr>
        <p:spPr>
          <a:xfrm>
            <a:off x="3959302" y="5719551"/>
            <a:ext cx="4027898" cy="477054"/>
          </a:xfrm>
          <a:prstGeom prst="rect">
            <a:avLst/>
          </a:prstGeom>
          <a:solidFill>
            <a:schemeClr val="accent1"/>
          </a:solidFill>
        </p:spPr>
        <p:txBody>
          <a:bodyPr wrap="none">
            <a:spAutoFit/>
          </a:bodyPr>
          <a:lstStyle/>
          <a:p>
            <a:pPr algn="ctr"/>
            <a:r>
              <a:rPr lang="ru-RU" sz="2500" u="sng" dirty="0" smtClean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Вернуться к выбору тем→</a:t>
            </a:r>
            <a:endParaRPr lang="ru-RU" sz="25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715705" y="3821373"/>
            <a:ext cx="10759643" cy="1624084"/>
          </a:xfrm>
        </p:spPr>
        <p:txBody>
          <a:bodyPr>
            <a:normAutofit/>
          </a:bodyPr>
          <a:lstStyle/>
          <a:p>
            <a:pPr algn="ctr"/>
            <a:r>
              <a:rPr lang="ru-RU" sz="6000" b="1" cap="none" dirty="0" smtClean="0">
                <a:solidFill>
                  <a:srgbClr val="FF0000"/>
                </a:solidFill>
                <a:latin typeface="Constantia" pitchFamily="18" charset="0"/>
                <a:ea typeface="Open Sans" panose="020B0606030504020204" pitchFamily="34" charset="0"/>
                <a:cs typeface="Open Sans" panose="020B0606030504020204" pitchFamily="34" charset="0"/>
              </a:rPr>
              <a:t>Ботаника</a:t>
            </a:r>
            <a:endParaRPr lang="ru-RU" sz="6000" cap="none" dirty="0">
              <a:solidFill>
                <a:srgbClr val="FF0000"/>
              </a:solidFill>
              <a:latin typeface="Constantia" pitchFamily="18" charset="0"/>
              <a:cs typeface="Arial" panose="020B0604020202020204" pitchFamily="34" charset="0"/>
            </a:endParaRPr>
          </a:p>
        </p:txBody>
      </p:sp>
      <p:sp>
        <p:nvSpPr>
          <p:cNvPr id="47106" name="AutoShape 2" descr="Ботаника / Декупаж / Картинки для декупажа | Акварельные цветы, Цветочные  картины, Маки цветы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7107" name="Picture 3" descr="C:\Users\Adin\Desktop\download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55685" y="1768428"/>
            <a:ext cx="3482623" cy="4427655"/>
          </a:xfrm>
          <a:prstGeom prst="rect">
            <a:avLst/>
          </a:prstGeom>
          <a:noFill/>
        </p:spPr>
      </p:pic>
      <p:pic>
        <p:nvPicPr>
          <p:cNvPr id="47108" name="Picture 4" descr="C:\Users\Adin\Desktop\download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447964" y="1578788"/>
            <a:ext cx="3522445" cy="4912883"/>
          </a:xfrm>
          <a:prstGeom prst="rect">
            <a:avLst/>
          </a:prstGeom>
          <a:noFill/>
        </p:spPr>
      </p:pic>
      <p:pic>
        <p:nvPicPr>
          <p:cNvPr id="47109" name="Picture 5" descr="C:\Users\Adin\Desktop\download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441329" y="912173"/>
            <a:ext cx="3250395" cy="3250394"/>
          </a:xfrm>
          <a:prstGeom prst="rect">
            <a:avLst/>
          </a:prstGeom>
          <a:noFill/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161000974"/>
      </p:ext>
    </p:extLst>
  </p:cSld>
  <p:clrMapOvr>
    <a:masterClrMapping/>
  </p:clrMapOvr>
  <p:transition spd="slow" advClick="0">
    <p:wedg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371" y="5499514"/>
            <a:ext cx="2352552" cy="806590"/>
          </a:xfrm>
          <a:prstGeom prst="rect">
            <a:avLst/>
          </a:prstGeom>
        </p:spPr>
      </p:pic>
      <p:sp>
        <p:nvSpPr>
          <p:cNvPr id="8" name="Rectangle 7">
            <a:hlinkClick r:id="rId5" action="ppaction://hlinksldjump"/>
          </p:cNvPr>
          <p:cNvSpPr/>
          <p:nvPr/>
        </p:nvSpPr>
        <p:spPr>
          <a:xfrm>
            <a:off x="5199231" y="5690461"/>
            <a:ext cx="166718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Узнать ответ</a:t>
            </a:r>
            <a:endParaRPr lang="ru-RU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Прямоугольник 2"/>
          <p:cNvSpPr/>
          <p:nvPr/>
        </p:nvSpPr>
        <p:spPr>
          <a:xfrm>
            <a:off x="286604" y="914400"/>
            <a:ext cx="11150221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/>
              <a:t>Отгадайте загадку</a:t>
            </a:r>
          </a:p>
          <a:p>
            <a:pPr algn="ctr"/>
            <a:r>
              <a:rPr lang="ru-RU" sz="4400" dirty="0" smtClean="0"/>
              <a:t>Тонкий стебель у дорожки,</a:t>
            </a:r>
          </a:p>
          <a:p>
            <a:pPr algn="ctr"/>
            <a:r>
              <a:rPr lang="ru-RU" sz="4400" dirty="0" smtClean="0"/>
              <a:t>На конце его – сережки,</a:t>
            </a:r>
            <a:br>
              <a:rPr lang="ru-RU" sz="4400" dirty="0" smtClean="0"/>
            </a:br>
            <a:r>
              <a:rPr lang="ru-RU" sz="4400" dirty="0" smtClean="0"/>
              <a:t>На земле лежат листки –</a:t>
            </a:r>
            <a:br>
              <a:rPr lang="ru-RU" sz="4400" dirty="0" smtClean="0"/>
            </a:br>
            <a:r>
              <a:rPr lang="ru-RU" sz="4400" dirty="0" smtClean="0"/>
              <a:t>Маленькие лопушки.</a:t>
            </a:r>
            <a:br>
              <a:rPr lang="ru-RU" sz="4400" dirty="0" smtClean="0"/>
            </a:br>
            <a:r>
              <a:rPr lang="ru-RU" sz="4400" dirty="0" smtClean="0"/>
              <a:t>Нам он – как хороший друг</a:t>
            </a:r>
            <a:br>
              <a:rPr lang="ru-RU" sz="4400" dirty="0" smtClean="0"/>
            </a:br>
            <a:r>
              <a:rPr lang="ru-RU" sz="4400" dirty="0" smtClean="0"/>
              <a:t>Лечит раны ног и рук.</a:t>
            </a:r>
            <a:endParaRPr lang="ru-RU" sz="4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91093755"/>
      </p:ext>
    </p:extLst>
  </p:cSld>
  <p:clrMapOvr>
    <a:masterClrMapping/>
  </p:clrMapOvr>
  <p:transition spd="slow" advClick="0">
    <p:wedg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4" action="ppaction://hlinksldjump"/>
          </p:cNvPr>
          <p:cNvSpPr/>
          <p:nvPr/>
        </p:nvSpPr>
        <p:spPr>
          <a:xfrm>
            <a:off x="3959302" y="5719551"/>
            <a:ext cx="4027898" cy="477054"/>
          </a:xfrm>
          <a:prstGeom prst="rect">
            <a:avLst/>
          </a:prstGeom>
          <a:solidFill>
            <a:schemeClr val="accent1"/>
          </a:solidFill>
        </p:spPr>
        <p:txBody>
          <a:bodyPr wrap="none">
            <a:spAutoFit/>
          </a:bodyPr>
          <a:lstStyle/>
          <a:p>
            <a:pPr algn="ctr"/>
            <a:r>
              <a:rPr lang="ru-RU" sz="2500" u="sng" dirty="0" smtClean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Вернуться к выбору тем→</a:t>
            </a:r>
            <a:endParaRPr lang="ru-RU" sz="25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715705" y="4353642"/>
            <a:ext cx="10759643" cy="1187355"/>
          </a:xfrm>
        </p:spPr>
        <p:txBody>
          <a:bodyPr>
            <a:normAutofit/>
          </a:bodyPr>
          <a:lstStyle/>
          <a:p>
            <a:pPr algn="ctr"/>
            <a:r>
              <a:rPr lang="ru-RU" sz="6000" b="1" cap="none" dirty="0" smtClean="0">
                <a:solidFill>
                  <a:srgbClr val="FF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Подорожник</a:t>
            </a:r>
            <a:endParaRPr lang="ru-RU" sz="6000" cap="none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015" name="AutoShape 7" descr="Картинки по запросу картинки подорожник">
            <a:hlinkClick r:id="rId5"/>
          </p:cNvPr>
          <p:cNvSpPr>
            <a:spLocks noChangeAspect="1" noChangeArrowheads="1"/>
          </p:cNvSpPr>
          <p:nvPr/>
        </p:nvSpPr>
        <p:spPr bwMode="auto">
          <a:xfrm>
            <a:off x="63503" y="1350963"/>
            <a:ext cx="1352551" cy="11430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3016" name="AutoShape 8" descr="Картинки по запросу картинки подорожник">
            <a:hlinkClick r:id="rId6"/>
          </p:cNvPr>
          <p:cNvSpPr>
            <a:spLocks noChangeAspect="1" noChangeArrowheads="1"/>
          </p:cNvSpPr>
          <p:nvPr/>
        </p:nvSpPr>
        <p:spPr bwMode="auto">
          <a:xfrm>
            <a:off x="63504" y="2447925"/>
            <a:ext cx="1724025" cy="11430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3017" name="AutoShape 9" descr="Картинки по запросу картинки подорожник">
            <a:hlinkClick r:id="rId7"/>
          </p:cNvPr>
          <p:cNvSpPr>
            <a:spLocks noChangeAspect="1" noChangeArrowheads="1"/>
          </p:cNvSpPr>
          <p:nvPr/>
        </p:nvSpPr>
        <p:spPr bwMode="auto">
          <a:xfrm>
            <a:off x="63501" y="3544888"/>
            <a:ext cx="1971675" cy="11430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3018" name="AutoShape 10" descr="Картинки по запросу картинки подорожник">
            <a:hlinkClick r:id="rId8"/>
          </p:cNvPr>
          <p:cNvSpPr>
            <a:spLocks noChangeAspect="1" noChangeArrowheads="1"/>
          </p:cNvSpPr>
          <p:nvPr/>
        </p:nvSpPr>
        <p:spPr bwMode="auto">
          <a:xfrm>
            <a:off x="63504" y="4641850"/>
            <a:ext cx="2181225" cy="11430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3019" name="AutoShape 11" descr="Картинки по запросу картинки подорожник">
            <a:hlinkClick r:id="rId9"/>
          </p:cNvPr>
          <p:cNvSpPr>
            <a:spLocks noChangeAspect="1" noChangeArrowheads="1"/>
          </p:cNvSpPr>
          <p:nvPr/>
        </p:nvSpPr>
        <p:spPr bwMode="auto">
          <a:xfrm>
            <a:off x="63503" y="5738819"/>
            <a:ext cx="742951" cy="12477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3020" name="Picture 12" descr="C:\Users\Adin\Desktop\download.jpg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8816457" y="718392"/>
            <a:ext cx="3070747" cy="5165243"/>
          </a:xfrm>
          <a:prstGeom prst="rect">
            <a:avLst/>
          </a:prstGeom>
          <a:noFill/>
        </p:spPr>
      </p:pic>
      <p:pic>
        <p:nvPicPr>
          <p:cNvPr id="43022" name="Picture 14" descr="C:\Users\Adin\Desktop\download.jpg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520239" y="955343"/>
            <a:ext cx="5375596" cy="3577214"/>
          </a:xfrm>
          <a:prstGeom prst="rect">
            <a:avLst/>
          </a:prstGeom>
          <a:noFill/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979184094"/>
      </p:ext>
    </p:extLst>
  </p:cSld>
  <p:clrMapOvr>
    <a:masterClrMapping/>
  </p:clrMapOvr>
  <p:transition spd="slow" advClick="0">
    <p:wedg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371" y="5499514"/>
            <a:ext cx="2352552" cy="806590"/>
          </a:xfrm>
          <a:prstGeom prst="rect">
            <a:avLst/>
          </a:prstGeom>
        </p:spPr>
      </p:pic>
      <p:sp>
        <p:nvSpPr>
          <p:cNvPr id="8" name="Rectangle 7">
            <a:hlinkClick r:id="rId5" action="ppaction://hlinksldjump"/>
          </p:cNvPr>
          <p:cNvSpPr/>
          <p:nvPr/>
        </p:nvSpPr>
        <p:spPr>
          <a:xfrm>
            <a:off x="5199231" y="5690461"/>
            <a:ext cx="166718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Узнать ответ</a:t>
            </a:r>
            <a:endParaRPr lang="ru-RU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Прямоугольник 2"/>
          <p:cNvSpPr/>
          <p:nvPr/>
        </p:nvSpPr>
        <p:spPr>
          <a:xfrm>
            <a:off x="191073" y="928055"/>
            <a:ext cx="11546007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000" b="1" dirty="0" smtClean="0"/>
              <a:t>Прочитайте названия растений и укажите лишнее, объясните свой выбор.</a:t>
            </a:r>
          </a:p>
          <a:p>
            <a:pPr lvl="0" algn="ctr"/>
            <a:r>
              <a:rPr lang="ru-RU" sz="6000" dirty="0" smtClean="0"/>
              <a:t>Шиповник, зверобой, волчье лыко, земляника.</a:t>
            </a:r>
            <a:endParaRPr lang="ru-RU" sz="6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80308899"/>
      </p:ext>
    </p:extLst>
  </p:cSld>
  <p:clrMapOvr>
    <a:masterClrMapping/>
  </p:clrMapOvr>
  <p:transition spd="slow" advClick="0">
    <p:wedg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4" action="ppaction://hlinksldjump"/>
          </p:cNvPr>
          <p:cNvSpPr/>
          <p:nvPr/>
        </p:nvSpPr>
        <p:spPr>
          <a:xfrm>
            <a:off x="3959302" y="5719551"/>
            <a:ext cx="4027898" cy="477054"/>
          </a:xfrm>
          <a:prstGeom prst="rect">
            <a:avLst/>
          </a:prstGeom>
          <a:solidFill>
            <a:schemeClr val="accent1"/>
          </a:solidFill>
        </p:spPr>
        <p:txBody>
          <a:bodyPr wrap="none">
            <a:spAutoFit/>
          </a:bodyPr>
          <a:lstStyle/>
          <a:p>
            <a:pPr algn="ctr"/>
            <a:r>
              <a:rPr lang="ru-RU" sz="2500" u="sng" dirty="0" smtClean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Вернуться к выбору тем→</a:t>
            </a:r>
            <a:endParaRPr lang="ru-RU" sz="25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715705" y="3534770"/>
            <a:ext cx="10759643" cy="192433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700" b="1" dirty="0" smtClean="0">
                <a:solidFill>
                  <a:srgbClr val="FF0000"/>
                </a:solidFill>
                <a:latin typeface="+mn-lt"/>
              </a:rPr>
              <a:t>Волчье лыко</a:t>
            </a:r>
            <a:r>
              <a:rPr lang="ru-RU" sz="3600" dirty="0" smtClean="0">
                <a:latin typeface="+mn-lt"/>
              </a:rPr>
              <a:t/>
            </a:r>
            <a:br>
              <a:rPr lang="ru-RU" sz="3600" dirty="0" smtClean="0">
                <a:latin typeface="+mn-lt"/>
              </a:rPr>
            </a:br>
            <a:r>
              <a:rPr lang="ru-RU" sz="4000" cap="none" dirty="0" smtClean="0">
                <a:solidFill>
                  <a:schemeClr val="tx1"/>
                </a:solidFill>
                <a:latin typeface="+mn-lt"/>
              </a:rPr>
              <a:t>Шиповник, зверобой, земляника - это лекарственные растения, а волчье лыко - ядовитое.</a:t>
            </a:r>
            <a:endParaRPr lang="ru-RU" sz="4000" dirty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38913" name="Picture 1" descr="C:\Users\Adin\Desktop\download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794079" y="700093"/>
            <a:ext cx="4593620" cy="2889273"/>
          </a:xfrm>
          <a:prstGeom prst="rect">
            <a:avLst/>
          </a:prstGeom>
          <a:noFill/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797614010"/>
      </p:ext>
    </p:extLst>
  </p:cSld>
  <p:clrMapOvr>
    <a:masterClrMapping/>
  </p:clrMapOvr>
  <p:transition spd="slow" advClick="0">
    <p:wedg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371" y="5499514"/>
            <a:ext cx="2352552" cy="806590"/>
          </a:xfrm>
          <a:prstGeom prst="rect">
            <a:avLst/>
          </a:prstGeom>
        </p:spPr>
      </p:pic>
      <p:sp>
        <p:nvSpPr>
          <p:cNvPr id="8" name="Rectangle 7">
            <a:hlinkClick r:id="rId5" action="ppaction://hlinksldjump"/>
          </p:cNvPr>
          <p:cNvSpPr/>
          <p:nvPr/>
        </p:nvSpPr>
        <p:spPr>
          <a:xfrm>
            <a:off x="5199231" y="5690461"/>
            <a:ext cx="166718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Узнать ответ</a:t>
            </a:r>
            <a:endParaRPr lang="ru-RU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Прямоугольник 2"/>
          <p:cNvSpPr/>
          <p:nvPr/>
        </p:nvSpPr>
        <p:spPr>
          <a:xfrm>
            <a:off x="232012" y="887108"/>
            <a:ext cx="11573301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u="sng" dirty="0" smtClean="0"/>
              <a:t>«Узнай дерево по описанию»</a:t>
            </a:r>
            <a:endParaRPr lang="ru-RU" sz="2000" dirty="0" smtClean="0"/>
          </a:p>
          <a:p>
            <a:r>
              <a:rPr lang="ru-RU" sz="2000" dirty="0" smtClean="0"/>
              <a:t>Название у неё одно, а вот прозвищ множество: медовое дерево, царица лета, лыковое дерево, лубяное дерево, дерево спокойствия и счастья.</a:t>
            </a:r>
          </a:p>
          <a:p>
            <a:r>
              <a:rPr lang="ru-RU" sz="2000" dirty="0" smtClean="0"/>
              <a:t>Цветут эти деревья поздно. Все деревья уже отцвели, а эти только собираются. Потому называют её «царицей лета». Не спеша нянчит это дерево каждый свой цветочек. И неспроста: пока все вокруг цвело, пчелы заняты были А теперь пчелы посвободнее, все внимание ей уделяют. Нектар в цветках вкусноты и полезности необычайной. Пчелы так стараются его собрать, что даже ночью летают.</a:t>
            </a:r>
            <a:br>
              <a:rPr lang="ru-RU" sz="2000" dirty="0" smtClean="0"/>
            </a:br>
            <a:r>
              <a:rPr lang="ru-RU" sz="2000" dirty="0" smtClean="0"/>
              <a:t>Листья, почки, цветки обладают лечебными свойствами, поэтому с их помощью люди лечат многие болезни.</a:t>
            </a:r>
            <a:br>
              <a:rPr lang="ru-RU" sz="2000" dirty="0" smtClean="0"/>
            </a:br>
            <a:r>
              <a:rPr lang="ru-RU" sz="2000" dirty="0" smtClean="0"/>
              <a:t>С давних времен используют люди древесину этого дерева. Древесина у нее мягкая, податливая. В старину делали из её древесины колчаны для стрел, ножны для оружия, строили бани. Шла она на лодки, чашки, блюдца, ложки, а еще на разные поделки и игрушки. А еще в старину люди не могли обойтись без лыка. Из лыка плели мочалки, корзины, мешки, веревки, а главное – лапти.</a:t>
            </a:r>
            <a:br>
              <a:rPr lang="ru-RU" sz="2000" dirty="0" smtClean="0"/>
            </a:br>
            <a:r>
              <a:rPr lang="ru-RU" sz="2000" dirty="0" smtClean="0"/>
              <a:t>В наше время из её древесины делают мебель и музыкальные инструменты.</a:t>
            </a:r>
            <a:endParaRPr lang="ru-RU" sz="2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24374520"/>
      </p:ext>
    </p:extLst>
  </p:cSld>
  <p:clrMapOvr>
    <a:masterClrMapping/>
  </p:clrMapOvr>
  <p:transition spd="slow" advClick="0">
    <p:wedg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4" action="ppaction://hlinksldjump"/>
          </p:cNvPr>
          <p:cNvSpPr/>
          <p:nvPr/>
        </p:nvSpPr>
        <p:spPr>
          <a:xfrm>
            <a:off x="3959302" y="5719551"/>
            <a:ext cx="4027898" cy="477054"/>
          </a:xfrm>
          <a:prstGeom prst="rect">
            <a:avLst/>
          </a:prstGeom>
          <a:solidFill>
            <a:schemeClr val="accent1"/>
          </a:solidFill>
        </p:spPr>
        <p:txBody>
          <a:bodyPr wrap="none">
            <a:spAutoFit/>
          </a:bodyPr>
          <a:lstStyle/>
          <a:p>
            <a:pPr algn="ctr"/>
            <a:r>
              <a:rPr lang="ru-RU" sz="2500" u="sng" dirty="0" smtClean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Вернуться к выбору тем→</a:t>
            </a:r>
            <a:endParaRPr lang="ru-RU" sz="25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7" name="Заголовок 3"/>
          <p:cNvSpPr>
            <a:spLocks noGrp="1"/>
          </p:cNvSpPr>
          <p:nvPr>
            <p:ph type="title"/>
          </p:nvPr>
        </p:nvSpPr>
        <p:spPr>
          <a:xfrm>
            <a:off x="715705" y="4408227"/>
            <a:ext cx="10759643" cy="1255594"/>
          </a:xfrm>
        </p:spPr>
        <p:txBody>
          <a:bodyPr>
            <a:normAutofit/>
          </a:bodyPr>
          <a:lstStyle/>
          <a:p>
            <a:pPr algn="ctr"/>
            <a:r>
              <a:rPr lang="ru-RU" sz="6000" b="1" cap="none" dirty="0" smtClean="0">
                <a:solidFill>
                  <a:srgbClr val="FF0000"/>
                </a:solidFill>
                <a:latin typeface="Constantia" pitchFamily="18" charset="0"/>
                <a:ea typeface="Open Sans" panose="020B0606030504020204" pitchFamily="34" charset="0"/>
                <a:cs typeface="Open Sans" panose="020B0606030504020204" pitchFamily="34" charset="0"/>
              </a:rPr>
              <a:t>Липа</a:t>
            </a:r>
            <a:endParaRPr lang="ru-RU" sz="6000" b="1" cap="none" dirty="0">
              <a:solidFill>
                <a:srgbClr val="FF0000"/>
              </a:solidFill>
              <a:latin typeface="Constantia" pitchFamily="18" charset="0"/>
              <a:cs typeface="Arial" panose="020B0604020202020204" pitchFamily="34" charset="0"/>
            </a:endParaRPr>
          </a:p>
        </p:txBody>
      </p:sp>
      <p:pic>
        <p:nvPicPr>
          <p:cNvPr id="34817" name="Picture 1" descr="C:\Users\Adin\Desktop\download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694115" y="832519"/>
            <a:ext cx="5478041" cy="3842805"/>
          </a:xfrm>
          <a:prstGeom prst="rect">
            <a:avLst/>
          </a:prstGeom>
          <a:noFill/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444477921"/>
      </p:ext>
    </p:extLst>
  </p:cSld>
  <p:clrMapOvr>
    <a:masterClrMapping/>
  </p:clrMapOvr>
  <p:transition spd="slow" advClick="0">
    <p:wedg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371" y="5499514"/>
            <a:ext cx="2352552" cy="806590"/>
          </a:xfrm>
          <a:prstGeom prst="rect">
            <a:avLst/>
          </a:prstGeom>
        </p:spPr>
      </p:pic>
      <p:sp>
        <p:nvSpPr>
          <p:cNvPr id="8" name="Rectangle 7">
            <a:hlinkClick r:id="rId5" action="ppaction://hlinksldjump"/>
          </p:cNvPr>
          <p:cNvSpPr/>
          <p:nvPr/>
        </p:nvSpPr>
        <p:spPr>
          <a:xfrm>
            <a:off x="5199231" y="5690461"/>
            <a:ext cx="166718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Узнать ответ</a:t>
            </a:r>
            <a:endParaRPr lang="ru-RU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Прямоугольник 2"/>
          <p:cNvSpPr/>
          <p:nvPr/>
        </p:nvSpPr>
        <p:spPr>
          <a:xfrm>
            <a:off x="347731" y="1056068"/>
            <a:ext cx="109728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000" dirty="0" smtClean="0"/>
              <a:t>Почему Красная Книга природы называется «красная»? </a:t>
            </a:r>
            <a:endParaRPr lang="ru-RU" sz="6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14541656"/>
      </p:ext>
    </p:extLst>
  </p:cSld>
  <p:clrMapOvr>
    <a:masterClrMapping/>
  </p:clrMapOvr>
  <p:transition spd="slow" advClick="0">
    <p:wedg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4" action="ppaction://hlinksldjump"/>
          </p:cNvPr>
          <p:cNvSpPr/>
          <p:nvPr/>
        </p:nvSpPr>
        <p:spPr>
          <a:xfrm>
            <a:off x="3959302" y="5719551"/>
            <a:ext cx="4027898" cy="477054"/>
          </a:xfrm>
          <a:prstGeom prst="rect">
            <a:avLst/>
          </a:prstGeom>
          <a:solidFill>
            <a:schemeClr val="accent1"/>
          </a:solidFill>
        </p:spPr>
        <p:txBody>
          <a:bodyPr wrap="none">
            <a:spAutoFit/>
          </a:bodyPr>
          <a:lstStyle/>
          <a:p>
            <a:pPr algn="ctr"/>
            <a:r>
              <a:rPr lang="ru-RU" sz="2500" u="sng" dirty="0" smtClean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Вернуться к выбору тем→</a:t>
            </a:r>
            <a:endParaRPr lang="ru-RU" sz="25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715705" y="3709115"/>
            <a:ext cx="10759643" cy="1725770"/>
          </a:xfrm>
        </p:spPr>
        <p:txBody>
          <a:bodyPr>
            <a:noAutofit/>
          </a:bodyPr>
          <a:lstStyle/>
          <a:p>
            <a:pPr algn="ctr"/>
            <a:r>
              <a:rPr lang="ru-RU" sz="6000" b="1" dirty="0" smtClean="0">
                <a:solidFill>
                  <a:srgbClr val="FF0000"/>
                </a:solidFill>
                <a:latin typeface="+mn-lt"/>
              </a:rPr>
              <a:t>красный-</a:t>
            </a:r>
            <a:br>
              <a:rPr lang="ru-RU" sz="6000" b="1" dirty="0" smtClean="0">
                <a:solidFill>
                  <a:srgbClr val="FF0000"/>
                </a:solidFill>
                <a:latin typeface="+mn-lt"/>
              </a:rPr>
            </a:br>
            <a:r>
              <a:rPr lang="ru-RU" sz="6000" b="1" dirty="0" smtClean="0">
                <a:solidFill>
                  <a:srgbClr val="FF0000"/>
                </a:solidFill>
                <a:latin typeface="+mn-lt"/>
              </a:rPr>
              <a:t>цвет опасности</a:t>
            </a:r>
            <a:endParaRPr lang="ru-RU" sz="6000" b="1" cap="none" dirty="0">
              <a:solidFill>
                <a:srgbClr val="FF0000"/>
              </a:solidFill>
              <a:latin typeface="+mn-lt"/>
              <a:cs typeface="Arial" panose="020B0604020202020204" pitchFamily="34" charset="0"/>
            </a:endParaRPr>
          </a:p>
        </p:txBody>
      </p:sp>
      <p:pic>
        <p:nvPicPr>
          <p:cNvPr id="30721" name="Picture 1" descr="C:\Users\Adin\Desktop\download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16772" y="518480"/>
            <a:ext cx="3054461" cy="4041288"/>
          </a:xfrm>
          <a:prstGeom prst="rect">
            <a:avLst/>
          </a:prstGeom>
          <a:noFill/>
        </p:spPr>
      </p:pic>
      <p:pic>
        <p:nvPicPr>
          <p:cNvPr id="30722" name="Picture 2" descr="C:\Users\Adin\Desktop\download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937940" y="640346"/>
            <a:ext cx="3065173" cy="3983170"/>
          </a:xfrm>
          <a:prstGeom prst="rect">
            <a:avLst/>
          </a:prstGeom>
          <a:noFill/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008555763"/>
      </p:ext>
    </p:extLst>
  </p:cSld>
  <p:clrMapOvr>
    <a:masterClrMapping/>
  </p:clrMapOvr>
  <p:transition spd="slow" advClick="0">
    <p:wedg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371" y="5499514"/>
            <a:ext cx="2352552" cy="806590"/>
          </a:xfrm>
          <a:prstGeom prst="rect">
            <a:avLst/>
          </a:prstGeom>
        </p:spPr>
      </p:pic>
      <p:sp>
        <p:nvSpPr>
          <p:cNvPr id="9" name="Rectangle 8">
            <a:hlinkClick r:id="rId5" action="ppaction://hlinksldjump"/>
          </p:cNvPr>
          <p:cNvSpPr/>
          <p:nvPr/>
        </p:nvSpPr>
        <p:spPr>
          <a:xfrm>
            <a:off x="5199231" y="5690461"/>
            <a:ext cx="166718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Узнать ответ</a:t>
            </a:r>
            <a:endParaRPr lang="ru-RU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7" name="Прямоугольник 2"/>
          <p:cNvSpPr/>
          <p:nvPr/>
        </p:nvSpPr>
        <p:spPr>
          <a:xfrm>
            <a:off x="489397" y="978799"/>
            <a:ext cx="11127347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dirty="0" smtClean="0"/>
              <a:t>Издалека она похожа на разукрашенный поплавок. У селезня жёлтые щёки, разноцветный хохолок, коричневая грудь, белое брюхо. Название этой птицы похоже на название вкусного цитрусового плода.</a:t>
            </a:r>
            <a:endParaRPr lang="ru-RU" sz="4800" dirty="0">
              <a:solidFill>
                <a:schemeClr val="accent4">
                  <a:lumMod val="40000"/>
                  <a:lumOff val="6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27995477"/>
      </p:ext>
    </p:extLst>
  </p:cSld>
  <p:clrMapOvr>
    <a:masterClrMapping/>
  </p:clrMapOvr>
  <p:transition spd="slow" advClick="0"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86858" y="2347418"/>
            <a:ext cx="10863617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0" dirty="0" smtClean="0"/>
              <a:t>Часть биологии, изучающая отношение организмов между собой и окружающей средой.</a:t>
            </a:r>
            <a:endParaRPr lang="ru-RU" sz="6000" dirty="0"/>
          </a:p>
        </p:txBody>
      </p:sp>
      <p:pic>
        <p:nvPicPr>
          <p:cNvPr id="8" name="Picture 7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371" y="5499514"/>
            <a:ext cx="2352552" cy="806590"/>
          </a:xfrm>
          <a:prstGeom prst="rect">
            <a:avLst/>
          </a:prstGeom>
        </p:spPr>
      </p:pic>
      <p:sp>
        <p:nvSpPr>
          <p:cNvPr id="4" name="Rectangle 3">
            <a:hlinkClick r:id="rId4" action="ppaction://hlinksldjump"/>
          </p:cNvPr>
          <p:cNvSpPr/>
          <p:nvPr/>
        </p:nvSpPr>
        <p:spPr>
          <a:xfrm>
            <a:off x="5199231" y="5690461"/>
            <a:ext cx="166718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Узнать ответ</a:t>
            </a:r>
            <a:endParaRPr lang="ru-RU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3771517"/>
      </p:ext>
    </p:extLst>
  </p:cSld>
  <p:clrMapOvr>
    <a:masterClrMapping/>
  </p:clrMapOvr>
  <p:transition spd="slow" advClick="0">
    <p:wedg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4" action="ppaction://hlinksldjump"/>
          </p:cNvPr>
          <p:cNvSpPr/>
          <p:nvPr/>
        </p:nvSpPr>
        <p:spPr>
          <a:xfrm>
            <a:off x="3959302" y="5719551"/>
            <a:ext cx="4027898" cy="477054"/>
          </a:xfrm>
          <a:prstGeom prst="rect">
            <a:avLst/>
          </a:prstGeom>
          <a:solidFill>
            <a:schemeClr val="accent1"/>
          </a:solidFill>
        </p:spPr>
        <p:txBody>
          <a:bodyPr wrap="none">
            <a:spAutoFit/>
          </a:bodyPr>
          <a:lstStyle/>
          <a:p>
            <a:pPr algn="ctr"/>
            <a:r>
              <a:rPr lang="ru-RU" sz="2500" u="sng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Вернуться к выбору тем→</a:t>
            </a:r>
            <a:endParaRPr lang="ru-RU" sz="2500" u="sng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715705" y="4172755"/>
            <a:ext cx="10759643" cy="1210614"/>
          </a:xfrm>
        </p:spPr>
        <p:txBody>
          <a:bodyPr>
            <a:normAutofit/>
          </a:bodyPr>
          <a:lstStyle/>
          <a:p>
            <a:pPr algn="ctr"/>
            <a:r>
              <a:rPr lang="ru-RU" sz="6000" cap="none" dirty="0" smtClean="0">
                <a:solidFill>
                  <a:srgbClr val="FF0000"/>
                </a:solidFill>
                <a:latin typeface="Constantia" pitchFamily="18" charset="0"/>
                <a:ea typeface="Open Sans" panose="020B0606030504020204" pitchFamily="34" charset="0"/>
                <a:cs typeface="Open Sans" panose="020B0606030504020204" pitchFamily="34" charset="0"/>
              </a:rPr>
              <a:t>Мандаринка</a:t>
            </a:r>
            <a:endParaRPr lang="ru-RU" sz="6000" cap="none" dirty="0">
              <a:solidFill>
                <a:srgbClr val="FF0000"/>
              </a:solidFill>
              <a:latin typeface="Constantia" pitchFamily="18" charset="0"/>
              <a:cs typeface="Arial" panose="020B0604020202020204" pitchFamily="34" charset="0"/>
            </a:endParaRPr>
          </a:p>
        </p:txBody>
      </p:sp>
      <p:pic>
        <p:nvPicPr>
          <p:cNvPr id="26625" name="Picture 1" descr="C:\Users\Adin\Desktop\download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165190" y="785611"/>
            <a:ext cx="5425023" cy="3610106"/>
          </a:xfrm>
          <a:prstGeom prst="rect">
            <a:avLst/>
          </a:prstGeom>
          <a:noFill/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475330328"/>
      </p:ext>
    </p:extLst>
  </p:cSld>
  <p:clrMapOvr>
    <a:masterClrMapping/>
  </p:clrMapOvr>
  <p:transition spd="slow" advClick="0">
    <p:wedge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371" y="5499514"/>
            <a:ext cx="2352552" cy="806590"/>
          </a:xfrm>
          <a:prstGeom prst="rect">
            <a:avLst/>
          </a:prstGeom>
        </p:spPr>
      </p:pic>
      <p:sp>
        <p:nvSpPr>
          <p:cNvPr id="8" name="Rectangle 7">
            <a:hlinkClick r:id="rId5" action="ppaction://hlinksldjump"/>
          </p:cNvPr>
          <p:cNvSpPr/>
          <p:nvPr/>
        </p:nvSpPr>
        <p:spPr>
          <a:xfrm>
            <a:off x="5199231" y="5690461"/>
            <a:ext cx="166718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Узнать ответ</a:t>
            </a:r>
            <a:endParaRPr lang="ru-RU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Прямоугольник 2"/>
          <p:cNvSpPr/>
          <p:nvPr/>
        </p:nvSpPr>
        <p:spPr>
          <a:xfrm>
            <a:off x="450765" y="1275011"/>
            <a:ext cx="11230377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4400" dirty="0" smtClean="0"/>
              <a:t>	Белая, как снег, и быстрая, как ветер. </a:t>
            </a:r>
          </a:p>
          <a:p>
            <a:pPr algn="just"/>
            <a:r>
              <a:rPr lang="ru-RU" sz="4400" dirty="0" smtClean="0"/>
              <a:t>Её стихия – лёд и снег. В своих странствиях, особенно в самое холодное время, часто следует за хищниками, питаясь остатками их добычи. Гнездуется на утёсах и склонах северных островов.</a:t>
            </a:r>
            <a:endParaRPr lang="ru-RU" sz="4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0518432"/>
      </p:ext>
    </p:extLst>
  </p:cSld>
  <p:clrMapOvr>
    <a:masterClrMapping/>
  </p:clrMapOvr>
  <p:transition spd="slow" advClick="0">
    <p:wedge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4" action="ppaction://hlinksldjump"/>
          </p:cNvPr>
          <p:cNvSpPr/>
          <p:nvPr/>
        </p:nvSpPr>
        <p:spPr>
          <a:xfrm>
            <a:off x="3959302" y="5719551"/>
            <a:ext cx="4027898" cy="477054"/>
          </a:xfrm>
          <a:prstGeom prst="rect">
            <a:avLst/>
          </a:prstGeom>
          <a:solidFill>
            <a:schemeClr val="accent1"/>
          </a:solidFill>
        </p:spPr>
        <p:txBody>
          <a:bodyPr wrap="none">
            <a:spAutoFit/>
          </a:bodyPr>
          <a:lstStyle/>
          <a:p>
            <a:pPr algn="ctr"/>
            <a:r>
              <a:rPr lang="ru-RU" sz="2500" u="sng" dirty="0" smtClean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Вернуться к выбору тем→</a:t>
            </a:r>
            <a:endParaRPr lang="ru-RU" sz="25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7" name="Заголовок 3"/>
          <p:cNvSpPr>
            <a:spLocks noGrp="1"/>
          </p:cNvSpPr>
          <p:nvPr>
            <p:ph type="title"/>
          </p:nvPr>
        </p:nvSpPr>
        <p:spPr>
          <a:xfrm>
            <a:off x="715705" y="4185640"/>
            <a:ext cx="10759643" cy="1249251"/>
          </a:xfrm>
        </p:spPr>
        <p:txBody>
          <a:bodyPr>
            <a:normAutofit/>
          </a:bodyPr>
          <a:lstStyle/>
          <a:p>
            <a:pPr algn="ctr"/>
            <a:r>
              <a:rPr lang="ru-RU" sz="6000" b="1" cap="none" dirty="0" smtClean="0">
                <a:solidFill>
                  <a:srgbClr val="FF0000"/>
                </a:solidFill>
                <a:latin typeface="Constantia" pitchFamily="18" charset="0"/>
                <a:ea typeface="Open Sans" panose="020B0606030504020204" pitchFamily="34" charset="0"/>
                <a:cs typeface="Open Sans" panose="020B0606030504020204" pitchFamily="34" charset="0"/>
              </a:rPr>
              <a:t>Белая чайка</a:t>
            </a:r>
            <a:endParaRPr lang="ru-RU" sz="6000" b="1" cap="none" dirty="0">
              <a:solidFill>
                <a:srgbClr val="FF0000"/>
              </a:solidFill>
              <a:latin typeface="Constantia" pitchFamily="18" charset="0"/>
              <a:cs typeface="Arial" panose="020B0604020202020204" pitchFamily="34" charset="0"/>
            </a:endParaRPr>
          </a:p>
        </p:txBody>
      </p:sp>
      <p:pic>
        <p:nvPicPr>
          <p:cNvPr id="22530" name="Picture 2" descr="C:\Users\Adin\Desktop\download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57595" y="824254"/>
            <a:ext cx="5354588" cy="3563235"/>
          </a:xfrm>
          <a:prstGeom prst="rect">
            <a:avLst/>
          </a:prstGeom>
          <a:noFill/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867661784"/>
      </p:ext>
    </p:extLst>
  </p:cSld>
  <p:clrMapOvr>
    <a:masterClrMapping/>
  </p:clrMapOvr>
  <p:transition spd="slow" advClick="0">
    <p:wedge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371" y="5499514"/>
            <a:ext cx="2352552" cy="806590"/>
          </a:xfrm>
          <a:prstGeom prst="rect">
            <a:avLst/>
          </a:prstGeom>
        </p:spPr>
      </p:pic>
      <p:sp>
        <p:nvSpPr>
          <p:cNvPr id="8" name="Rectangle 7">
            <a:hlinkClick r:id="rId5" action="ppaction://hlinksldjump"/>
          </p:cNvPr>
          <p:cNvSpPr/>
          <p:nvPr/>
        </p:nvSpPr>
        <p:spPr>
          <a:xfrm>
            <a:off x="5199231" y="5690461"/>
            <a:ext cx="166718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Узнать ответ</a:t>
            </a:r>
            <a:endParaRPr lang="ru-RU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Прямоугольник 2"/>
          <p:cNvSpPr/>
          <p:nvPr/>
        </p:nvSpPr>
        <p:spPr>
          <a:xfrm>
            <a:off x="515157" y="837130"/>
            <a:ext cx="11217499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dirty="0" smtClean="0"/>
              <a:t>Название этого растения в переводе с китайского означает «корень жизни». Большую ценность составляет для медицины. Цены – очень высоки. Медицинские препараты на основе этого растения укрепляют защитные свойства организма, улучшают зрение и др.</a:t>
            </a:r>
            <a:endParaRPr lang="ru-RU" sz="4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66987071"/>
      </p:ext>
    </p:extLst>
  </p:cSld>
  <p:clrMapOvr>
    <a:masterClrMapping/>
  </p:clrMapOvr>
  <p:transition spd="slow" advClick="0">
    <p:wedge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4" action="ppaction://hlinksldjump"/>
          </p:cNvPr>
          <p:cNvSpPr/>
          <p:nvPr/>
        </p:nvSpPr>
        <p:spPr>
          <a:xfrm>
            <a:off x="3959302" y="5719551"/>
            <a:ext cx="4027898" cy="477054"/>
          </a:xfrm>
          <a:prstGeom prst="rect">
            <a:avLst/>
          </a:prstGeom>
          <a:solidFill>
            <a:schemeClr val="accent1"/>
          </a:solidFill>
        </p:spPr>
        <p:txBody>
          <a:bodyPr wrap="none">
            <a:spAutoFit/>
          </a:bodyPr>
          <a:lstStyle/>
          <a:p>
            <a:pPr algn="ctr"/>
            <a:r>
              <a:rPr lang="ru-RU" sz="2500" u="sng" dirty="0" smtClean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Вернуться к выбору тем→</a:t>
            </a:r>
            <a:endParaRPr lang="ru-RU" sz="25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715705" y="4275791"/>
            <a:ext cx="10759643" cy="1249251"/>
          </a:xfrm>
        </p:spPr>
        <p:txBody>
          <a:bodyPr>
            <a:normAutofit/>
          </a:bodyPr>
          <a:lstStyle/>
          <a:p>
            <a:pPr algn="ctr"/>
            <a:r>
              <a:rPr lang="ru-RU" sz="6000" b="1" cap="none" dirty="0" smtClean="0">
                <a:solidFill>
                  <a:srgbClr val="FF0000"/>
                </a:solidFill>
                <a:latin typeface="Constantia" pitchFamily="18" charset="0"/>
                <a:ea typeface="Open Sans" panose="020B0606030504020204" pitchFamily="34" charset="0"/>
                <a:cs typeface="Open Sans" panose="020B0606030504020204" pitchFamily="34" charset="0"/>
              </a:rPr>
              <a:t>Женьшень</a:t>
            </a:r>
            <a:endParaRPr lang="ru-RU" sz="6000" cap="none" dirty="0">
              <a:solidFill>
                <a:srgbClr val="FF0000"/>
              </a:solidFill>
              <a:latin typeface="Constantia" pitchFamily="18" charset="0"/>
              <a:cs typeface="Arial" panose="020B0604020202020204" pitchFamily="34" charset="0"/>
            </a:endParaRPr>
          </a:p>
        </p:txBody>
      </p:sp>
      <p:pic>
        <p:nvPicPr>
          <p:cNvPr id="18433" name="Picture 1" descr="C:\Users\Adin\Desktop\download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633765" y="746123"/>
            <a:ext cx="9705511" cy="3774365"/>
          </a:xfrm>
          <a:prstGeom prst="rect">
            <a:avLst/>
          </a:prstGeom>
          <a:noFill/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92890002"/>
      </p:ext>
    </p:extLst>
  </p:cSld>
  <p:clrMapOvr>
    <a:masterClrMapping/>
  </p:clrMapOvr>
  <p:transition spd="slow" advClick="0">
    <p:wedge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371" y="5499514"/>
            <a:ext cx="2352552" cy="806590"/>
          </a:xfrm>
          <a:prstGeom prst="rect">
            <a:avLst/>
          </a:prstGeom>
        </p:spPr>
      </p:pic>
      <p:sp>
        <p:nvSpPr>
          <p:cNvPr id="9" name="Rectangle 8">
            <a:hlinkClick r:id="rId5" action="ppaction://hlinksldjump"/>
          </p:cNvPr>
          <p:cNvSpPr/>
          <p:nvPr/>
        </p:nvSpPr>
        <p:spPr>
          <a:xfrm>
            <a:off x="5199231" y="5690461"/>
            <a:ext cx="166718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Узнать ответ</a:t>
            </a:r>
            <a:endParaRPr lang="ru-RU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Прямоугольник 2"/>
          <p:cNvSpPr/>
          <p:nvPr/>
        </p:nvSpPr>
        <p:spPr>
          <a:xfrm>
            <a:off x="631065" y="2612496"/>
            <a:ext cx="1010991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000" dirty="0" smtClean="0"/>
              <a:t>Что такое макулатура?</a:t>
            </a:r>
            <a:endParaRPr lang="ru-RU" sz="6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18932119"/>
      </p:ext>
    </p:extLst>
  </p:cSld>
  <p:clrMapOvr>
    <a:masterClrMapping/>
  </p:clrMapOvr>
  <p:transition spd="slow" advClick="0">
    <p:wedge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4" action="ppaction://hlinksldjump"/>
          </p:cNvPr>
          <p:cNvSpPr/>
          <p:nvPr/>
        </p:nvSpPr>
        <p:spPr>
          <a:xfrm>
            <a:off x="3959302" y="5719551"/>
            <a:ext cx="4027898" cy="477054"/>
          </a:xfrm>
          <a:prstGeom prst="rect">
            <a:avLst/>
          </a:prstGeom>
          <a:solidFill>
            <a:schemeClr val="accent1"/>
          </a:solidFill>
        </p:spPr>
        <p:txBody>
          <a:bodyPr wrap="none">
            <a:spAutoFit/>
          </a:bodyPr>
          <a:lstStyle/>
          <a:p>
            <a:pPr algn="ctr"/>
            <a:r>
              <a:rPr lang="ru-RU" sz="2500" u="sng" dirty="0" smtClean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Вернуться к выбору тем→</a:t>
            </a:r>
            <a:endParaRPr lang="ru-RU" sz="25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715705" y="2419550"/>
            <a:ext cx="10759643" cy="151326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500" b="1" cap="none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/>
            </a:r>
            <a:br>
              <a:rPr lang="en-US" sz="3500" b="1" cap="none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ru-RU" sz="3500" b="1" cap="none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/>
            </a:r>
            <a:br>
              <a:rPr lang="ru-RU" sz="3500" b="1" cap="none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ru-RU" sz="3500" b="1" cap="none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/>
            </a:r>
            <a:br>
              <a:rPr lang="ru-RU" sz="3500" b="1" cap="none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ru-RU" sz="3500" b="1" cap="none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/>
            </a:r>
            <a:br>
              <a:rPr lang="ru-RU" sz="3500" b="1" cap="none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ru-RU" sz="3500" b="1" cap="none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/>
            </a:r>
            <a:br>
              <a:rPr lang="ru-RU" sz="3500" b="1" cap="none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ru-RU" sz="1600" b="1" dirty="0" smtClean="0"/>
              <a:t> </a:t>
            </a:r>
            <a:r>
              <a:rPr lang="ru-RU" sz="4000" b="1" dirty="0" err="1" smtClean="0">
                <a:solidFill>
                  <a:srgbClr val="FF0000"/>
                </a:solidFill>
                <a:latin typeface="+mn-lt"/>
              </a:rPr>
              <a:t>Макулату́ра</a:t>
            </a:r>
            <a:r>
              <a:rPr lang="ru-RU" sz="4000" dirty="0" smtClean="0">
                <a:solidFill>
                  <a:srgbClr val="FF0000"/>
                </a:solidFill>
                <a:latin typeface="+mn-lt"/>
              </a:rPr>
              <a:t>  </a:t>
            </a:r>
            <a:r>
              <a:rPr lang="ru-RU" sz="4000" dirty="0" smtClean="0">
                <a:solidFill>
                  <a:schemeClr val="tx1"/>
                </a:solidFill>
                <a:latin typeface="+mn-lt"/>
              </a:rPr>
              <a:t>— отходы производства, переработки и потребления всех видов бумаги и картона, пригодных для дальнейшего использования в качестве волокнистого сырья.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500" b="1" cap="none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/>
            </a:r>
            <a:br>
              <a:rPr lang="ru-RU" sz="1500" b="1" cap="none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endParaRPr lang="ru-RU" sz="2000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4337" name="Picture 1" descr="C:\Users\Adin\Desktop\download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198513" y="515725"/>
            <a:ext cx="4198512" cy="2099256"/>
          </a:xfrm>
          <a:prstGeom prst="rect">
            <a:avLst/>
          </a:prstGeom>
          <a:noFill/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773731093"/>
      </p:ext>
    </p:extLst>
  </p:cSld>
  <p:clrMapOvr>
    <a:masterClrMapping/>
  </p:clrMapOvr>
  <p:transition spd="slow" advClick="0">
    <p:wedge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371" y="5499514"/>
            <a:ext cx="2352552" cy="806590"/>
          </a:xfrm>
          <a:prstGeom prst="rect">
            <a:avLst/>
          </a:prstGeom>
        </p:spPr>
      </p:pic>
      <p:sp>
        <p:nvSpPr>
          <p:cNvPr id="8" name="Rectangle 7">
            <a:hlinkClick r:id="rId5" action="ppaction://hlinksldjump"/>
          </p:cNvPr>
          <p:cNvSpPr/>
          <p:nvPr/>
        </p:nvSpPr>
        <p:spPr>
          <a:xfrm>
            <a:off x="5199231" y="5690461"/>
            <a:ext cx="166718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Узнать ответ</a:t>
            </a:r>
            <a:endParaRPr lang="ru-RU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Прямоугольник 2"/>
          <p:cNvSpPr/>
          <p:nvPr/>
        </p:nvSpPr>
        <p:spPr>
          <a:xfrm>
            <a:off x="592429" y="914401"/>
            <a:ext cx="11217499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u="sng" dirty="0" smtClean="0"/>
              <a:t>Экологическая задача</a:t>
            </a:r>
            <a:endParaRPr lang="ru-RU" sz="3600" dirty="0" smtClean="0"/>
          </a:p>
          <a:p>
            <a:pPr algn="just"/>
            <a:r>
              <a:rPr lang="ru-RU" sz="4000" dirty="0" smtClean="0"/>
              <a:t>Брошенная на землю бумага разлагается через 2 года. В школе вас предстоит учиться 7 лет.</a:t>
            </a:r>
          </a:p>
          <a:p>
            <a:pPr algn="just"/>
            <a:r>
              <a:rPr lang="ru-RU" sz="4000" dirty="0" smtClean="0"/>
              <a:t>Если вы каждый год будете бросать в лесу, на лугу или у реки бумагу (обёртки, пакеты, газеты), сколько лет потребуется для того, чтобы весь бумажный мусор разложился?</a:t>
            </a:r>
            <a:endParaRPr lang="ru-RU" sz="4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0683746"/>
      </p:ext>
    </p:extLst>
  </p:cSld>
  <p:clrMapOvr>
    <a:masterClrMapping/>
  </p:clrMapOvr>
  <p:transition spd="slow" advClick="0">
    <p:wedge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4" action="ppaction://hlinksldjump"/>
          </p:cNvPr>
          <p:cNvSpPr/>
          <p:nvPr/>
        </p:nvSpPr>
        <p:spPr>
          <a:xfrm>
            <a:off x="3959302" y="5719551"/>
            <a:ext cx="4027898" cy="477054"/>
          </a:xfrm>
          <a:prstGeom prst="rect">
            <a:avLst/>
          </a:prstGeom>
          <a:solidFill>
            <a:schemeClr val="accent1"/>
          </a:solidFill>
        </p:spPr>
        <p:txBody>
          <a:bodyPr wrap="none">
            <a:spAutoFit/>
          </a:bodyPr>
          <a:lstStyle/>
          <a:p>
            <a:pPr algn="ctr"/>
            <a:r>
              <a:rPr lang="ru-RU" sz="2500" u="sng" dirty="0" smtClean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Вернуться к выбору тем→</a:t>
            </a:r>
            <a:endParaRPr lang="ru-RU" sz="25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715705" y="4430332"/>
            <a:ext cx="10759643" cy="1262130"/>
          </a:xfrm>
        </p:spPr>
        <p:txBody>
          <a:bodyPr>
            <a:normAutofit/>
          </a:bodyPr>
          <a:lstStyle/>
          <a:p>
            <a:pPr algn="ctr"/>
            <a:r>
              <a:rPr lang="ru-RU" sz="6000" b="1" cap="none" dirty="0" smtClean="0">
                <a:solidFill>
                  <a:srgbClr val="FF0000"/>
                </a:solidFill>
                <a:latin typeface="Constantia" pitchFamily="18" charset="0"/>
                <a:ea typeface="Open Sans" panose="020B0606030504020204" pitchFamily="34" charset="0"/>
                <a:cs typeface="Open Sans" panose="020B0606030504020204" pitchFamily="34" charset="0"/>
              </a:rPr>
              <a:t>9 лет</a:t>
            </a:r>
            <a:endParaRPr lang="ru-RU" sz="6000" cap="none" dirty="0">
              <a:solidFill>
                <a:srgbClr val="FF0000"/>
              </a:solidFill>
              <a:latin typeface="Constantia" pitchFamily="18" charset="0"/>
              <a:cs typeface="Arial" panose="020B0604020202020204" pitchFamily="34" charset="0"/>
            </a:endParaRPr>
          </a:p>
        </p:txBody>
      </p:sp>
      <p:pic>
        <p:nvPicPr>
          <p:cNvPr id="10241" name="Picture 1" descr="C:\Users\Adin\Desktop\download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245123" y="848277"/>
            <a:ext cx="5847364" cy="3891155"/>
          </a:xfrm>
          <a:prstGeom prst="rect">
            <a:avLst/>
          </a:prstGeom>
          <a:noFill/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723821056"/>
      </p:ext>
    </p:extLst>
  </p:cSld>
  <p:clrMapOvr>
    <a:masterClrMapping/>
  </p:clrMapOvr>
  <p:transition spd="slow" advClick="0">
    <p:wedge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371" y="5499514"/>
            <a:ext cx="2352552" cy="806590"/>
          </a:xfrm>
          <a:prstGeom prst="rect">
            <a:avLst/>
          </a:prstGeom>
        </p:spPr>
      </p:pic>
      <p:sp>
        <p:nvSpPr>
          <p:cNvPr id="8" name="Rectangle 7">
            <a:hlinkClick r:id="rId5" action="ppaction://hlinksldjump"/>
          </p:cNvPr>
          <p:cNvSpPr/>
          <p:nvPr/>
        </p:nvSpPr>
        <p:spPr>
          <a:xfrm>
            <a:off x="5199231" y="5690461"/>
            <a:ext cx="166718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Узнать ответ</a:t>
            </a:r>
            <a:endParaRPr lang="ru-RU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Прямоугольник 2"/>
          <p:cNvSpPr/>
          <p:nvPr/>
        </p:nvSpPr>
        <p:spPr>
          <a:xfrm>
            <a:off x="566674" y="862885"/>
            <a:ext cx="11230377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000" b="1" dirty="0" smtClean="0"/>
              <a:t>Докажите, что лучше:</a:t>
            </a:r>
            <a:endParaRPr lang="ru-RU" sz="6000" dirty="0" smtClean="0"/>
          </a:p>
          <a:p>
            <a:pPr algn="ctr"/>
            <a:r>
              <a:rPr lang="ru-RU" sz="6000" b="1" dirty="0" smtClean="0"/>
              <a:t>Стеклянная тара или пластиковая?</a:t>
            </a:r>
            <a:endParaRPr lang="ru-RU" sz="6000" dirty="0"/>
          </a:p>
        </p:txBody>
      </p:sp>
      <p:pic>
        <p:nvPicPr>
          <p:cNvPr id="8193" name="Picture 1" descr="C:\Users\Adin\Desktop\download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611417" y="3568157"/>
            <a:ext cx="3995947" cy="2536435"/>
          </a:xfrm>
          <a:prstGeom prst="rect">
            <a:avLst/>
          </a:prstGeom>
          <a:noFill/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031427026"/>
      </p:ext>
    </p:extLst>
  </p:cSld>
  <p:clrMapOvr>
    <a:masterClrMapping/>
  </p:clrMapOvr>
  <p:transition spd="slow" advClick="0"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15705" y="4476472"/>
            <a:ext cx="10759643" cy="1228297"/>
          </a:xfrm>
        </p:spPr>
        <p:txBody>
          <a:bodyPr>
            <a:normAutofit/>
          </a:bodyPr>
          <a:lstStyle/>
          <a:p>
            <a:pPr algn="ctr"/>
            <a:r>
              <a:rPr lang="ru-RU" sz="6000" b="1" cap="none" dirty="0" smtClean="0">
                <a:solidFill>
                  <a:srgbClr val="FF0000"/>
                </a:solidFill>
                <a:latin typeface="Constantia" pitchFamily="18" charset="0"/>
                <a:ea typeface="Open Sans" panose="020B0606030504020204" pitchFamily="34" charset="0"/>
                <a:cs typeface="Open Sans" panose="020B0606030504020204" pitchFamily="34" charset="0"/>
              </a:rPr>
              <a:t>Экология</a:t>
            </a:r>
            <a:endParaRPr lang="ru-RU" sz="6000" cap="none" dirty="0">
              <a:solidFill>
                <a:srgbClr val="FF0000"/>
              </a:solidFill>
              <a:latin typeface="Constantia" pitchFamily="18" charset="0"/>
              <a:cs typeface="Arial" panose="020B0604020202020204" pitchFamily="34" charset="0"/>
            </a:endParaRPr>
          </a:p>
        </p:txBody>
      </p:sp>
      <p:sp>
        <p:nvSpPr>
          <p:cNvPr id="6" name="Rectangle 5">
            <a:hlinkClick r:id="rId4" action="ppaction://hlinksldjump"/>
          </p:cNvPr>
          <p:cNvSpPr/>
          <p:nvPr/>
        </p:nvSpPr>
        <p:spPr>
          <a:xfrm>
            <a:off x="3959299" y="5719551"/>
            <a:ext cx="4027898" cy="477054"/>
          </a:xfrm>
          <a:prstGeom prst="rect">
            <a:avLst/>
          </a:prstGeom>
          <a:solidFill>
            <a:schemeClr val="accent1"/>
          </a:solidFill>
        </p:spPr>
        <p:txBody>
          <a:bodyPr wrap="none">
            <a:spAutoFit/>
          </a:bodyPr>
          <a:lstStyle/>
          <a:p>
            <a:pPr algn="ctr"/>
            <a:r>
              <a:rPr lang="ru-RU" sz="2500" u="sng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Вернуться к выбору тем→</a:t>
            </a:r>
            <a:endParaRPr lang="ru-RU" sz="2500" u="sng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79874" name="Picture 2" descr="15 тамбовчан стали лауреатами всероссийского экологического конкурса  детского рисунка | Тамбовская жизнь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953369" y="848412"/>
            <a:ext cx="5985919" cy="3968926"/>
          </a:xfrm>
          <a:prstGeom prst="rect">
            <a:avLst/>
          </a:prstGeom>
          <a:noFill/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829721610"/>
      </p:ext>
    </p:extLst>
  </p:cSld>
  <p:clrMapOvr>
    <a:masterClrMapping/>
  </p:clrMapOvr>
  <p:transition spd="slow" advClick="0">
    <p:wedge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4" action="ppaction://hlinksldjump"/>
          </p:cNvPr>
          <p:cNvSpPr/>
          <p:nvPr/>
        </p:nvSpPr>
        <p:spPr>
          <a:xfrm>
            <a:off x="3959302" y="5719551"/>
            <a:ext cx="4027898" cy="477054"/>
          </a:xfrm>
          <a:prstGeom prst="rect">
            <a:avLst/>
          </a:prstGeom>
          <a:solidFill>
            <a:schemeClr val="accent1"/>
          </a:solidFill>
        </p:spPr>
        <p:txBody>
          <a:bodyPr wrap="none">
            <a:spAutoFit/>
          </a:bodyPr>
          <a:lstStyle/>
          <a:p>
            <a:pPr algn="ctr"/>
            <a:r>
              <a:rPr lang="ru-RU" sz="2500" u="sng" dirty="0" smtClean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Вернуться к выбору тем→</a:t>
            </a:r>
            <a:endParaRPr lang="ru-RU" sz="25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715705" y="3554569"/>
            <a:ext cx="10759643" cy="37823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+mn-lt"/>
              </a:rPr>
              <a:t/>
            </a:r>
            <a:br>
              <a:rPr lang="ru-RU" sz="3600" b="1" dirty="0" smtClean="0">
                <a:solidFill>
                  <a:schemeClr val="tx1"/>
                </a:solidFill>
                <a:latin typeface="+mn-lt"/>
              </a:rPr>
            </a:br>
            <a:r>
              <a:rPr lang="ru-RU" sz="3600" b="1" dirty="0" smtClean="0">
                <a:solidFill>
                  <a:schemeClr val="tx1"/>
                </a:solidFill>
                <a:latin typeface="+mn-lt"/>
              </a:rPr>
              <a:t/>
            </a:r>
            <a:br>
              <a:rPr lang="ru-RU" sz="3600" b="1" dirty="0" smtClean="0">
                <a:solidFill>
                  <a:schemeClr val="tx1"/>
                </a:solidFill>
                <a:latin typeface="+mn-lt"/>
              </a:rPr>
            </a:br>
            <a:r>
              <a:rPr lang="ru-RU" sz="3600" b="1" cap="none" dirty="0" smtClean="0">
                <a:solidFill>
                  <a:schemeClr val="tx1"/>
                </a:solidFill>
                <a:latin typeface="+mn-lt"/>
              </a:rPr>
              <a:t>Стеклянная тара лучше, так как она используется многократно. Пластик трудно перерабатывать вторично, при производстве пластика затрачиваются ресурсы, энергия, загрязняется окружающая среда.</a:t>
            </a:r>
            <a:r>
              <a:rPr lang="ru-RU" sz="3600" cap="none" dirty="0" smtClean="0"/>
              <a:t/>
            </a:r>
            <a:br>
              <a:rPr lang="ru-RU" sz="3600" cap="none" dirty="0" smtClean="0"/>
            </a:br>
            <a:endParaRPr lang="ru-RU" sz="2000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145" name="Picture 1" descr="C:\Users\Adin\Desktop\download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736825" y="755461"/>
            <a:ext cx="4209440" cy="2335470"/>
          </a:xfrm>
          <a:prstGeom prst="rect">
            <a:avLst/>
          </a:prstGeom>
          <a:noFill/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543788187"/>
      </p:ext>
    </p:extLst>
  </p:cSld>
  <p:clrMapOvr>
    <a:masterClrMapping/>
  </p:clrMapOvr>
  <p:transition spd="slow" advClick="0">
    <p:wedge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371" y="5499514"/>
            <a:ext cx="2352552" cy="806590"/>
          </a:xfrm>
          <a:prstGeom prst="rect">
            <a:avLst/>
          </a:prstGeom>
        </p:spPr>
      </p:pic>
      <p:sp>
        <p:nvSpPr>
          <p:cNvPr id="8" name="Rectangle 7">
            <a:hlinkClick r:id="rId5" action="ppaction://hlinksldjump"/>
          </p:cNvPr>
          <p:cNvSpPr/>
          <p:nvPr/>
        </p:nvSpPr>
        <p:spPr>
          <a:xfrm>
            <a:off x="5199231" y="5690461"/>
            <a:ext cx="166718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Узнать ответ</a:t>
            </a:r>
            <a:endParaRPr lang="ru-RU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Прямоугольник 2"/>
          <p:cNvSpPr/>
          <p:nvPr/>
        </p:nvSpPr>
        <p:spPr>
          <a:xfrm>
            <a:off x="347734" y="1004555"/>
            <a:ext cx="11423559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000" b="1" dirty="0" smtClean="0"/>
              <a:t>Какие способы сокращения количества твердых бытовых отходов вы можете предложить?</a:t>
            </a:r>
            <a:endParaRPr lang="ru-RU" sz="6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12967590"/>
      </p:ext>
    </p:extLst>
  </p:cSld>
  <p:clrMapOvr>
    <a:masterClrMapping/>
  </p:clrMapOvr>
  <p:transition spd="slow" advClick="0">
    <p:wedge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4" action="ppaction://hlinksldjump"/>
          </p:cNvPr>
          <p:cNvSpPr/>
          <p:nvPr/>
        </p:nvSpPr>
        <p:spPr>
          <a:xfrm>
            <a:off x="3959302" y="5937161"/>
            <a:ext cx="4027898" cy="477054"/>
          </a:xfrm>
          <a:prstGeom prst="rect">
            <a:avLst/>
          </a:prstGeom>
          <a:solidFill>
            <a:schemeClr val="accent1"/>
          </a:solidFill>
        </p:spPr>
        <p:txBody>
          <a:bodyPr wrap="square">
            <a:spAutoFit/>
          </a:bodyPr>
          <a:lstStyle/>
          <a:p>
            <a:pPr algn="ctr"/>
            <a:r>
              <a:rPr lang="ru-RU" sz="2500" u="sng" dirty="0" smtClean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Вернуться к выбору тем→</a:t>
            </a:r>
            <a:endParaRPr lang="ru-RU" sz="25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715705" y="2419550"/>
            <a:ext cx="10759643" cy="1513263"/>
          </a:xfrm>
        </p:spPr>
        <p:txBody>
          <a:bodyPr>
            <a:noAutofit/>
          </a:bodyPr>
          <a:lstStyle/>
          <a:p>
            <a:r>
              <a:rPr lang="ru-RU" sz="4000" cap="none" dirty="0" smtClean="0">
                <a:solidFill>
                  <a:schemeClr val="tx1"/>
                </a:solidFill>
                <a:latin typeface="+mn-lt"/>
              </a:rPr>
              <a:t>1. Запрещение использования токсичных веществ (например, бензин с добавлением свинца).</a:t>
            </a:r>
            <a:br>
              <a:rPr lang="ru-RU" sz="4000" cap="none" dirty="0" smtClean="0">
                <a:solidFill>
                  <a:schemeClr val="tx1"/>
                </a:solidFill>
                <a:latin typeface="+mn-lt"/>
              </a:rPr>
            </a:br>
            <a:r>
              <a:rPr lang="ru-RU" sz="4000" cap="none" dirty="0" smtClean="0">
                <a:solidFill>
                  <a:schemeClr val="tx1"/>
                </a:solidFill>
                <a:latin typeface="+mn-lt"/>
              </a:rPr>
              <a:t>2.Производить товары длительного пользования.</a:t>
            </a:r>
            <a:br>
              <a:rPr lang="ru-RU" sz="4000" cap="none" dirty="0" smtClean="0">
                <a:solidFill>
                  <a:schemeClr val="tx1"/>
                </a:solidFill>
                <a:latin typeface="+mn-lt"/>
              </a:rPr>
            </a:br>
            <a:r>
              <a:rPr lang="ru-RU" sz="4000" cap="none" dirty="0" smtClean="0">
                <a:solidFill>
                  <a:schemeClr val="tx1"/>
                </a:solidFill>
                <a:latin typeface="+mn-lt"/>
              </a:rPr>
              <a:t>3.Сбор и изоляция токсичных материалов.</a:t>
            </a:r>
            <a:br>
              <a:rPr lang="ru-RU" sz="4000" cap="none" dirty="0" smtClean="0">
                <a:solidFill>
                  <a:schemeClr val="tx1"/>
                </a:solidFill>
                <a:latin typeface="+mn-lt"/>
              </a:rPr>
            </a:br>
            <a:r>
              <a:rPr lang="ru-RU" sz="4000" cap="none" dirty="0" smtClean="0">
                <a:solidFill>
                  <a:schemeClr val="tx1"/>
                </a:solidFill>
                <a:latin typeface="+mn-lt"/>
              </a:rPr>
              <a:t>4.Сокращение количества отходов, сбор и переработка мусора.</a:t>
            </a:r>
            <a:br>
              <a:rPr lang="ru-RU" sz="4000" cap="none" dirty="0" smtClean="0">
                <a:solidFill>
                  <a:schemeClr val="tx1"/>
                </a:solidFill>
                <a:latin typeface="+mn-lt"/>
              </a:rPr>
            </a:br>
            <a:r>
              <a:rPr lang="ru-RU" sz="4000" i="1" cap="none" dirty="0" smtClean="0">
                <a:solidFill>
                  <a:schemeClr val="tx1"/>
                </a:solidFill>
                <a:latin typeface="+mn-lt"/>
              </a:rPr>
              <a:t>(Возможны другие варианты ответа)</a:t>
            </a:r>
            <a:endParaRPr lang="ru-RU" sz="4000" cap="none" dirty="0">
              <a:solidFill>
                <a:schemeClr val="tx1"/>
              </a:solidFill>
              <a:latin typeface="+mn-lt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91905611"/>
      </p:ext>
    </p:extLst>
  </p:cSld>
  <p:clrMapOvr>
    <a:masterClrMapping/>
  </p:clrMapOvr>
  <p:transition spd="slow" advClick="0">
    <p:wedge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7136" y="257578"/>
            <a:ext cx="10363200" cy="1468192"/>
          </a:xfrm>
        </p:spPr>
        <p:txBody>
          <a:bodyPr/>
          <a:lstStyle/>
          <a:p>
            <a:pPr algn="ctr"/>
            <a:r>
              <a:rPr lang="ru-RU" sz="6000" dirty="0" smtClean="0">
                <a:solidFill>
                  <a:srgbClr val="FF0000"/>
                </a:solidFill>
                <a:latin typeface="+mn-lt"/>
              </a:rPr>
              <a:t>Подведение итогов.</a:t>
            </a:r>
            <a:endParaRPr lang="ru-RU" sz="60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7136" y="4997007"/>
            <a:ext cx="10363200" cy="1571221"/>
          </a:xfrm>
        </p:spPr>
        <p:txBody>
          <a:bodyPr/>
          <a:lstStyle/>
          <a:p>
            <a:r>
              <a:rPr lang="ru-RU" sz="6000" b="1" dirty="0" smtClean="0">
                <a:solidFill>
                  <a:srgbClr val="FF0000"/>
                </a:solidFill>
              </a:rPr>
              <a:t>Награждение победителей</a:t>
            </a:r>
          </a:p>
          <a:p>
            <a:endParaRPr lang="ru-RU" dirty="0"/>
          </a:p>
        </p:txBody>
      </p:sp>
      <p:pic>
        <p:nvPicPr>
          <p:cNvPr id="4" name="Picture 2" descr="D:\МАМА\анимашки\Коллекция анимашек\blest47[1]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87777" y="1278675"/>
            <a:ext cx="5000625" cy="574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914761" y="642694"/>
            <a:ext cx="10759643" cy="4578927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371" y="5499519"/>
            <a:ext cx="2352552" cy="806590"/>
          </a:xfrm>
          <a:prstGeom prst="rect">
            <a:avLst/>
          </a:prstGeom>
        </p:spPr>
      </p:pic>
      <p:sp>
        <p:nvSpPr>
          <p:cNvPr id="9" name="Rectangle 8">
            <a:hlinkClick r:id="rId5" action="ppaction://hlinksldjump"/>
          </p:cNvPr>
          <p:cNvSpPr/>
          <p:nvPr/>
        </p:nvSpPr>
        <p:spPr>
          <a:xfrm>
            <a:off x="5199231" y="5690466"/>
            <a:ext cx="166718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Узнать ответ</a:t>
            </a:r>
            <a:endParaRPr lang="ru-RU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Прямоугольник 2"/>
          <p:cNvSpPr/>
          <p:nvPr/>
        </p:nvSpPr>
        <p:spPr>
          <a:xfrm>
            <a:off x="5" y="1255597"/>
            <a:ext cx="12191999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000" dirty="0" smtClean="0"/>
              <a:t>Нижняя часть атмосферы, вся гидросфера и верхняя часть литосферы Земли, населенные живыми организмами.</a:t>
            </a:r>
            <a:endParaRPr lang="ru-RU" sz="6000" dirty="0">
              <a:solidFill>
                <a:schemeClr val="accent4">
                  <a:lumMod val="40000"/>
                  <a:lumOff val="6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9179301"/>
      </p:ext>
    </p:extLst>
  </p:cSld>
  <p:clrMapOvr>
    <a:masterClrMapping/>
  </p:clrMapOvr>
  <p:transition spd="slow" advClick="0"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959299" y="5719551"/>
            <a:ext cx="4027898" cy="477054"/>
          </a:xfrm>
          <a:prstGeom prst="rect">
            <a:avLst/>
          </a:prstGeom>
          <a:solidFill>
            <a:schemeClr val="accent1"/>
          </a:solidFill>
        </p:spPr>
        <p:txBody>
          <a:bodyPr wrap="none">
            <a:spAutoFit/>
          </a:bodyPr>
          <a:lstStyle/>
          <a:p>
            <a:pPr algn="ctr"/>
            <a:r>
              <a:rPr lang="ru-RU" sz="2500" u="sng" dirty="0" smtClean="0">
                <a:ln w="0"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4" action="ppaction://hlinksldjump"/>
              </a:rPr>
              <a:t>Вернуться к выбору тем→</a:t>
            </a:r>
            <a:endParaRPr lang="ru-RU" sz="2500" u="sng" dirty="0">
              <a:ln w="0"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15705" y="4531057"/>
            <a:ext cx="10759643" cy="1201004"/>
          </a:xfrm>
        </p:spPr>
        <p:txBody>
          <a:bodyPr>
            <a:normAutofit/>
          </a:bodyPr>
          <a:lstStyle/>
          <a:p>
            <a:pPr algn="ctr"/>
            <a:r>
              <a:rPr lang="ru-RU" sz="6000" b="1" cap="none" dirty="0" smtClean="0">
                <a:solidFill>
                  <a:srgbClr val="FF0000"/>
                </a:solidFill>
                <a:latin typeface="Constantia" pitchFamily="18" charset="0"/>
                <a:ea typeface="Open Sans" panose="020B0606030504020204" pitchFamily="34" charset="0"/>
                <a:cs typeface="Open Sans" panose="020B0606030504020204" pitchFamily="34" charset="0"/>
              </a:rPr>
              <a:t>Биосфера</a:t>
            </a:r>
            <a:endParaRPr lang="ru-RU" sz="6000" cap="none" dirty="0">
              <a:solidFill>
                <a:srgbClr val="FF0000"/>
              </a:solidFill>
              <a:latin typeface="Constantia" pitchFamily="18" charset="0"/>
              <a:cs typeface="Arial" panose="020B0604020202020204" pitchFamily="34" charset="0"/>
            </a:endParaRPr>
          </a:p>
        </p:txBody>
      </p:sp>
      <p:sp>
        <p:nvSpPr>
          <p:cNvPr id="75778" name="AutoShape 2" descr="Симбиоз между живыми организмами в природе: виды, примеры и характеристика  — Природа Мира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5780" name="AutoShape 4" descr="Симбиоз между живыми организмами в природе: виды, примеры и характеристика  — Природа Мира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5783" name="AutoShape 7" descr="Картинки по запросу биосфера | Earth art, Islamic art calligraphy, Our  planet earth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5785" name="AutoShape 9" descr="Картинки по запросу биосфера | Earth art, Islamic art calligraphy, Our  planet earth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75786" name="Picture 10" descr="C:\Users\Adin\Desktop\download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256481" y="736979"/>
            <a:ext cx="5804027" cy="3862316"/>
          </a:xfrm>
          <a:prstGeom prst="rect">
            <a:avLst/>
          </a:prstGeom>
          <a:noFill/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081528131"/>
      </p:ext>
    </p:extLst>
  </p:cSld>
  <p:clrMapOvr>
    <a:masterClrMapping/>
  </p:clrMapOvr>
  <p:transition spd="slow" advClick="0"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371" y="5499514"/>
            <a:ext cx="2352552" cy="806590"/>
          </a:xfrm>
          <a:prstGeom prst="rect">
            <a:avLst/>
          </a:prstGeom>
        </p:spPr>
      </p:pic>
      <p:sp>
        <p:nvSpPr>
          <p:cNvPr id="8" name="Rectangle 7">
            <a:hlinkClick r:id="rId5" action="ppaction://hlinksldjump"/>
          </p:cNvPr>
          <p:cNvSpPr/>
          <p:nvPr/>
        </p:nvSpPr>
        <p:spPr>
          <a:xfrm>
            <a:off x="5199231" y="5690461"/>
            <a:ext cx="166718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Узнать ответ</a:t>
            </a:r>
            <a:endParaRPr lang="ru-RU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Прямоугольник 2"/>
          <p:cNvSpPr/>
          <p:nvPr/>
        </p:nvSpPr>
        <p:spPr>
          <a:xfrm>
            <a:off x="532268" y="1201003"/>
            <a:ext cx="11354937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000" b="1" dirty="0" smtClean="0"/>
              <a:t>Тесное сожительство организмов разных видов, приносящее им взаимную пользу.</a:t>
            </a:r>
            <a:endParaRPr lang="ru-RU" sz="6000" b="1" dirty="0">
              <a:solidFill>
                <a:schemeClr val="accent4">
                  <a:lumMod val="40000"/>
                  <a:lumOff val="6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09855658"/>
      </p:ext>
    </p:extLst>
  </p:cSld>
  <p:clrMapOvr>
    <a:masterClrMapping/>
  </p:clrMapOvr>
  <p:transition spd="slow" advClick="0"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4" action="ppaction://hlinksldjump"/>
          </p:cNvPr>
          <p:cNvSpPr/>
          <p:nvPr/>
        </p:nvSpPr>
        <p:spPr>
          <a:xfrm>
            <a:off x="3959302" y="5719551"/>
            <a:ext cx="4027898" cy="477054"/>
          </a:xfrm>
          <a:prstGeom prst="rect">
            <a:avLst/>
          </a:prstGeom>
          <a:solidFill>
            <a:schemeClr val="accent1"/>
          </a:solidFill>
        </p:spPr>
        <p:txBody>
          <a:bodyPr wrap="none">
            <a:spAutoFit/>
          </a:bodyPr>
          <a:lstStyle/>
          <a:p>
            <a:pPr algn="ctr"/>
            <a:r>
              <a:rPr lang="ru-RU" sz="2500" u="sng" dirty="0" smtClean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Вернуться к выбору тем→</a:t>
            </a:r>
            <a:endParaRPr lang="ru-RU" sz="25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715705" y="4394584"/>
            <a:ext cx="10759643" cy="1187355"/>
          </a:xfrm>
        </p:spPr>
        <p:txBody>
          <a:bodyPr>
            <a:normAutofit/>
          </a:bodyPr>
          <a:lstStyle/>
          <a:p>
            <a:pPr algn="ctr"/>
            <a:r>
              <a:rPr lang="ru-RU" sz="6000" b="1" cap="none" dirty="0" smtClean="0">
                <a:solidFill>
                  <a:srgbClr val="FF0000"/>
                </a:solidFill>
                <a:latin typeface="Constantia" pitchFamily="18" charset="0"/>
                <a:ea typeface="Open Sans" panose="020B0606030504020204" pitchFamily="34" charset="0"/>
                <a:cs typeface="Open Sans" panose="020B0606030504020204" pitchFamily="34" charset="0"/>
              </a:rPr>
              <a:t>Симбиоз</a:t>
            </a:r>
            <a:endParaRPr lang="ru-RU" sz="6000" cap="none" dirty="0">
              <a:solidFill>
                <a:schemeClr val="bg1"/>
              </a:solidFill>
              <a:latin typeface="Constantia" pitchFamily="18" charset="0"/>
              <a:cs typeface="Arial" panose="020B0604020202020204" pitchFamily="34" charset="0"/>
            </a:endParaRPr>
          </a:p>
        </p:txBody>
      </p:sp>
      <p:pic>
        <p:nvPicPr>
          <p:cNvPr id="4" name="Picture 5" descr="C:\Users\Adin\Desktop\download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687741" y="764280"/>
            <a:ext cx="5152569" cy="3859453"/>
          </a:xfrm>
          <a:prstGeom prst="rect">
            <a:avLst/>
          </a:prstGeom>
          <a:noFill/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863033329"/>
      </p:ext>
    </p:extLst>
  </p:cSld>
  <p:clrMapOvr>
    <a:masterClrMapping/>
  </p:clrMapOvr>
  <p:transition spd="slow" advClick="0"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371" y="5499514"/>
            <a:ext cx="2352552" cy="806590"/>
          </a:xfrm>
          <a:prstGeom prst="rect">
            <a:avLst/>
          </a:prstGeom>
        </p:spPr>
      </p:pic>
      <p:sp>
        <p:nvSpPr>
          <p:cNvPr id="8" name="Rectangle 7">
            <a:hlinkClick r:id="rId5" action="ppaction://hlinksldjump"/>
          </p:cNvPr>
          <p:cNvSpPr/>
          <p:nvPr/>
        </p:nvSpPr>
        <p:spPr>
          <a:xfrm>
            <a:off x="5199231" y="5690461"/>
            <a:ext cx="166718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Узнать ответ</a:t>
            </a:r>
            <a:endParaRPr lang="ru-RU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Прямоугольник 2"/>
          <p:cNvSpPr/>
          <p:nvPr/>
        </p:nvSpPr>
        <p:spPr>
          <a:xfrm>
            <a:off x="245660" y="1187358"/>
            <a:ext cx="11723427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dirty="0" smtClean="0"/>
              <a:t>Свойство атмосферы пропускать солнечную радиацию, но задерживать земное излучение, способствуя аккумуляции тепла нашей планеты.</a:t>
            </a:r>
            <a:endParaRPr lang="ru-RU" sz="5400" b="1" dirty="0">
              <a:solidFill>
                <a:schemeClr val="accent4">
                  <a:lumMod val="40000"/>
                  <a:lumOff val="6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45743980"/>
      </p:ext>
    </p:extLst>
  </p:cSld>
  <p:clrMapOvr>
    <a:masterClrMapping/>
  </p:clrMapOvr>
  <p:transition spd="slow" advClick="0">
    <p:wedge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ISPRING_PLAYERS_CUSTOMIZATION" val="UEsDBBQAAgAIAAlvgUipAcR2+wIAALAIAAAUAAAAdW5pdmVyc2FsL3BsYXllci54bWytVU1v2zAMPadA/4Ohe6WkH2sb2C26AsUO61Ag67ZboNqKrcW2PEmum/76UZK/53QrsEMCm+J7pMhH2r9+yVLvmUnFRR6gBZ4jj+WhiHgeB+jx693RBbq+Ojzwi5TumPR4FKAy5wZAU+RFTIWSFxrAD1QnAeoZMDAjr5BcSK53wH0G3G2k41N0eDADl1wFKNG6WBJSVRXmChB5rERaGhKFQ5GRQjLFcs0kcWkgr8Eu9d/R8MtETvSuYKqHLPT7A9ckLceL4gOS6gQLGZPj+XxBftx/XoUJy+gRz5WmeciQB5Wc2VI+0XB7L6IyZcrYZr5LcsW0NklY28zXS764yD0lwwA5h3XGlKIxUzjNY0QclkyA/U1KVVLzqAGt4VVbXvNav7V5XzdutnOkcy7Kp5SrBI76kM46CfTJMKqf2etaBT02CrozTMiT7FfJJYvs67dWjPMFcgFbxdk8sapCOICnOxpqIXe3AAMV1R3EbdOwaxq2oJYDt9FXHQVqbrthVJeSNaWa+c88YuILlZIaWVxpWTKfjIw1lgzBPnFXrpvUNcRPdJae/UNvjN+oNT/VW52xgP/RmE9A1NaE5xF7uePgo1kGNdUMim1sWBcpNjG7nFT5lPV0PTC5HOumwEU8TWXMYAwjqinp7GQflEmqwCUs5QjbO9gLTnicpPDTkwzj0700GZXbSYbewV5wKsLtBLQ1t2Uk4zqOxNQqyCcT68QPS6VFxl+tPAd7Ri+tDt8auebopuDtwfn8j1EcxGgGc4MmVpd56u2r5vDBzKlWnc+6cJaBWmEemC4L59XMQlmMfCK2oWWqb/s5NfuwBx3lPDUd01zfQe+iWvFX5lU8Ml+6xYmpScKMZgL04eKkxwD9hO0yCG9N+yJuRN7UAWNi39y/rWiz5evWua7v67APNXzmrHIYN1MfQR2xFGUejXqIi+4jolLYaTeSUS9lG7jR4hhEKooAncJDfefLs8vuyueLywZr83pwgV0u71jpdcKdgkit6/Yifr0b4PE3UEsBAgAAFAACAAgACW+BSKkBxHb7AgAAsAgAABQAAAAAAAAAAQAAAAAAAAAAAHVuaXZlcnNhbC9wbGF5ZXIueG1sUEsFBgAAAAABAAEAQgAAAC0DAAAAAA=="/>
  <p:tag name="ISPRING_PRESENTATION_TITLE" val="СВОЯ ИГРА"/>
  <p:tag name="ARTICULATE_SLIDE_COUNT" val="42"/>
  <p:tag name="ARTICULATE_PROJECT_OPEN" val="0"/>
  <p:tag name="ISPRING_UUID" val="{057A1C99-AAD4-4B36-81AC-138FA0944F7E}"/>
  <p:tag name="ISPRING_RESOURCE_FOLDER" val="C:\Users\olga.kokoulina\Documents\СВОЯ ИГРА - Copy\"/>
  <p:tag name="ISPRING_PRESENTATION_PATH" val="C:\Users\olga.kokoulina\Documents\СВОЯ ИГРА - Copy.pptx"/>
  <p:tag name="ISPRING_PROJECT_FOLDER_UPDATED" val="1"/>
  <p:tag name="ISPRING_SCREEN_RECS_UPDATED" val="C:\Users\olga.kokoulina\Documents\СВОЯ ИГРА - Copy"/>
  <p:tag name="ISPRING_RESOURCE_PATHS_HASH_PRESENTER" val="30a29568428e1fbe1e9622116143a56fc151e38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4096</TotalTime>
  <Words>700</Words>
  <Application>Microsoft Office PowerPoint</Application>
  <PresentationFormat>Произвольный</PresentationFormat>
  <Paragraphs>208</Paragraphs>
  <Slides>43</Slides>
  <Notes>42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43</vt:i4>
      </vt:variant>
    </vt:vector>
  </HeadingPairs>
  <TitlesOfParts>
    <vt:vector size="44" baseType="lpstr">
      <vt:lpstr>Поток</vt:lpstr>
      <vt:lpstr>Презентация PowerPoint</vt:lpstr>
      <vt:lpstr>Презентация PowerPoint</vt:lpstr>
      <vt:lpstr>Презентация PowerPoint</vt:lpstr>
      <vt:lpstr>Экология</vt:lpstr>
      <vt:lpstr> </vt:lpstr>
      <vt:lpstr>Биосфера</vt:lpstr>
      <vt:lpstr>Презентация PowerPoint</vt:lpstr>
      <vt:lpstr>Симбиоз</vt:lpstr>
      <vt:lpstr>Презентация PowerPoint</vt:lpstr>
      <vt:lpstr>Парниковый эффект</vt:lpstr>
      <vt:lpstr>Презентация PowerPoint</vt:lpstr>
      <vt:lpstr>Выдра</vt:lpstr>
      <vt:lpstr>Презентация PowerPoint</vt:lpstr>
      <vt:lpstr>Синий кит</vt:lpstr>
      <vt:lpstr>Презентация PowerPoint</vt:lpstr>
      <vt:lpstr>Панда</vt:lpstr>
      <vt:lpstr>Презентация PowerPoint</vt:lpstr>
      <vt:lpstr>Кролик</vt:lpstr>
      <vt:lpstr>Презентация PowerPoint</vt:lpstr>
      <vt:lpstr>Ботаника</vt:lpstr>
      <vt:lpstr>Презентация PowerPoint</vt:lpstr>
      <vt:lpstr>Подорожник</vt:lpstr>
      <vt:lpstr>Презентация PowerPoint</vt:lpstr>
      <vt:lpstr>Волчье лыко Шиповник, зверобой, земляника - это лекарственные растения, а волчье лыко - ядовитое.</vt:lpstr>
      <vt:lpstr>Презентация PowerPoint</vt:lpstr>
      <vt:lpstr>Липа</vt:lpstr>
      <vt:lpstr>Презентация PowerPoint</vt:lpstr>
      <vt:lpstr>красный- цвет опасности</vt:lpstr>
      <vt:lpstr>Презентация PowerPoint</vt:lpstr>
      <vt:lpstr>Мандаринка</vt:lpstr>
      <vt:lpstr>Презентация PowerPoint</vt:lpstr>
      <vt:lpstr>Белая чайка</vt:lpstr>
      <vt:lpstr>Презентация PowerPoint</vt:lpstr>
      <vt:lpstr>Женьшень</vt:lpstr>
      <vt:lpstr>Презентация PowerPoint</vt:lpstr>
      <vt:lpstr>      Макулату́ра  — отходы производства, переработки и потребления всех видов бумаги и картона, пригодных для дальнейшего использования в качестве волокнистого сырья.  </vt:lpstr>
      <vt:lpstr>Презентация PowerPoint</vt:lpstr>
      <vt:lpstr>9 лет</vt:lpstr>
      <vt:lpstr>Презентация PowerPoint</vt:lpstr>
      <vt:lpstr>  Стеклянная тара лучше, так как она используется многократно. Пластик трудно перерабатывать вторично, при производстве пластика затрачиваются ресурсы, энергия, загрязняется окружающая среда. </vt:lpstr>
      <vt:lpstr>Презентация PowerPoint</vt:lpstr>
      <vt:lpstr>1. Запрещение использования токсичных веществ (например, бензин с добавлением свинца). 2.Производить товары длительного пользования. 3.Сбор и изоляция токсичных материалов. 4.Сокращение количества отходов, сбор и переработка мусора. (Возможны другие варианты ответа)</vt:lpstr>
      <vt:lpstr>Подведение итогов.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СВОЯ ИГРА</dc:title>
  <dc:creator>Olga Kokoulina</dc:creator>
  <cp:lastModifiedBy>ГПД</cp:lastModifiedBy>
  <cp:revision>130</cp:revision>
  <dcterms:created xsi:type="dcterms:W3CDTF">2017-04-04T07:27:35Z</dcterms:created>
  <dcterms:modified xsi:type="dcterms:W3CDTF">2023-03-10T18:03:34Z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F2CB6D5A-1B8B-4A8E-ADC4-3A0669CDCAD4</vt:lpwstr>
  </property>
  <property fmtid="{D5CDD505-2E9C-101B-9397-08002B2CF9AE}" pid="3" name="ArticulatePath">
    <vt:lpwstr>Презентация2</vt:lpwstr>
  </property>
</Properties>
</file>