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 showSpecialPlsOnTitleSld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type="screen4x3" cy="6858000" cx="9144000"/>
  <p:notesSz cx="6858000" cy="9144000"/>
  <p:defaultTextStyle>
    <a:defPPr>
      <a:defRPr lang="ru-RU"/>
    </a:defPPr>
    <a:lvl1pPr algn="l" fontAlgn="base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kern="1200">
        <a:solidFill>
          <a:schemeClr val="tx1"/>
        </a:solidFill>
        <a:latin typeface="Arial" charset="0"/>
        <a:ea typeface="+mn-ea"/>
        <a:cs typeface="+mn-cs"/>
      </a:defRPr>
    </a:lvl6pPr>
    <a:lvl7pPr algn="l" defTabSz="914400" eaLnBrk="1" hangingPunct="1" latinLnBrk="0" marL="2743200" rtl="0">
      <a:defRPr kern="1200">
        <a:solidFill>
          <a:schemeClr val="tx1"/>
        </a:solidFill>
        <a:latin typeface="Arial" charset="0"/>
        <a:ea typeface="+mn-ea"/>
        <a:cs typeface="+mn-cs"/>
      </a:defRPr>
    </a:lvl7pPr>
    <a:lvl8pPr algn="l" defTabSz="914400" eaLnBrk="1" hangingPunct="1" latinLnBrk="0" marL="3200400" rtl="0">
      <a:defRPr kern="1200">
        <a:solidFill>
          <a:schemeClr val="tx1"/>
        </a:solidFill>
        <a:latin typeface="Arial" charset="0"/>
        <a:ea typeface="+mn-ea"/>
        <a:cs typeface="+mn-cs"/>
      </a:defRPr>
    </a:lvl8pPr>
    <a:lvl9pPr algn="l" defTabSz="914400" eaLnBrk="1" hangingPunct="1" latinLnBrk="0" marL="3657600" rtl="0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tableStyles" Target="tableStyle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9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48830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fld id="{1E8EF270-E9E9-44B0-919A-AF5783DE7D9F}" type="datetimeFigureOut">
              <a:rPr lang="ru-RU"/>
              <a:t>15.02.2020</a:t>
            </a:fld>
            <a:endParaRPr lang="ru-RU"/>
          </a:p>
        </p:txBody>
      </p:sp>
      <p:sp>
        <p:nvSpPr>
          <p:cNvPr id="1048831" name="Образ слайда 3"/>
          <p:cNvSpPr>
            <a:spLocks noChangeAspect="1" noRot="1"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pPr lvl="0"/>
            <a:endParaRPr lang="ru-RU" noProof="0" smtClean="0"/>
          </a:p>
        </p:txBody>
      </p:sp>
      <p:sp>
        <p:nvSpPr>
          <p:cNvPr id="1048832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48833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48834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fld id="{2EB0CE8F-1E3F-4462-A6E3-DE11684655F3}" type="slidenum">
              <a:rPr lang="ru-RU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Титульный слайд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58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04858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4A145BE-C006-40EF-9DC9-721744182D3E}" type="datetime1">
              <a:rPr lang="ru-RU"/>
              <a:t>15.02.2020</a:t>
            </a:fld>
            <a:endParaRPr lang="ru-RU"/>
          </a:p>
        </p:txBody>
      </p:sp>
      <p:sp>
        <p:nvSpPr>
          <p:cNvPr id="104858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58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AFD429CB-1595-4D56-9A59-BC6D66F7E10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3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814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81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9A5D55C-93A4-4BF2-B35D-0131B57565CF}" type="datetime1">
              <a:rPr lang="ru-RU"/>
              <a:t>15.02.2020</a:t>
            </a:fld>
            <a:endParaRPr lang="ru-RU"/>
          </a:p>
        </p:txBody>
      </p:sp>
      <p:sp>
        <p:nvSpPr>
          <p:cNvPr id="104881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81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229A19F-3188-4BF1-8CCE-D10E6A91F5E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Вертикальный заголовок и текст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80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80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0F9BB1F3-831D-46C4-B882-E3CE04976E04}" type="datetime1">
              <a:rPr lang="ru-RU"/>
              <a:t>15.02.2020</a:t>
            </a:fld>
            <a:endParaRPr lang="ru-RU"/>
          </a:p>
        </p:txBody>
      </p:sp>
      <p:sp>
        <p:nvSpPr>
          <p:cNvPr id="104880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80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6E32F07B-0D4A-4C05-8A52-FB75C067C6B5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7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18" name="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71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/>
              <a:t>15.02.2020</a:t>
            </a:fld>
            <a:endParaRPr lang="ru-RU"/>
          </a:p>
        </p:txBody>
      </p:sp>
      <p:sp>
        <p:nvSpPr>
          <p:cNvPr id="104872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72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Заголовок раздела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8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819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820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ED49106-6F99-4165-A2C9-E5F96F0CAE31}" type="datetime1">
              <a:rPr lang="ru-RU"/>
              <a:t>15.02.2020</a:t>
            </a:fld>
            <a:endParaRPr lang="ru-RU"/>
          </a:p>
        </p:txBody>
      </p:sp>
      <p:sp>
        <p:nvSpPr>
          <p:cNvPr id="1048821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82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9E646EB-9A9D-4CC8-9237-51600A72628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7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88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789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790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D5464A3-C9AF-48FE-AC3C-6E0A2D87325D}" type="datetime1">
              <a:rPr lang="ru-RU"/>
              <a:t>15.02.2020</a:t>
            </a:fld>
            <a:endParaRPr lang="ru-RU"/>
          </a:p>
        </p:txBody>
      </p:sp>
      <p:sp>
        <p:nvSpPr>
          <p:cNvPr id="1048791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79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28AB4E1-6267-46C1-9B4C-6A9B9C98F9C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4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75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776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777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778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77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2659EB45-4E66-40DE-9889-161150367EF9}" type="datetime1">
              <a:rPr lang="ru-RU"/>
              <a:t>15.02.2020</a:t>
            </a:fld>
            <a:endParaRPr lang="ru-RU"/>
          </a:p>
        </p:txBody>
      </p:sp>
      <p:sp>
        <p:nvSpPr>
          <p:cNvPr id="104878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78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028C192-B382-47B2-AF10-07966A08AA62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8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79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1478546-3875-484A-B123-15F82EC492AF}" type="datetime1">
              <a:rPr lang="ru-RU"/>
              <a:t>15.02.2020</a:t>
            </a:fld>
            <a:endParaRPr lang="ru-RU"/>
          </a:p>
        </p:txBody>
      </p:sp>
      <p:sp>
        <p:nvSpPr>
          <p:cNvPr id="104880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80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CC1F91-6AAB-4916-A7DA-01903DC1143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Пустой слайд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F58125-5F8B-412E-A2FA-C4593BB82E34}" type="datetime1">
              <a:rPr lang="ru-RU"/>
              <a:t>15.02.2020</a:t>
            </a:fld>
            <a:endParaRPr lang="ru-RU"/>
          </a:p>
        </p:txBody>
      </p:sp>
      <p:sp>
        <p:nvSpPr>
          <p:cNvPr id="104875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75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A84009F-D430-4E5F-B8F2-A4F9D9E5F78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Объект с подписью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3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824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825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82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B081E5D-4869-4D1C-8347-DA4B31D87807}" type="datetime1">
              <a:rPr lang="ru-RU"/>
              <a:t>15.02.2020</a:t>
            </a:fld>
            <a:endParaRPr lang="ru-RU"/>
          </a:p>
        </p:txBody>
      </p:sp>
      <p:sp>
        <p:nvSpPr>
          <p:cNvPr id="104882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82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92106F0-7275-4D4E-A2A4-C2790649572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Рисунок с подписью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7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48808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1048809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810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133BFA1-C392-4B5E-B06E-0420A755BE44}" type="datetime1">
              <a:rPr lang="ru-RU"/>
              <a:t>15.02.2020</a:t>
            </a:fld>
            <a:endParaRPr lang="ru-RU"/>
          </a:p>
        </p:txBody>
      </p:sp>
      <p:sp>
        <p:nvSpPr>
          <p:cNvPr id="1048811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81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A542C4E-7E5C-49E2-969E-E6176DA8EE4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image" Target="../media/image1.jpeg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 dpi="0">
          <a:blip xmlns:r="http://schemas.openxmlformats.org/officeDocument/2006/relationships" r:embed="rId12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 anchorCtr="0" bIns="45720" compatLnSpc="1" lIns="91440" numCol="1" rIns="91440" tIns="45720" vert="horz" wrap="square">
            <a:prstTxWarp prst="textNoShape"/>
          </a:bodyPr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4857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48578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E9915EFB-E1EA-4546-A30C-74F0207E1B37}" type="datetime1">
              <a:rPr lang="ru-RU"/>
              <a:t>15.02.2020</a:t>
            </a:fld>
            <a:endParaRPr lang="ru-RU"/>
          </a:p>
        </p:txBody>
      </p:sp>
      <p:sp>
        <p:nvSpPr>
          <p:cNvPr id="1048579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48580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1D7A6195-8EF0-4524-9D96-3FA629520C93}" type="slidenum">
              <a:rPr lang="ru-RU"/>
              <a:t>‹#›</a:t>
            </a:fld>
            <a:endParaRPr lang="ru-RU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1" ftr="0" hdr="0" sldNum="1"/>
  <p:txStyles>
    <p:titleStyle>
      <a:lvl1pPr algn="ctr" eaLnBrk="1" fontAlgn="base" hangingPunct="1" rtl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eaLnBrk="1" fontAlgn="base" hangingPunct="1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eaLnBrk="1" fontAlgn="base" hangingPunct="1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eaLnBrk="1" fontAlgn="base" hangingPunct="1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eaLnBrk="1" fontAlgn="base" hangingPunct="1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algn="ctr" eaLnBrk="1" fontAlgn="base" hangingPunct="1" marL="45720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algn="ctr" eaLnBrk="1" fontAlgn="base" hangingPunct="1" marL="91440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algn="ctr" eaLnBrk="1" fontAlgn="base" hangingPunct="1" marL="137160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algn="ctr" eaLnBrk="1" fontAlgn="base" hangingPunct="1" marL="1828800" rtl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algn="l" eaLnBrk="1" fontAlgn="base" hangingPunct="1" indent="-342900" marL="342900" rtl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eaLnBrk="1" fontAlgn="base" hangingPunct="1" indent="-285750" marL="742950" rtl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eaLnBrk="1" fontAlgn="base" hangingPunct="1" indent="-228600" marL="1143000" rtl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eaLnBrk="1" fontAlgn="base" hangingPunct="1" indent="-228600" marL="1600200" rtl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eaLnBrk="1" fontAlgn="base" hangingPunct="1" indent="-228600" marL="2057400" rtl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7.jpeg"/><Relationship Id="rId2" Type="http://schemas.openxmlformats.org/officeDocument/2006/relationships/image" Target="../media/image18.jpeg"/><Relationship Id="rId3" Type="http://schemas.openxmlformats.org/officeDocument/2006/relationships/image" Target="../media/image19.jpeg"/><Relationship Id="rId4" Type="http://schemas.openxmlformats.org/officeDocument/2006/relationships/image" Target="../media/image20.jpeg"/><Relationship Id="rId5" Type="http://schemas.openxmlformats.org/officeDocument/2006/relationships/image" Target="../media/image21.jpeg"/><Relationship Id="rId6" Type="http://schemas.openxmlformats.org/officeDocument/2006/relationships/image" Target="../media/image22.jpeg"/><Relationship Id="rId7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4.jpeg"/><Relationship Id="rId3" Type="http://schemas.openxmlformats.org/officeDocument/2006/relationships/image" Target="../media/image25.jpeg"/><Relationship Id="rId4" Type="http://schemas.openxmlformats.org/officeDocument/2006/relationships/image" Target="../media/image26.jpeg"/><Relationship Id="rId5" Type="http://schemas.openxmlformats.org/officeDocument/2006/relationships/image" Target="../media/image27.jpeg"/><Relationship Id="rId6" Type="http://schemas.openxmlformats.org/officeDocument/2006/relationships/image" Target="../media/image28.jpeg"/><Relationship Id="rId7" Type="http://schemas.openxmlformats.org/officeDocument/2006/relationships/image" Target="../media/image29.jpeg"/><Relationship Id="rId8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30.jpeg"/><Relationship Id="rId2" Type="http://schemas.openxmlformats.org/officeDocument/2006/relationships/image" Target="../media/image31.jpeg"/><Relationship Id="rId3" Type="http://schemas.openxmlformats.org/officeDocument/2006/relationships/image" Target="../media/image32.jpeg"/><Relationship Id="rId4" Type="http://schemas.openxmlformats.org/officeDocument/2006/relationships/image" Target="../media/image33.jpeg"/><Relationship Id="rId5" Type="http://schemas.openxmlformats.org/officeDocument/2006/relationships/image" Target="../media/image34.jpeg"/><Relationship Id="rId6" Type="http://schemas.openxmlformats.org/officeDocument/2006/relationships/image" Target="../media/image35.jpeg"/><Relationship Id="rId7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36.jpeg"/><Relationship Id="rId2" Type="http://schemas.openxmlformats.org/officeDocument/2006/relationships/image" Target="../media/image37.jpeg"/><Relationship Id="rId3" Type="http://schemas.openxmlformats.org/officeDocument/2006/relationships/image" Target="../media/image38.jpeg"/><Relationship Id="rId4" Type="http://schemas.openxmlformats.org/officeDocument/2006/relationships/image" Target="../media/image39.jpeg"/><Relationship Id="rId5" Type="http://schemas.openxmlformats.org/officeDocument/2006/relationships/image" Target="../media/image40.jpeg"/><Relationship Id="rId6" Type="http://schemas.openxmlformats.org/officeDocument/2006/relationships/image" Target="../media/image41.jpeg"/><Relationship Id="rId7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image" Target="../media/image42.jpeg"/><Relationship Id="rId2" Type="http://schemas.openxmlformats.org/officeDocument/2006/relationships/image" Target="../media/image43.jpeg"/><Relationship Id="rId3" Type="http://schemas.openxmlformats.org/officeDocument/2006/relationships/image" Target="../media/image44.jpeg"/><Relationship Id="rId4" Type="http://schemas.openxmlformats.org/officeDocument/2006/relationships/image" Target="../media/image45.jpeg"/><Relationship Id="rId5" Type="http://schemas.openxmlformats.org/officeDocument/2006/relationships/image" Target="../media/image46.jpeg"/><Relationship Id="rId6" Type="http://schemas.openxmlformats.org/officeDocument/2006/relationships/slideLayout" Target="../slideLayouts/slideLayout7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image" Target="../media/image47.jpeg"/><Relationship Id="rId2" Type="http://schemas.openxmlformats.org/officeDocument/2006/relationships/image" Target="../media/image48.jpeg"/><Relationship Id="rId3" Type="http://schemas.openxmlformats.org/officeDocument/2006/relationships/image" Target="../media/image49.jpeg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image" Target="../media/image50.jpeg"/><Relationship Id="rId2" Type="http://schemas.openxmlformats.org/officeDocument/2006/relationships/image" Target="../media/image51.jpeg"/><Relationship Id="rId3" Type="http://schemas.openxmlformats.org/officeDocument/2006/relationships/slideLayout" Target="../slideLayouts/slideLayout5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image" Target="../media/image52.jpeg"/><Relationship Id="rId2" Type="http://schemas.openxmlformats.org/officeDocument/2006/relationships/image" Target="../media/image53.jpeg"/><Relationship Id="rId3" Type="http://schemas.openxmlformats.org/officeDocument/2006/relationships/slideLayout" Target="../slideLayouts/slideLayout4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jpeg"/><Relationship Id="rId6" Type="http://schemas.openxmlformats.org/officeDocument/2006/relationships/image" Target="../media/image15.jpeg"/><Relationship Id="rId7" Type="http://schemas.openxmlformats.org/officeDocument/2006/relationships/image" Target="../media/image16.jpeg"/><Relationship Id="rId8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1"/>
          <p:cNvSpPr>
            <a:spLocks noGrp="1"/>
          </p:cNvSpPr>
          <p:nvPr>
            <p:ph type="ctrTitle"/>
          </p:nvPr>
        </p:nvSpPr>
        <p:spPr>
          <a:xfrm>
            <a:off x="785786" y="1500174"/>
            <a:ext cx="7772400" cy="2714644"/>
          </a:xfrm>
        </p:spPr>
        <p:txBody>
          <a:bodyPr/>
          <a:p>
            <a:r>
              <a:rPr dirty="0" sz="3600" lang="ru-RU" smtClean="0">
                <a:latin typeface="Arial" charset="0"/>
                <a:cs typeface="Arial" charset="0"/>
              </a:rPr>
              <a:t/>
            </a:r>
            <a:br>
              <a:rPr dirty="0" sz="3600" lang="ru-RU" smtClean="0">
                <a:latin typeface="Arial" charset="0"/>
                <a:cs typeface="Arial" charset="0"/>
              </a:rPr>
            </a:br>
            <a:r>
              <a:rPr dirty="0" sz="3600" lang="ru-RU" smtClean="0">
                <a:latin typeface="Arial" charset="0"/>
                <a:cs typeface="Arial" charset="0"/>
              </a:rPr>
              <a:t/>
            </a:r>
            <a:br>
              <a:rPr dirty="0" sz="3600" lang="ru-RU" smtClean="0">
                <a:latin typeface="Arial" charset="0"/>
                <a:cs typeface="Arial" charset="0"/>
              </a:rPr>
            </a:br>
            <a:r>
              <a:rPr dirty="0" sz="3600" lang="ru-RU" smtClean="0">
                <a:latin typeface="Arial" charset="0"/>
                <a:cs typeface="Arial" charset="0"/>
              </a:rPr>
              <a:t/>
            </a:r>
            <a:br>
              <a:rPr dirty="0" sz="3600" lang="ru-RU" smtClean="0">
                <a:latin typeface="Arial" charset="0"/>
                <a:cs typeface="Arial" charset="0"/>
              </a:rPr>
            </a:br>
            <a:r>
              <a:rPr dirty="0" sz="3600" lang="ru-RU" smtClean="0">
                <a:latin typeface="Arial" charset="0"/>
                <a:cs typeface="Arial" charset="0"/>
              </a:rPr>
              <a:t/>
            </a:r>
            <a:br>
              <a:rPr dirty="0" sz="3600" lang="ru-RU" smtClean="0">
                <a:latin typeface="Arial" charset="0"/>
                <a:cs typeface="Arial" charset="0"/>
              </a:rPr>
            </a:br>
            <a:r>
              <a:rPr dirty="0" sz="3600" lang="ru-RU" smtClean="0">
                <a:latin typeface="Arial" charset="0"/>
                <a:cs typeface="Arial" charset="0"/>
              </a:rPr>
              <a:t/>
            </a:r>
            <a:br>
              <a:rPr dirty="0" sz="3600" lang="ru-RU" smtClean="0">
                <a:latin typeface="Arial" charset="0"/>
                <a:cs typeface="Arial" charset="0"/>
              </a:rPr>
            </a:br>
            <a:r>
              <a:rPr dirty="0" sz="3200" lang="ru-RU" smtClean="0">
                <a:latin typeface="Arial" charset="0"/>
                <a:cs typeface="Arial" charset="0"/>
              </a:rPr>
              <a:t>Познавательно-творческий </a:t>
            </a:r>
            <a:r>
              <a:rPr dirty="0" sz="3200" lang="ru-RU" smtClean="0">
                <a:latin typeface="Times New Roman" pitchFamily="18" charset="0"/>
                <a:cs typeface="Times New Roman" pitchFamily="18" charset="0"/>
              </a:rPr>
              <a:t>проект</a:t>
            </a:r>
            <a:br>
              <a:rPr dirty="0" sz="3200" lang="ru-RU" smtClean="0">
                <a:latin typeface="Times New Roman" pitchFamily="18" charset="0"/>
                <a:cs typeface="Times New Roman" pitchFamily="18" charset="0"/>
              </a:rPr>
            </a:br>
            <a:r>
              <a:rPr dirty="0" sz="3200" lang="ru-RU" smtClean="0"/>
              <a:t>для детей старшего дошкольного возраста</a:t>
            </a:r>
            <a:r>
              <a:rPr dirty="0" sz="3200"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dirty="0" sz="3200" lang="ru-RU" smtClean="0">
                <a:latin typeface="Times New Roman" pitchFamily="18" charset="0"/>
                <a:cs typeface="Times New Roman" pitchFamily="18" charset="0"/>
              </a:rPr>
            </a:br>
            <a:r>
              <a:rPr b="1" dirty="0" sz="3200" lang="ru-RU" smtClean="0"/>
              <a:t>«Логопедические сказки как метод коррекции речевых нарушений»</a:t>
            </a:r>
            <a:r>
              <a:rPr dirty="0" sz="4000" lang="ru-RU" smtClean="0"/>
              <a:t/>
            </a:r>
            <a:br>
              <a:rPr dirty="0" sz="4000" lang="ru-RU" smtClean="0"/>
            </a:br>
            <a:r>
              <a:rPr b="1" dirty="0" sz="4000" lang="ru-RU" smtClean="0"/>
              <a:t> </a:t>
            </a:r>
            <a:endParaRPr altLang="en-US" lang="zh-CN"/>
          </a:p>
        </p:txBody>
      </p:sp>
      <p:sp>
        <p:nvSpPr>
          <p:cNvPr id="1048587" name="Овал 3"/>
          <p:cNvSpPr/>
          <p:nvPr/>
        </p:nvSpPr>
        <p:spPr>
          <a:xfrm>
            <a:off x="4405313" y="477838"/>
            <a:ext cx="428625" cy="428625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88" name="Овал 4"/>
          <p:cNvSpPr/>
          <p:nvPr/>
        </p:nvSpPr>
        <p:spPr>
          <a:xfrm>
            <a:off x="4429125" y="1143000"/>
            <a:ext cx="428625" cy="428625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89" name="Овал 5"/>
          <p:cNvSpPr/>
          <p:nvPr/>
        </p:nvSpPr>
        <p:spPr>
          <a:xfrm>
            <a:off x="3714750" y="1143000"/>
            <a:ext cx="428625" cy="428625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0" name="Овал 6"/>
          <p:cNvSpPr/>
          <p:nvPr/>
        </p:nvSpPr>
        <p:spPr>
          <a:xfrm>
            <a:off x="3714750" y="428625"/>
            <a:ext cx="428625" cy="428625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1" name="Овал 7"/>
          <p:cNvSpPr/>
          <p:nvPr/>
        </p:nvSpPr>
        <p:spPr>
          <a:xfrm>
            <a:off x="4524375" y="785813"/>
            <a:ext cx="428625" cy="428625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2" name="Овал 8"/>
          <p:cNvSpPr/>
          <p:nvPr/>
        </p:nvSpPr>
        <p:spPr>
          <a:xfrm>
            <a:off x="3571875" y="785813"/>
            <a:ext cx="428625" cy="428625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3" name="Овал 9"/>
          <p:cNvSpPr/>
          <p:nvPr/>
        </p:nvSpPr>
        <p:spPr>
          <a:xfrm>
            <a:off x="4071938" y="1285875"/>
            <a:ext cx="428625" cy="428625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4" name="Овал 10"/>
          <p:cNvSpPr/>
          <p:nvPr/>
        </p:nvSpPr>
        <p:spPr>
          <a:xfrm>
            <a:off x="4071938" y="357188"/>
            <a:ext cx="428625" cy="428625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5" name="Овал 11"/>
          <p:cNvSpPr/>
          <p:nvPr/>
        </p:nvSpPr>
        <p:spPr>
          <a:xfrm>
            <a:off x="3882004" y="608056"/>
            <a:ext cx="785818" cy="785818"/>
          </a:xfrm>
          <a:prstGeom prst="ellipse"/>
          <a:solidFill>
            <a:schemeClr val="bg1"/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b="1" dirty="0" sz="4400" lang="ru-RU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048596" name="Овал 12"/>
          <p:cNvSpPr/>
          <p:nvPr/>
        </p:nvSpPr>
        <p:spPr>
          <a:xfrm>
            <a:off x="1690688" y="835025"/>
            <a:ext cx="428625" cy="428625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7" name="Овал 13"/>
          <p:cNvSpPr/>
          <p:nvPr/>
        </p:nvSpPr>
        <p:spPr>
          <a:xfrm>
            <a:off x="1714500" y="1500188"/>
            <a:ext cx="428625" cy="428625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8" name="Овал 14"/>
          <p:cNvSpPr/>
          <p:nvPr/>
        </p:nvSpPr>
        <p:spPr>
          <a:xfrm>
            <a:off x="1000125" y="1500188"/>
            <a:ext cx="428625" cy="428625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599" name="Овал 15"/>
          <p:cNvSpPr/>
          <p:nvPr/>
        </p:nvSpPr>
        <p:spPr>
          <a:xfrm>
            <a:off x="1000125" y="785813"/>
            <a:ext cx="428625" cy="428625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0" name="Овал 16"/>
          <p:cNvSpPr/>
          <p:nvPr/>
        </p:nvSpPr>
        <p:spPr>
          <a:xfrm>
            <a:off x="1785938" y="1143000"/>
            <a:ext cx="428625" cy="428625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1" name="Овал 17"/>
          <p:cNvSpPr/>
          <p:nvPr/>
        </p:nvSpPr>
        <p:spPr>
          <a:xfrm>
            <a:off x="857250" y="1143000"/>
            <a:ext cx="428625" cy="428625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2" name="Овал 18"/>
          <p:cNvSpPr/>
          <p:nvPr/>
        </p:nvSpPr>
        <p:spPr>
          <a:xfrm>
            <a:off x="1357313" y="1643063"/>
            <a:ext cx="428625" cy="428625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3" name="Овал 19"/>
          <p:cNvSpPr/>
          <p:nvPr/>
        </p:nvSpPr>
        <p:spPr>
          <a:xfrm>
            <a:off x="1357313" y="642938"/>
            <a:ext cx="428625" cy="428625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4" name="Овал 20"/>
          <p:cNvSpPr/>
          <p:nvPr/>
        </p:nvSpPr>
        <p:spPr>
          <a:xfrm>
            <a:off x="1167360" y="965246"/>
            <a:ext cx="785818" cy="785818"/>
          </a:xfrm>
          <a:prstGeom prst="ellipse"/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b="1" dirty="0" sz="4400" lang="ru-RU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1048605" name="Овал 21"/>
          <p:cNvSpPr/>
          <p:nvPr/>
        </p:nvSpPr>
        <p:spPr>
          <a:xfrm>
            <a:off x="8405813" y="1406525"/>
            <a:ext cx="428625" cy="428625"/>
          </a:xfrm>
          <a:prstGeom prst="ellipse"/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6" name="Овал 22"/>
          <p:cNvSpPr/>
          <p:nvPr/>
        </p:nvSpPr>
        <p:spPr>
          <a:xfrm>
            <a:off x="8429625" y="2071688"/>
            <a:ext cx="428625" cy="428625"/>
          </a:xfrm>
          <a:prstGeom prst="ellipse"/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7" name="Овал 23"/>
          <p:cNvSpPr/>
          <p:nvPr/>
        </p:nvSpPr>
        <p:spPr>
          <a:xfrm>
            <a:off x="7715250" y="2071688"/>
            <a:ext cx="428625" cy="428625"/>
          </a:xfrm>
          <a:prstGeom prst="ellipse"/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8" name="Овал 24"/>
          <p:cNvSpPr/>
          <p:nvPr/>
        </p:nvSpPr>
        <p:spPr>
          <a:xfrm>
            <a:off x="7715250" y="1357313"/>
            <a:ext cx="428625" cy="428625"/>
          </a:xfrm>
          <a:prstGeom prst="ellipse"/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09" name="Овал 25"/>
          <p:cNvSpPr/>
          <p:nvPr/>
        </p:nvSpPr>
        <p:spPr>
          <a:xfrm>
            <a:off x="8501063" y="1714500"/>
            <a:ext cx="428625" cy="428625"/>
          </a:xfrm>
          <a:prstGeom prst="ellipse"/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0" name="Овал 26"/>
          <p:cNvSpPr/>
          <p:nvPr/>
        </p:nvSpPr>
        <p:spPr>
          <a:xfrm>
            <a:off x="7572375" y="1714500"/>
            <a:ext cx="428625" cy="428625"/>
          </a:xfrm>
          <a:prstGeom prst="ellipse"/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1" name="Овал 27"/>
          <p:cNvSpPr/>
          <p:nvPr/>
        </p:nvSpPr>
        <p:spPr>
          <a:xfrm>
            <a:off x="8072438" y="2214563"/>
            <a:ext cx="428625" cy="428625"/>
          </a:xfrm>
          <a:prstGeom prst="ellipse"/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2" name="Овал 28"/>
          <p:cNvSpPr/>
          <p:nvPr/>
        </p:nvSpPr>
        <p:spPr>
          <a:xfrm>
            <a:off x="8072438" y="1214438"/>
            <a:ext cx="428625" cy="428625"/>
          </a:xfrm>
          <a:prstGeom prst="ellipse"/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3" name="Овал 29"/>
          <p:cNvSpPr/>
          <p:nvPr/>
        </p:nvSpPr>
        <p:spPr>
          <a:xfrm>
            <a:off x="7858148" y="1571612"/>
            <a:ext cx="785818" cy="785818"/>
          </a:xfrm>
          <a:prstGeom prst="ellipse"/>
          <a:solidFill>
            <a:srgbClr val="FFFF00"/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b="1" dirty="0" sz="4400" lang="ru-RU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Ю</a:t>
            </a:r>
          </a:p>
        </p:txBody>
      </p:sp>
      <p:sp>
        <p:nvSpPr>
          <p:cNvPr id="1048614" name="Овал 30"/>
          <p:cNvSpPr/>
          <p:nvPr/>
        </p:nvSpPr>
        <p:spPr>
          <a:xfrm rot="2585452">
            <a:off x="6340475" y="1196975"/>
            <a:ext cx="169863" cy="46038"/>
          </a:xfrm>
          <a:prstGeom prst="ellipse"/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5" name="Овал 31"/>
          <p:cNvSpPr/>
          <p:nvPr/>
        </p:nvSpPr>
        <p:spPr>
          <a:xfrm>
            <a:off x="6357938" y="1357313"/>
            <a:ext cx="46037" cy="247650"/>
          </a:xfrm>
          <a:prstGeom prst="ellipse"/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6" name="Овал 32"/>
          <p:cNvSpPr/>
          <p:nvPr/>
        </p:nvSpPr>
        <p:spPr>
          <a:xfrm rot="19933222">
            <a:off x="6692900" y="1198563"/>
            <a:ext cx="46038" cy="330200"/>
          </a:xfrm>
          <a:prstGeom prst="ellipse"/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7" name="Овал 33"/>
          <p:cNvSpPr/>
          <p:nvPr/>
        </p:nvSpPr>
        <p:spPr>
          <a:xfrm rot="19221648" flipH="1">
            <a:off x="5402263" y="1706563"/>
            <a:ext cx="455612" cy="87312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8" name="Овал 34"/>
          <p:cNvSpPr/>
          <p:nvPr/>
        </p:nvSpPr>
        <p:spPr>
          <a:xfrm rot="2352785" flipH="1">
            <a:off x="5319713" y="1398588"/>
            <a:ext cx="454025" cy="61912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19" name="Овал 35"/>
          <p:cNvSpPr/>
          <p:nvPr/>
        </p:nvSpPr>
        <p:spPr>
          <a:xfrm>
            <a:off x="5786438" y="1571625"/>
            <a:ext cx="285750" cy="71438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0" name="Овал 36"/>
          <p:cNvSpPr/>
          <p:nvPr/>
        </p:nvSpPr>
        <p:spPr>
          <a:xfrm>
            <a:off x="5715000" y="1785938"/>
            <a:ext cx="71438" cy="285750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1" name="Овал 37"/>
          <p:cNvSpPr/>
          <p:nvPr/>
        </p:nvSpPr>
        <p:spPr>
          <a:xfrm>
            <a:off x="5715000" y="1285875"/>
            <a:ext cx="71438" cy="285750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2" name="Овал 38"/>
          <p:cNvSpPr/>
          <p:nvPr/>
        </p:nvSpPr>
        <p:spPr>
          <a:xfrm>
            <a:off x="5286375" y="1571625"/>
            <a:ext cx="285750" cy="71438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3" name="Овал 39"/>
          <p:cNvSpPr/>
          <p:nvPr/>
        </p:nvSpPr>
        <p:spPr>
          <a:xfrm rot="2585452">
            <a:off x="2957513" y="485775"/>
            <a:ext cx="169862" cy="44450"/>
          </a:xfrm>
          <a:prstGeom prst="ellipse"/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4" name="Овал 40"/>
          <p:cNvSpPr/>
          <p:nvPr/>
        </p:nvSpPr>
        <p:spPr>
          <a:xfrm>
            <a:off x="2974975" y="646113"/>
            <a:ext cx="46038" cy="246062"/>
          </a:xfrm>
          <a:prstGeom prst="ellipse"/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5" name="Овал 41"/>
          <p:cNvSpPr/>
          <p:nvPr/>
        </p:nvSpPr>
        <p:spPr>
          <a:xfrm rot="19933222">
            <a:off x="3311525" y="485775"/>
            <a:ext cx="44450" cy="331788"/>
          </a:xfrm>
          <a:prstGeom prst="ellipse"/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6" name="Овал 42"/>
          <p:cNvSpPr/>
          <p:nvPr/>
        </p:nvSpPr>
        <p:spPr>
          <a:xfrm rot="2585452">
            <a:off x="206375" y="1766888"/>
            <a:ext cx="169863" cy="44450"/>
          </a:xfrm>
          <a:prstGeom prst="ellipse"/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7" name="Овал 43"/>
          <p:cNvSpPr/>
          <p:nvPr/>
        </p:nvSpPr>
        <p:spPr>
          <a:xfrm>
            <a:off x="223838" y="1927225"/>
            <a:ext cx="46037" cy="246063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8" name="Овал 44"/>
          <p:cNvSpPr/>
          <p:nvPr/>
        </p:nvSpPr>
        <p:spPr>
          <a:xfrm rot="19933222">
            <a:off x="560388" y="1766888"/>
            <a:ext cx="44450" cy="331787"/>
          </a:xfrm>
          <a:prstGeom prst="ellipse"/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29" name="Овал 45"/>
          <p:cNvSpPr/>
          <p:nvPr/>
        </p:nvSpPr>
        <p:spPr>
          <a:xfrm rot="2585452">
            <a:off x="8670925" y="1338263"/>
            <a:ext cx="169863" cy="44450"/>
          </a:xfrm>
          <a:prstGeom prst="ellipse"/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0" name="Овал 46"/>
          <p:cNvSpPr/>
          <p:nvPr/>
        </p:nvSpPr>
        <p:spPr>
          <a:xfrm>
            <a:off x="8929688" y="1071563"/>
            <a:ext cx="46037" cy="246062"/>
          </a:xfrm>
          <a:prstGeom prst="ellipse"/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1" name="Овал 47"/>
          <p:cNvSpPr/>
          <p:nvPr/>
        </p:nvSpPr>
        <p:spPr>
          <a:xfrm rot="19933222">
            <a:off x="9023350" y="1338263"/>
            <a:ext cx="46038" cy="331787"/>
          </a:xfrm>
          <a:prstGeom prst="ellipse"/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2" name="Овал 48"/>
          <p:cNvSpPr/>
          <p:nvPr/>
        </p:nvSpPr>
        <p:spPr>
          <a:xfrm rot="2585452">
            <a:off x="2992438" y="1838325"/>
            <a:ext cx="169862" cy="44450"/>
          </a:xfrm>
          <a:prstGeom prst="ellipse"/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3" name="Овал 49"/>
          <p:cNvSpPr/>
          <p:nvPr/>
        </p:nvSpPr>
        <p:spPr>
          <a:xfrm>
            <a:off x="3009900" y="1998663"/>
            <a:ext cx="46038" cy="246062"/>
          </a:xfrm>
          <a:prstGeom prst="ellipse"/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4" name="Овал 50"/>
          <p:cNvSpPr/>
          <p:nvPr/>
        </p:nvSpPr>
        <p:spPr>
          <a:xfrm rot="19933222">
            <a:off x="3346450" y="1838325"/>
            <a:ext cx="44450" cy="331788"/>
          </a:xfrm>
          <a:prstGeom prst="ellipse"/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5" name="Овал 51"/>
          <p:cNvSpPr/>
          <p:nvPr/>
        </p:nvSpPr>
        <p:spPr>
          <a:xfrm rot="19221648" flipH="1">
            <a:off x="7980363" y="873125"/>
            <a:ext cx="455612" cy="87313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6" name="Овал 52"/>
          <p:cNvSpPr/>
          <p:nvPr/>
        </p:nvSpPr>
        <p:spPr>
          <a:xfrm rot="2352785" flipH="1">
            <a:off x="7897813" y="565150"/>
            <a:ext cx="454025" cy="61913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7" name="Овал 53"/>
          <p:cNvSpPr/>
          <p:nvPr/>
        </p:nvSpPr>
        <p:spPr>
          <a:xfrm>
            <a:off x="8364538" y="738188"/>
            <a:ext cx="285750" cy="71437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8" name="Овал 54"/>
          <p:cNvSpPr/>
          <p:nvPr/>
        </p:nvSpPr>
        <p:spPr>
          <a:xfrm>
            <a:off x="8293100" y="952500"/>
            <a:ext cx="71438" cy="285750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39" name="Овал 55"/>
          <p:cNvSpPr/>
          <p:nvPr/>
        </p:nvSpPr>
        <p:spPr>
          <a:xfrm>
            <a:off x="8293100" y="452438"/>
            <a:ext cx="71438" cy="285750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0" name="Овал 56"/>
          <p:cNvSpPr/>
          <p:nvPr/>
        </p:nvSpPr>
        <p:spPr>
          <a:xfrm>
            <a:off x="7864475" y="738188"/>
            <a:ext cx="285750" cy="71437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1" name="Овал 57"/>
          <p:cNvSpPr/>
          <p:nvPr/>
        </p:nvSpPr>
        <p:spPr>
          <a:xfrm rot="19221648" flipH="1">
            <a:off x="115888" y="658813"/>
            <a:ext cx="455612" cy="87312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2" name="Овал 58"/>
          <p:cNvSpPr/>
          <p:nvPr/>
        </p:nvSpPr>
        <p:spPr>
          <a:xfrm rot="2352785" flipH="1">
            <a:off x="33338" y="350838"/>
            <a:ext cx="454025" cy="61912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3" name="Овал 59"/>
          <p:cNvSpPr/>
          <p:nvPr/>
        </p:nvSpPr>
        <p:spPr>
          <a:xfrm>
            <a:off x="500063" y="523875"/>
            <a:ext cx="285750" cy="71438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4" name="Овал 60"/>
          <p:cNvSpPr/>
          <p:nvPr/>
        </p:nvSpPr>
        <p:spPr>
          <a:xfrm>
            <a:off x="428625" y="738188"/>
            <a:ext cx="71438" cy="285750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5" name="Овал 61"/>
          <p:cNvSpPr/>
          <p:nvPr/>
        </p:nvSpPr>
        <p:spPr>
          <a:xfrm>
            <a:off x="428625" y="238125"/>
            <a:ext cx="71438" cy="285750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6" name="Овал 62"/>
          <p:cNvSpPr/>
          <p:nvPr/>
        </p:nvSpPr>
        <p:spPr>
          <a:xfrm>
            <a:off x="0" y="523875"/>
            <a:ext cx="285750" cy="71438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7" name="Овал 63"/>
          <p:cNvSpPr/>
          <p:nvPr/>
        </p:nvSpPr>
        <p:spPr>
          <a:xfrm rot="19221648" flipH="1">
            <a:off x="2479675" y="1587500"/>
            <a:ext cx="455613" cy="87313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8" name="Овал 64"/>
          <p:cNvSpPr/>
          <p:nvPr/>
        </p:nvSpPr>
        <p:spPr>
          <a:xfrm rot="2352785" flipH="1">
            <a:off x="2397125" y="1279525"/>
            <a:ext cx="454025" cy="61913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49" name="Овал 65"/>
          <p:cNvSpPr/>
          <p:nvPr/>
        </p:nvSpPr>
        <p:spPr>
          <a:xfrm>
            <a:off x="2863850" y="1452563"/>
            <a:ext cx="285750" cy="71437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50" name="Овал 66"/>
          <p:cNvSpPr/>
          <p:nvPr/>
        </p:nvSpPr>
        <p:spPr>
          <a:xfrm>
            <a:off x="2792413" y="1666875"/>
            <a:ext cx="71437" cy="285750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51" name="Овал 67"/>
          <p:cNvSpPr/>
          <p:nvPr/>
        </p:nvSpPr>
        <p:spPr>
          <a:xfrm>
            <a:off x="2792413" y="1166813"/>
            <a:ext cx="71437" cy="285750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52" name="Овал 68"/>
          <p:cNvSpPr/>
          <p:nvPr/>
        </p:nvSpPr>
        <p:spPr>
          <a:xfrm>
            <a:off x="2363788" y="1452563"/>
            <a:ext cx="285750" cy="71437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53" name="Овал 69"/>
          <p:cNvSpPr/>
          <p:nvPr/>
        </p:nvSpPr>
        <p:spPr>
          <a:xfrm rot="19221648" flipH="1">
            <a:off x="4979988" y="704850"/>
            <a:ext cx="455612" cy="87313"/>
          </a:xfrm>
          <a:prstGeom prst="ellipse"/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1048654" name="Овал 70"/>
          <p:cNvSpPr/>
          <p:nvPr/>
        </p:nvSpPr>
        <p:spPr>
          <a:xfrm rot="3744122" flipH="1">
            <a:off x="4965700" y="381001"/>
            <a:ext cx="454025" cy="63500"/>
          </a:xfrm>
          <a:prstGeom prst="ellipse"/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1048655" name="Овал 71"/>
          <p:cNvSpPr/>
          <p:nvPr/>
        </p:nvSpPr>
        <p:spPr>
          <a:xfrm>
            <a:off x="5364163" y="569913"/>
            <a:ext cx="285750" cy="71437"/>
          </a:xfrm>
          <a:prstGeom prst="ellipse"/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1048656" name="Овал 72"/>
          <p:cNvSpPr/>
          <p:nvPr/>
        </p:nvSpPr>
        <p:spPr>
          <a:xfrm>
            <a:off x="5292725" y="784225"/>
            <a:ext cx="71438" cy="285750"/>
          </a:xfrm>
          <a:prstGeom prst="ellipse"/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1048657" name="Овал 73"/>
          <p:cNvSpPr/>
          <p:nvPr/>
        </p:nvSpPr>
        <p:spPr>
          <a:xfrm>
            <a:off x="5292725" y="284163"/>
            <a:ext cx="71438" cy="285750"/>
          </a:xfrm>
          <a:prstGeom prst="ellipse"/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1048658" name="Овал 74"/>
          <p:cNvSpPr/>
          <p:nvPr/>
        </p:nvSpPr>
        <p:spPr>
          <a:xfrm rot="1391337">
            <a:off x="4932363" y="554038"/>
            <a:ext cx="285750" cy="71437"/>
          </a:xfrm>
          <a:prstGeom prst="ellipse"/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1048659" name="Овал 75"/>
          <p:cNvSpPr/>
          <p:nvPr/>
        </p:nvSpPr>
        <p:spPr>
          <a:xfrm>
            <a:off x="6619875" y="477838"/>
            <a:ext cx="428625" cy="428625"/>
          </a:xfrm>
          <a:prstGeom prst="ellipse"/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0" name="Овал 76"/>
          <p:cNvSpPr/>
          <p:nvPr/>
        </p:nvSpPr>
        <p:spPr>
          <a:xfrm>
            <a:off x="6643688" y="1143000"/>
            <a:ext cx="428625" cy="428625"/>
          </a:xfrm>
          <a:prstGeom prst="ellipse"/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1" name="Овал 77"/>
          <p:cNvSpPr/>
          <p:nvPr/>
        </p:nvSpPr>
        <p:spPr>
          <a:xfrm>
            <a:off x="5929313" y="1143000"/>
            <a:ext cx="428625" cy="428625"/>
          </a:xfrm>
          <a:prstGeom prst="ellipse"/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2" name="Овал 78"/>
          <p:cNvSpPr/>
          <p:nvPr/>
        </p:nvSpPr>
        <p:spPr>
          <a:xfrm>
            <a:off x="5929313" y="428625"/>
            <a:ext cx="428625" cy="428625"/>
          </a:xfrm>
          <a:prstGeom prst="ellipse"/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3" name="Овал 79"/>
          <p:cNvSpPr/>
          <p:nvPr/>
        </p:nvSpPr>
        <p:spPr>
          <a:xfrm>
            <a:off x="6715125" y="785813"/>
            <a:ext cx="428625" cy="428625"/>
          </a:xfrm>
          <a:prstGeom prst="ellipse"/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4" name="Овал 80"/>
          <p:cNvSpPr/>
          <p:nvPr/>
        </p:nvSpPr>
        <p:spPr>
          <a:xfrm>
            <a:off x="5786438" y="785813"/>
            <a:ext cx="428625" cy="428625"/>
          </a:xfrm>
          <a:prstGeom prst="ellipse"/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5" name="Овал 81"/>
          <p:cNvSpPr/>
          <p:nvPr/>
        </p:nvSpPr>
        <p:spPr>
          <a:xfrm>
            <a:off x="6286500" y="1285875"/>
            <a:ext cx="428625" cy="428625"/>
          </a:xfrm>
          <a:prstGeom prst="ellipse"/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6" name="Овал 82"/>
          <p:cNvSpPr/>
          <p:nvPr/>
        </p:nvSpPr>
        <p:spPr>
          <a:xfrm>
            <a:off x="6286500" y="285750"/>
            <a:ext cx="428625" cy="428625"/>
          </a:xfrm>
          <a:prstGeom prst="ellipse"/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7" name="Овал 83"/>
          <p:cNvSpPr/>
          <p:nvPr/>
        </p:nvSpPr>
        <p:spPr>
          <a:xfrm>
            <a:off x="6072145" y="642918"/>
            <a:ext cx="785818" cy="785818"/>
          </a:xfrm>
          <a:prstGeom prst="ellipse"/>
          <a:solidFill>
            <a:srgbClr val="FFFF00"/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b="1" dirty="0" sz="4400" lang="ru-RU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Ш</a:t>
            </a:r>
          </a:p>
        </p:txBody>
      </p:sp>
      <p:sp>
        <p:nvSpPr>
          <p:cNvPr id="1048668" name="Овал 84"/>
          <p:cNvSpPr/>
          <p:nvPr/>
        </p:nvSpPr>
        <p:spPr>
          <a:xfrm>
            <a:off x="7143750" y="1500188"/>
            <a:ext cx="46038" cy="247650"/>
          </a:xfrm>
          <a:prstGeom prst="ellipse"/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69" name="Овал 85"/>
          <p:cNvSpPr/>
          <p:nvPr/>
        </p:nvSpPr>
        <p:spPr>
          <a:xfrm>
            <a:off x="833438" y="2192338"/>
            <a:ext cx="428625" cy="428625"/>
          </a:xfrm>
          <a:prstGeom prst="ellipse"/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0" name="Овал 86"/>
          <p:cNvSpPr/>
          <p:nvPr/>
        </p:nvSpPr>
        <p:spPr>
          <a:xfrm>
            <a:off x="857250" y="2857500"/>
            <a:ext cx="428625" cy="428625"/>
          </a:xfrm>
          <a:prstGeom prst="ellipse"/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1" name="Овал 87"/>
          <p:cNvSpPr/>
          <p:nvPr/>
        </p:nvSpPr>
        <p:spPr>
          <a:xfrm>
            <a:off x="142875" y="2857500"/>
            <a:ext cx="428625" cy="428625"/>
          </a:xfrm>
          <a:prstGeom prst="ellipse"/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2" name="Овал 88"/>
          <p:cNvSpPr/>
          <p:nvPr/>
        </p:nvSpPr>
        <p:spPr>
          <a:xfrm>
            <a:off x="142875" y="2143125"/>
            <a:ext cx="428625" cy="428625"/>
          </a:xfrm>
          <a:prstGeom prst="ellipse"/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3" name="Овал 89"/>
          <p:cNvSpPr/>
          <p:nvPr/>
        </p:nvSpPr>
        <p:spPr>
          <a:xfrm>
            <a:off x="928688" y="2500313"/>
            <a:ext cx="428625" cy="428625"/>
          </a:xfrm>
          <a:prstGeom prst="ellipse"/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4" name="Овал 90"/>
          <p:cNvSpPr/>
          <p:nvPr/>
        </p:nvSpPr>
        <p:spPr>
          <a:xfrm>
            <a:off x="0" y="2500313"/>
            <a:ext cx="428625" cy="428625"/>
          </a:xfrm>
          <a:prstGeom prst="ellipse"/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5" name="Овал 91"/>
          <p:cNvSpPr/>
          <p:nvPr/>
        </p:nvSpPr>
        <p:spPr>
          <a:xfrm>
            <a:off x="500063" y="3000375"/>
            <a:ext cx="428625" cy="428625"/>
          </a:xfrm>
          <a:prstGeom prst="ellipse"/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6" name="Овал 92"/>
          <p:cNvSpPr/>
          <p:nvPr/>
        </p:nvSpPr>
        <p:spPr>
          <a:xfrm>
            <a:off x="500063" y="2000250"/>
            <a:ext cx="428625" cy="428625"/>
          </a:xfrm>
          <a:prstGeom prst="ellipse"/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7" name="Овал 93"/>
          <p:cNvSpPr/>
          <p:nvPr/>
        </p:nvSpPr>
        <p:spPr>
          <a:xfrm>
            <a:off x="285720" y="2357430"/>
            <a:ext cx="785818" cy="785818"/>
          </a:xfrm>
          <a:prstGeom prst="ellipse"/>
          <a:solidFill>
            <a:srgbClr val="FFFF00"/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b="1" dirty="0" sz="4400" lang="ru-RU">
                <a:solidFill>
                  <a:srgbClr val="FF000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Ф</a:t>
            </a:r>
          </a:p>
        </p:txBody>
      </p:sp>
      <p:sp>
        <p:nvSpPr>
          <p:cNvPr id="1048678" name="Овал 94"/>
          <p:cNvSpPr/>
          <p:nvPr/>
        </p:nvSpPr>
        <p:spPr>
          <a:xfrm>
            <a:off x="1116013" y="2141538"/>
            <a:ext cx="46037" cy="246062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79" name="Овал 95"/>
          <p:cNvSpPr/>
          <p:nvPr/>
        </p:nvSpPr>
        <p:spPr>
          <a:xfrm rot="19221648" flipH="1">
            <a:off x="1479550" y="2516188"/>
            <a:ext cx="455613" cy="87312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0" name="Овал 96"/>
          <p:cNvSpPr/>
          <p:nvPr/>
        </p:nvSpPr>
        <p:spPr>
          <a:xfrm rot="2352785" flipH="1">
            <a:off x="1397000" y="2208213"/>
            <a:ext cx="454025" cy="61912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1" name="Овал 97"/>
          <p:cNvSpPr/>
          <p:nvPr/>
        </p:nvSpPr>
        <p:spPr>
          <a:xfrm>
            <a:off x="1863725" y="2381250"/>
            <a:ext cx="285750" cy="71438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2" name="Овал 98"/>
          <p:cNvSpPr/>
          <p:nvPr/>
        </p:nvSpPr>
        <p:spPr>
          <a:xfrm>
            <a:off x="1792288" y="2595563"/>
            <a:ext cx="71437" cy="285750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3" name="Овал 99"/>
          <p:cNvSpPr/>
          <p:nvPr/>
        </p:nvSpPr>
        <p:spPr>
          <a:xfrm>
            <a:off x="1792288" y="2095500"/>
            <a:ext cx="71437" cy="285750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4" name="Овал 100"/>
          <p:cNvSpPr/>
          <p:nvPr/>
        </p:nvSpPr>
        <p:spPr>
          <a:xfrm>
            <a:off x="1363663" y="2381250"/>
            <a:ext cx="285750" cy="71438"/>
          </a:xfrm>
          <a:prstGeom prst="ellipse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5" name="Овал 101"/>
          <p:cNvSpPr/>
          <p:nvPr/>
        </p:nvSpPr>
        <p:spPr>
          <a:xfrm rot="19221648" flipH="1">
            <a:off x="7051675" y="2587625"/>
            <a:ext cx="455613" cy="87313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6" name="Овал 102"/>
          <p:cNvSpPr/>
          <p:nvPr/>
        </p:nvSpPr>
        <p:spPr>
          <a:xfrm rot="2352785" flipH="1">
            <a:off x="6969125" y="2279650"/>
            <a:ext cx="454025" cy="61913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7" name="Овал 103"/>
          <p:cNvSpPr/>
          <p:nvPr/>
        </p:nvSpPr>
        <p:spPr>
          <a:xfrm>
            <a:off x="7435850" y="2452688"/>
            <a:ext cx="285750" cy="71437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8" name="Овал 104"/>
          <p:cNvSpPr/>
          <p:nvPr/>
        </p:nvSpPr>
        <p:spPr>
          <a:xfrm>
            <a:off x="7364413" y="2667000"/>
            <a:ext cx="71437" cy="285750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89" name="Овал 105"/>
          <p:cNvSpPr/>
          <p:nvPr/>
        </p:nvSpPr>
        <p:spPr>
          <a:xfrm>
            <a:off x="7364413" y="2166938"/>
            <a:ext cx="71437" cy="285750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0" name="Овал 106"/>
          <p:cNvSpPr/>
          <p:nvPr/>
        </p:nvSpPr>
        <p:spPr>
          <a:xfrm>
            <a:off x="6935788" y="2452688"/>
            <a:ext cx="285750" cy="71437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1" name="Овал 107"/>
          <p:cNvSpPr/>
          <p:nvPr/>
        </p:nvSpPr>
        <p:spPr>
          <a:xfrm rot="18305469">
            <a:off x="5200650" y="2386013"/>
            <a:ext cx="169863" cy="46037"/>
          </a:xfrm>
          <a:prstGeom prst="ellipse"/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2" name="Овал 108"/>
          <p:cNvSpPr/>
          <p:nvPr/>
        </p:nvSpPr>
        <p:spPr>
          <a:xfrm rot="15720017">
            <a:off x="5217319" y="2545557"/>
            <a:ext cx="46037" cy="247650"/>
          </a:xfrm>
          <a:prstGeom prst="ellipse"/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3" name="Овал 109"/>
          <p:cNvSpPr/>
          <p:nvPr/>
        </p:nvSpPr>
        <p:spPr>
          <a:xfrm rot="14053239">
            <a:off x="5553075" y="2386013"/>
            <a:ext cx="46037" cy="331788"/>
          </a:xfrm>
          <a:prstGeom prst="ellipse"/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4" name="Овал 110"/>
          <p:cNvSpPr/>
          <p:nvPr/>
        </p:nvSpPr>
        <p:spPr>
          <a:xfrm rot="13341665" flipH="1">
            <a:off x="4687888" y="2135188"/>
            <a:ext cx="455612" cy="87312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5" name="Овал 111"/>
          <p:cNvSpPr/>
          <p:nvPr/>
        </p:nvSpPr>
        <p:spPr>
          <a:xfrm rot="18072802" flipH="1">
            <a:off x="4604544" y="1828006"/>
            <a:ext cx="454025" cy="61913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6" name="Овал 112"/>
          <p:cNvSpPr/>
          <p:nvPr/>
        </p:nvSpPr>
        <p:spPr>
          <a:xfrm rot="15720017">
            <a:off x="5072857" y="1999456"/>
            <a:ext cx="285750" cy="71437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7" name="Овал 113"/>
          <p:cNvSpPr/>
          <p:nvPr/>
        </p:nvSpPr>
        <p:spPr>
          <a:xfrm rot="15720017">
            <a:off x="5001419" y="2213769"/>
            <a:ext cx="71438" cy="285750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8" name="Овал 114"/>
          <p:cNvSpPr/>
          <p:nvPr/>
        </p:nvSpPr>
        <p:spPr>
          <a:xfrm rot="15720017">
            <a:off x="5001419" y="1713707"/>
            <a:ext cx="71437" cy="285750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699" name="Овал 115"/>
          <p:cNvSpPr/>
          <p:nvPr/>
        </p:nvSpPr>
        <p:spPr>
          <a:xfrm rot="15720017">
            <a:off x="4572794" y="1999456"/>
            <a:ext cx="285750" cy="71438"/>
          </a:xfrm>
          <a:prstGeom prst="ellipse"/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0" name="Овал 116"/>
          <p:cNvSpPr/>
          <p:nvPr/>
        </p:nvSpPr>
        <p:spPr>
          <a:xfrm rot="2151103" flipH="1">
            <a:off x="1870075" y="704850"/>
            <a:ext cx="455613" cy="87313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1" name="Овал 117"/>
          <p:cNvSpPr/>
          <p:nvPr/>
        </p:nvSpPr>
        <p:spPr>
          <a:xfrm rot="6882240" flipH="1">
            <a:off x="2110581" y="545307"/>
            <a:ext cx="454025" cy="61912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2" name="Овал 118"/>
          <p:cNvSpPr/>
          <p:nvPr/>
        </p:nvSpPr>
        <p:spPr>
          <a:xfrm rot="4529455">
            <a:off x="2577307" y="718344"/>
            <a:ext cx="285750" cy="71437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3" name="Овал 119"/>
          <p:cNvSpPr/>
          <p:nvPr/>
        </p:nvSpPr>
        <p:spPr>
          <a:xfrm>
            <a:off x="2471738" y="671513"/>
            <a:ext cx="71437" cy="285750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4" name="Овал 120"/>
          <p:cNvSpPr/>
          <p:nvPr/>
        </p:nvSpPr>
        <p:spPr>
          <a:xfrm rot="4529455">
            <a:off x="2505869" y="432594"/>
            <a:ext cx="71438" cy="285750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5" name="Овал 121"/>
          <p:cNvSpPr/>
          <p:nvPr/>
        </p:nvSpPr>
        <p:spPr>
          <a:xfrm rot="4529455">
            <a:off x="2077244" y="718344"/>
            <a:ext cx="285750" cy="71438"/>
          </a:xfrm>
          <a:prstGeom prst="ellipse"/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6" name="Овал 122"/>
          <p:cNvSpPr/>
          <p:nvPr/>
        </p:nvSpPr>
        <p:spPr>
          <a:xfrm>
            <a:off x="2571736" y="428604"/>
            <a:ext cx="428628" cy="428628"/>
          </a:xfrm>
          <a:prstGeom prst="ellipse"/>
          <a:solidFill>
            <a:schemeClr val="accent5">
              <a:lumMod val="75000"/>
            </a:schemeClr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7" name="Овал 123"/>
          <p:cNvSpPr/>
          <p:nvPr/>
        </p:nvSpPr>
        <p:spPr>
          <a:xfrm>
            <a:off x="5143451" y="1285860"/>
            <a:ext cx="428628" cy="428628"/>
          </a:xfrm>
          <a:prstGeom prst="ellipse"/>
          <a:solidFill>
            <a:srgbClr val="C00000"/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8" name="Овал 124"/>
          <p:cNvSpPr/>
          <p:nvPr/>
        </p:nvSpPr>
        <p:spPr>
          <a:xfrm>
            <a:off x="214282" y="1285860"/>
            <a:ext cx="428628" cy="428628"/>
          </a:xfrm>
          <a:prstGeom prst="ellipse"/>
          <a:solidFill>
            <a:srgbClr val="55F13B"/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09" name="Овал 125"/>
          <p:cNvSpPr/>
          <p:nvPr/>
        </p:nvSpPr>
        <p:spPr>
          <a:xfrm>
            <a:off x="8572528" y="428604"/>
            <a:ext cx="428628" cy="428628"/>
          </a:xfrm>
          <a:prstGeom prst="ellipse"/>
          <a:solidFill>
            <a:srgbClr val="55F13B"/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10" name="Овал 126"/>
          <p:cNvSpPr/>
          <p:nvPr/>
        </p:nvSpPr>
        <p:spPr>
          <a:xfrm>
            <a:off x="7215206" y="1071546"/>
            <a:ext cx="428628" cy="428628"/>
          </a:xfrm>
          <a:prstGeom prst="ellipse"/>
          <a:solidFill>
            <a:schemeClr val="accent6">
              <a:lumMod val="75000"/>
            </a:schemeClr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11" name="Овал 127"/>
          <p:cNvSpPr/>
          <p:nvPr/>
        </p:nvSpPr>
        <p:spPr>
          <a:xfrm>
            <a:off x="3714744" y="1785926"/>
            <a:ext cx="428628" cy="428628"/>
          </a:xfrm>
          <a:prstGeom prst="ellipse"/>
          <a:solidFill>
            <a:srgbClr val="0070C0"/>
          </a:solidFill>
          <a:ln>
            <a:noFill/>
          </a:ln>
          <a:effectLst>
            <a:outerShdw algn="ctr" blurRad="44450" dir="5400000" dist="27940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12" name="Прямоугольник 128"/>
          <p:cNvSpPr/>
          <p:nvPr/>
        </p:nvSpPr>
        <p:spPr>
          <a:xfrm rot="2149859">
            <a:off x="4643438" y="2000250"/>
            <a:ext cx="357187" cy="357188"/>
          </a:xfrm>
          <a:prstGeom prst="rect"/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13" name="Прямоугольник 129"/>
          <p:cNvSpPr/>
          <p:nvPr/>
        </p:nvSpPr>
        <p:spPr>
          <a:xfrm rot="17447951">
            <a:off x="6572250" y="1928813"/>
            <a:ext cx="357187" cy="357188"/>
          </a:xfrm>
          <a:prstGeom prst="rect"/>
          <a:solidFill>
            <a:srgbClr val="AC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14" name="Прямоугольник 130"/>
          <p:cNvSpPr/>
          <p:nvPr/>
        </p:nvSpPr>
        <p:spPr>
          <a:xfrm rot="1817353">
            <a:off x="3214688" y="1357313"/>
            <a:ext cx="357187" cy="357187"/>
          </a:xfrm>
          <a:prstGeom prst="rect"/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15" name="Прямоугольник 131"/>
          <p:cNvSpPr/>
          <p:nvPr/>
        </p:nvSpPr>
        <p:spPr>
          <a:xfrm rot="1279228">
            <a:off x="928688" y="357188"/>
            <a:ext cx="357187" cy="357187"/>
          </a:xfrm>
          <a:prstGeom prst="rect"/>
          <a:solidFill>
            <a:srgbClr val="AC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  <p:sp>
        <p:nvSpPr>
          <p:cNvPr id="1048716" name="Прямоугольник 132"/>
          <p:cNvSpPr/>
          <p:nvPr/>
        </p:nvSpPr>
        <p:spPr>
          <a:xfrm rot="19653907">
            <a:off x="3071813" y="2071688"/>
            <a:ext cx="357187" cy="357187"/>
          </a:xfrm>
          <a:prstGeom prst="rect"/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/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104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104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1000" id="9"/>
                                        <p:tgtEl>
                                          <p:spTgt spid="104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1000" id="14"/>
                                        <p:tgtEl>
                                          <p:spTgt spid="104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1000" id="19"/>
                                        <p:tgtEl>
                                          <p:spTgt spid="104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3"/>
                                        <p:tgtEl>
                                          <p:spTgt spid="1048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1000" id="24"/>
                                        <p:tgtEl>
                                          <p:spTgt spid="104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dur="1000" id="29"/>
                                        <p:tgtEl>
                                          <p:spTgt spid="104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>
                            <p:stCondLst>
                              <p:cond delay="1000"/>
                            </p:stCondLst>
                            <p:childTnLst>
                              <p:par>
                                <p:cTn fill="hold" id="3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 id="33"/>
                                        <p:tgtEl>
                                          <p:spTgt spid="104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36"/>
                                        <p:tgtEl>
                                          <p:spTgt spid="104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39"/>
                                        <p:tgtEl>
                                          <p:spTgt spid="104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42"/>
                                        <p:tgtEl>
                                          <p:spTgt spid="104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45"/>
                                        <p:tgtEl>
                                          <p:spTgt spid="104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48"/>
                                        <p:tgtEl>
                                          <p:spTgt spid="104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 id="51"/>
                                        <p:tgtEl>
                                          <p:spTgt spid="1048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2"/>
                                        <p:tgtEl>
                                          <p:spTgt spid="10487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1048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1048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57"/>
                                        <p:tgtEl>
                                          <p:spTgt spid="1048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58"/>
                                        <p:tgtEl>
                                          <p:spTgt spid="10487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59"/>
                                        <p:tgtEl>
                                          <p:spTgt spid="1048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60"/>
                                        <p:tgtEl>
                                          <p:spTgt spid="1048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63"/>
                                        <p:tgtEl>
                                          <p:spTgt spid="10487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64"/>
                                        <p:tgtEl>
                                          <p:spTgt spid="10487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65"/>
                                        <p:tgtEl>
                                          <p:spTgt spid="1048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66"/>
                                        <p:tgtEl>
                                          <p:spTgt spid="1048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69"/>
                                        <p:tgtEl>
                                          <p:spTgt spid="1048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70"/>
                                        <p:tgtEl>
                                          <p:spTgt spid="1048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71"/>
                                        <p:tgtEl>
                                          <p:spTgt spid="1048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72"/>
                                        <p:tgtEl>
                                          <p:spTgt spid="1048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3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2000" id="75"/>
                                        <p:tgtEl>
                                          <p:spTgt spid="10487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2000" fill="hold" id="76"/>
                                        <p:tgtEl>
                                          <p:spTgt spid="10487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77"/>
                                        <p:tgtEl>
                                          <p:spTgt spid="1048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78"/>
                                        <p:tgtEl>
                                          <p:spTgt spid="1048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2" grpId="0" animBg="1"/>
      <p:bldP spid="1048713" grpId="0" animBg="1"/>
      <p:bldP spid="1048714" grpId="0" animBg="1"/>
      <p:bldP spid="1048715" grpId="0" animBg="1"/>
      <p:bldP spid="10487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1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Сказка «Белые медведи»</a:t>
            </a: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67" name="Содержимое 5" descr="20190219_103537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>
            <a:off x="142844" y="1214422"/>
            <a:ext cx="2322934" cy="23288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sp>
        <p:nvSpPr>
          <p:cNvPr id="104875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5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10</a:t>
            </a:fld>
            <a:endParaRPr lang="ru-RU"/>
          </a:p>
        </p:txBody>
      </p:sp>
      <p:pic>
        <p:nvPicPr>
          <p:cNvPr id="2097168" name="Рисунок 6" descr="20190219_103828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>
            <a:off x="285720" y="3857628"/>
            <a:ext cx="3071834" cy="24288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69" name="Рисунок 7" descr="20190219_103224.jpg"/>
          <p:cNvPicPr>
            <a:picLocks noChangeAspect="1"/>
          </p:cNvPicPr>
          <p:nvPr/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>
            <a:off x="5786446" y="1285860"/>
            <a:ext cx="3143272" cy="21431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70" name="Рисунок 8" descr="20190219_103318.jpg"/>
          <p:cNvPicPr>
            <a:picLocks noChangeAspect="1"/>
          </p:cNvPicPr>
          <p:nvPr/>
        </p:nvPicPr>
        <p:blipFill>
          <a:blip xmlns:r="http://schemas.openxmlformats.org/officeDocument/2006/relationships" r:embed="rId4" cstate="email"/>
          <a:stretch>
            <a:fillRect/>
          </a:stretch>
        </p:blipFill>
        <p:spPr>
          <a:xfrm>
            <a:off x="6500826" y="3786190"/>
            <a:ext cx="2357454" cy="24288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71" name="Рисунок 9" descr="20190219_103431.jpg"/>
          <p:cNvPicPr>
            <a:picLocks noChangeAspect="1"/>
          </p:cNvPicPr>
          <p:nvPr/>
        </p:nvPicPr>
        <p:blipFill>
          <a:blip xmlns:r="http://schemas.openxmlformats.org/officeDocument/2006/relationships" r:embed="rId5" cstate="email"/>
          <a:stretch>
            <a:fillRect/>
          </a:stretch>
        </p:blipFill>
        <p:spPr>
          <a:xfrm>
            <a:off x="3571868" y="3857628"/>
            <a:ext cx="2643188" cy="2571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72" name="Рисунок 10" descr="20190219_103610.jpg"/>
          <p:cNvPicPr>
            <a:picLocks noChangeAspect="1"/>
          </p:cNvPicPr>
          <p:nvPr/>
        </p:nvPicPr>
        <p:blipFill>
          <a:blip xmlns:r="http://schemas.openxmlformats.org/officeDocument/2006/relationships" r:embed="rId6" cstate="email"/>
          <a:stretch>
            <a:fillRect/>
          </a:stretch>
        </p:blipFill>
        <p:spPr>
          <a:xfrm>
            <a:off x="3000364" y="1285860"/>
            <a:ext cx="2357454" cy="22859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4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Сказка «Морские обитатели»</a:t>
            </a: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73" name="Содержимое 5" descr="20190219_113654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>
            <a:off x="642910" y="1214422"/>
            <a:ext cx="3071834" cy="2000264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4875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5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11</a:t>
            </a:fld>
            <a:endParaRPr lang="ru-RU"/>
          </a:p>
        </p:txBody>
      </p:sp>
      <p:pic>
        <p:nvPicPr>
          <p:cNvPr id="2097174" name="Рисунок 6" descr="20190219_113954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>
            <a:off x="6072198" y="1214422"/>
            <a:ext cx="2571768" cy="2044079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75" name="Рисунок 7" descr="20190219_114021.jpg"/>
          <p:cNvPicPr>
            <a:picLocks noChangeAspect="1"/>
          </p:cNvPicPr>
          <p:nvPr/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>
            <a:off x="214282" y="3571876"/>
            <a:ext cx="1633112" cy="2786058"/>
          </a:xfrm>
          <a:prstGeom prst="rect"/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97176" name="Рисунок 9" descr="20190219_114221.jpg"/>
          <p:cNvPicPr>
            <a:picLocks noChangeAspect="1"/>
          </p:cNvPicPr>
          <p:nvPr/>
        </p:nvPicPr>
        <p:blipFill>
          <a:blip xmlns:r="http://schemas.openxmlformats.org/officeDocument/2006/relationships" r:embed="rId4" cstate="email"/>
          <a:stretch>
            <a:fillRect/>
          </a:stretch>
        </p:blipFill>
        <p:spPr>
          <a:xfrm>
            <a:off x="4000496" y="3643314"/>
            <a:ext cx="2928940" cy="2786082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77" name="Рисунок 10" descr="20190219_114329.jpg"/>
          <p:cNvPicPr>
            <a:picLocks noChangeAspect="1"/>
          </p:cNvPicPr>
          <p:nvPr/>
        </p:nvPicPr>
        <p:blipFill>
          <a:blip xmlns:r="http://schemas.openxmlformats.org/officeDocument/2006/relationships" r:embed="rId5" cstate="email"/>
          <a:stretch>
            <a:fillRect/>
          </a:stretch>
        </p:blipFill>
        <p:spPr>
          <a:xfrm>
            <a:off x="7143768" y="3643314"/>
            <a:ext cx="1787388" cy="2714644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78" name="Рисунок 11" descr="20190219_114505.jpg"/>
          <p:cNvPicPr>
            <a:picLocks noChangeAspect="1"/>
          </p:cNvPicPr>
          <p:nvPr/>
        </p:nvPicPr>
        <p:blipFill>
          <a:blip xmlns:r="http://schemas.openxmlformats.org/officeDocument/2006/relationships" r:embed="rId6" cstate="email"/>
          <a:stretch>
            <a:fillRect/>
          </a:stretch>
        </p:blipFill>
        <p:spPr>
          <a:xfrm>
            <a:off x="4214810" y="1214422"/>
            <a:ext cx="1500198" cy="2071702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79" name="Рисунок 12" descr="20190219_114749.jpg"/>
          <p:cNvPicPr>
            <a:picLocks noChangeAspect="1"/>
          </p:cNvPicPr>
          <p:nvPr/>
        </p:nvPicPr>
        <p:blipFill>
          <a:blip xmlns:r="http://schemas.openxmlformats.org/officeDocument/2006/relationships" r:embed="rId7" cstate="email"/>
          <a:stretch>
            <a:fillRect/>
          </a:stretch>
        </p:blipFill>
        <p:spPr>
          <a:xfrm>
            <a:off x="2071670" y="3714752"/>
            <a:ext cx="1714494" cy="2643206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0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F58125-5F8B-412E-A2FA-C4593BB82E34}" type="datetime1">
              <a:rPr lang="ru-RU" smtClean="0"/>
              <a:t>3.12.2023</a:t>
            </a:fld>
            <a:endParaRPr lang="ru-RU"/>
          </a:p>
        </p:txBody>
      </p:sp>
      <p:sp>
        <p:nvSpPr>
          <p:cNvPr id="1048761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A84009F-D430-4E5F-B8F2-A4F9D9E5F784}" type="slidenum">
              <a:rPr lang="ru-RU" smtClean="0"/>
              <a:t>12</a:t>
            </a:fld>
            <a:endParaRPr lang="ru-RU"/>
          </a:p>
        </p:txBody>
      </p:sp>
      <p:pic>
        <p:nvPicPr>
          <p:cNvPr id="2097180" name="Рисунок 3" descr="20190219_114316.jpg"/>
          <p:cNvPicPr>
            <a:picLocks noChangeAspect="1"/>
          </p:cNvPicPr>
          <p:nvPr/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 rot="608650">
            <a:off x="437857" y="437862"/>
            <a:ext cx="2786064" cy="2786082"/>
          </a:xfrm>
          <a:prstGeom prst="rect"/>
          <a:ln>
            <a:noFill/>
          </a:ln>
          <a:effectLst>
            <a:softEdge rad="112500"/>
          </a:effectLst>
        </p:spPr>
      </p:pic>
      <p:pic>
        <p:nvPicPr>
          <p:cNvPr id="2097181" name="Рисунок 4" descr="20190219_114946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 rot="812158">
            <a:off x="6420753" y="901214"/>
            <a:ext cx="2450944" cy="2631006"/>
          </a:xfrm>
          <a:prstGeom prst="rect"/>
          <a:ln>
            <a:noFill/>
          </a:ln>
          <a:effectLst>
            <a:softEdge rad="112500"/>
          </a:effectLst>
        </p:spPr>
      </p:pic>
      <p:pic>
        <p:nvPicPr>
          <p:cNvPr id="2097182" name="Рисунок 6" descr="20190219_114544.jpg"/>
          <p:cNvPicPr>
            <a:picLocks noChangeAspect="1"/>
          </p:cNvPicPr>
          <p:nvPr/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 rot="755027">
            <a:off x="3538652" y="510565"/>
            <a:ext cx="2643206" cy="2779773"/>
          </a:xfrm>
          <a:prstGeom prst="rect"/>
          <a:ln>
            <a:noFill/>
          </a:ln>
          <a:effectLst>
            <a:softEdge rad="112500"/>
          </a:effectLst>
        </p:spPr>
      </p:pic>
      <p:pic>
        <p:nvPicPr>
          <p:cNvPr id="2097183" name="Рисунок 7" descr="20190219_115050.jpg"/>
          <p:cNvPicPr>
            <a:picLocks noChangeAspect="1"/>
          </p:cNvPicPr>
          <p:nvPr/>
        </p:nvPicPr>
        <p:blipFill>
          <a:blip xmlns:r="http://schemas.openxmlformats.org/officeDocument/2006/relationships" r:embed="rId4" cstate="email"/>
          <a:stretch>
            <a:fillRect/>
          </a:stretch>
        </p:blipFill>
        <p:spPr>
          <a:xfrm rot="431747">
            <a:off x="3225531" y="3399261"/>
            <a:ext cx="2786082" cy="2387875"/>
          </a:xfrm>
          <a:prstGeom prst="rect"/>
          <a:ln>
            <a:noFill/>
          </a:ln>
          <a:effectLst>
            <a:softEdge rad="112500"/>
          </a:effectLst>
        </p:spPr>
      </p:pic>
      <p:pic>
        <p:nvPicPr>
          <p:cNvPr id="2097184" name="Рисунок 8" descr="20190219_114801.jpg"/>
          <p:cNvPicPr>
            <a:picLocks noChangeAspect="1"/>
          </p:cNvPicPr>
          <p:nvPr/>
        </p:nvPicPr>
        <p:blipFill>
          <a:blip xmlns:r="http://schemas.openxmlformats.org/officeDocument/2006/relationships" r:embed="rId5" cstate="email"/>
          <a:stretch>
            <a:fillRect/>
          </a:stretch>
        </p:blipFill>
        <p:spPr>
          <a:xfrm rot="771635">
            <a:off x="6069302" y="3630541"/>
            <a:ext cx="2789526" cy="2500330"/>
          </a:xfrm>
          <a:prstGeom prst="rect"/>
          <a:ln>
            <a:noFill/>
          </a:ln>
          <a:effectLst>
            <a:softEdge rad="112500"/>
          </a:effectLst>
        </p:spPr>
      </p:pic>
      <p:pic>
        <p:nvPicPr>
          <p:cNvPr id="2097185" name="Рисунок 9" descr="20190219_115115.jpg"/>
          <p:cNvPicPr>
            <a:picLocks noChangeAspect="1"/>
          </p:cNvPicPr>
          <p:nvPr/>
        </p:nvPicPr>
        <p:blipFill>
          <a:blip xmlns:r="http://schemas.openxmlformats.org/officeDocument/2006/relationships" r:embed="rId6" cstate="email"/>
          <a:stretch>
            <a:fillRect/>
          </a:stretch>
        </p:blipFill>
        <p:spPr>
          <a:xfrm rot="576649">
            <a:off x="235230" y="3394134"/>
            <a:ext cx="2928940" cy="2251205"/>
          </a:xfrm>
          <a:prstGeom prst="rect"/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000" lang="ru-RU" smtClean="0"/>
              <a:t>«Сказка про мишку Мишу и мышку Машу»</a:t>
            </a:r>
            <a:endParaRPr dirty="0" sz="2000" lang="ru-RU"/>
          </a:p>
        </p:txBody>
      </p:sp>
      <p:sp>
        <p:nvSpPr>
          <p:cNvPr id="104876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6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13</a:t>
            </a:fld>
            <a:endParaRPr lang="ru-RU"/>
          </a:p>
        </p:txBody>
      </p:sp>
      <p:pic>
        <p:nvPicPr>
          <p:cNvPr id="2097186" name="Рисунок 6" descr="20190219_115653.jpg"/>
          <p:cNvPicPr>
            <a:picLocks noChangeAspect="1"/>
          </p:cNvPicPr>
          <p:nvPr/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>
            <a:off x="6286512" y="1214422"/>
            <a:ext cx="2428874" cy="23574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87" name="Рисунок 7" descr="20190219_115910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>
            <a:off x="3643306" y="1142984"/>
            <a:ext cx="2500330" cy="25003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88" name="Рисунок 8" descr="20190219_115951.jpg"/>
          <p:cNvPicPr>
            <a:picLocks noChangeAspect="1"/>
          </p:cNvPicPr>
          <p:nvPr/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>
            <a:off x="214282" y="3357562"/>
            <a:ext cx="2857502" cy="27860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89" name="Рисунок 9" descr="20190219_120105.jpg"/>
          <p:cNvPicPr>
            <a:picLocks noChangeAspect="1"/>
          </p:cNvPicPr>
          <p:nvPr/>
        </p:nvPicPr>
        <p:blipFill>
          <a:blip xmlns:r="http://schemas.openxmlformats.org/officeDocument/2006/relationships" r:embed="rId4" cstate="email"/>
          <a:stretch>
            <a:fillRect/>
          </a:stretch>
        </p:blipFill>
        <p:spPr>
          <a:xfrm>
            <a:off x="6429388" y="3857628"/>
            <a:ext cx="2428892" cy="20717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90" name="Рисунок 10" descr="20190219_120221.jpg"/>
          <p:cNvPicPr>
            <a:picLocks noChangeAspect="1"/>
          </p:cNvPicPr>
          <p:nvPr/>
        </p:nvPicPr>
        <p:blipFill>
          <a:blip xmlns:r="http://schemas.openxmlformats.org/officeDocument/2006/relationships" r:embed="rId5" cstate="email"/>
          <a:stretch>
            <a:fillRect/>
          </a:stretch>
        </p:blipFill>
        <p:spPr>
          <a:xfrm>
            <a:off x="3500430" y="3929066"/>
            <a:ext cx="2786082" cy="2000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  <p:pic>
        <p:nvPicPr>
          <p:cNvPr id="2097191" name="Содержимое 12" descr="20190219_120700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6" cstate="email"/>
          <a:stretch>
            <a:fillRect/>
          </a:stretch>
        </p:blipFill>
        <p:spPr>
          <a:xfrm>
            <a:off x="285720" y="1142984"/>
            <a:ext cx="2886678" cy="22145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algn="bl" blurRad="12700" dir="5400000" dist="5000" endPos="28000" rotWithShape="0" stA="38000" sy="-1000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8F58125-5F8B-412E-A2FA-C4593BB82E34}" type="datetime1">
              <a:rPr lang="ru-RU" smtClean="0"/>
              <a:t>3.12.2023</a:t>
            </a:fld>
            <a:endParaRPr lang="ru-RU"/>
          </a:p>
        </p:txBody>
      </p:sp>
      <p:sp>
        <p:nvSpPr>
          <p:cNvPr id="1048766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A84009F-D430-4E5F-B8F2-A4F9D9E5F784}" type="slidenum">
              <a:rPr lang="ru-RU" smtClean="0"/>
              <a:t>14</a:t>
            </a:fld>
            <a:endParaRPr lang="ru-RU"/>
          </a:p>
        </p:txBody>
      </p:sp>
      <p:pic>
        <p:nvPicPr>
          <p:cNvPr id="2097192" name="Рисунок 3" descr="20190219_120406.jpg"/>
          <p:cNvPicPr>
            <a:picLocks noChangeAspect="1"/>
          </p:cNvPicPr>
          <p:nvPr/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 rot="752492">
            <a:off x="532551" y="808997"/>
            <a:ext cx="2500330" cy="2214578"/>
          </a:xfrm>
          <a:prstGeom prst="rect"/>
        </p:spPr>
      </p:pic>
      <p:pic>
        <p:nvPicPr>
          <p:cNvPr id="2097193" name="Рисунок 4" descr="20190219_120436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 rot="702254">
            <a:off x="5419860" y="3085373"/>
            <a:ext cx="3000396" cy="3286148"/>
          </a:xfrm>
          <a:prstGeom prst="rect"/>
        </p:spPr>
      </p:pic>
      <p:pic>
        <p:nvPicPr>
          <p:cNvPr id="2097194" name="Рисунок 5" descr="20190219_120747.jpg"/>
          <p:cNvPicPr>
            <a:picLocks noChangeAspect="1"/>
          </p:cNvPicPr>
          <p:nvPr/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 rot="851220">
            <a:off x="3440594" y="865516"/>
            <a:ext cx="3143254" cy="2786082"/>
          </a:xfrm>
          <a:prstGeom prst="rect"/>
        </p:spPr>
      </p:pic>
      <p:pic>
        <p:nvPicPr>
          <p:cNvPr id="2097195" name="Рисунок 6" descr="20190219_120710.jpg"/>
          <p:cNvPicPr>
            <a:picLocks noChangeAspect="1"/>
          </p:cNvPicPr>
          <p:nvPr/>
        </p:nvPicPr>
        <p:blipFill>
          <a:blip xmlns:r="http://schemas.openxmlformats.org/officeDocument/2006/relationships" r:embed="rId4" cstate="email"/>
          <a:stretch>
            <a:fillRect/>
          </a:stretch>
        </p:blipFill>
        <p:spPr>
          <a:xfrm rot="779827">
            <a:off x="972027" y="3454766"/>
            <a:ext cx="3714758" cy="2714620"/>
          </a:xfrm>
          <a:prstGeom prst="rect"/>
        </p:spPr>
      </p:pic>
      <p:pic>
        <p:nvPicPr>
          <p:cNvPr id="2097196" name="Рисунок 7" descr="20181022_113136.jpg"/>
          <p:cNvPicPr>
            <a:picLocks noChangeAspect="1"/>
          </p:cNvPicPr>
          <p:nvPr/>
        </p:nvPicPr>
        <p:blipFill>
          <a:blip xmlns:r="http://schemas.openxmlformats.org/officeDocument/2006/relationships" r:embed="rId5" cstate="email"/>
          <a:stretch>
            <a:fillRect/>
          </a:stretch>
        </p:blipFill>
        <p:spPr>
          <a:xfrm rot="1008495">
            <a:off x="7156499" y="467215"/>
            <a:ext cx="1643056" cy="2625049"/>
          </a:xfrm>
          <a:prstGeom prst="rect"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Конкурс «Лучшая логопедическая сказка» для детей и родителей.</a:t>
            </a: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6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6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15</a:t>
            </a:fld>
            <a:endParaRPr lang="ru-RU"/>
          </a:p>
        </p:txBody>
      </p:sp>
      <p:pic>
        <p:nvPicPr>
          <p:cNvPr id="2097197" name="Рисунок 6" descr="20190215_151145.jpg"/>
          <p:cNvPicPr>
            <a:picLocks noChangeAspect="1"/>
          </p:cNvPicPr>
          <p:nvPr/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>
            <a:off x="4857752" y="1285860"/>
            <a:ext cx="4143404" cy="2571768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98" name="Рисунок 7" descr="20190215_151328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>
            <a:off x="2571736" y="4000504"/>
            <a:ext cx="4357718" cy="2571768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99" name="Содержимое 5" descr="20190215_150910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>
            <a:off x="214282" y="1285860"/>
            <a:ext cx="4357718" cy="2571767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0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Победителям вручены грамоты по двум номинациям</a:t>
            </a: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71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Лучшее содержание логопедической сказки</a:t>
            </a:r>
          </a:p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Лучшее оформление логопедической сказки.</a:t>
            </a:r>
          </a:p>
          <a:p>
            <a:pPr>
              <a:buNone/>
            </a:pPr>
            <a:endParaRPr dirty="0" sz="2400"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7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7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4000" lang="ru-RU" smtClean="0">
                <a:latin typeface="Times New Roman" pitchFamily="18" charset="0"/>
                <a:cs typeface="Times New Roman" pitchFamily="18" charset="0"/>
              </a:rPr>
              <a:t>Продукт проекта логопедические сказки</a:t>
            </a:r>
            <a:endParaRPr dirty="0" sz="40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83" name="Текст 2"/>
          <p:cNvSpPr>
            <a:spLocks noGrp="1"/>
          </p:cNvSpPr>
          <p:nvPr>
            <p:ph type="body" idx="1"/>
          </p:nvPr>
        </p:nvSpPr>
        <p:spPr>
          <a:xfrm>
            <a:off x="457200" y="1285861"/>
            <a:ext cx="4040188" cy="500066"/>
          </a:xfrm>
        </p:spPr>
        <p:txBody>
          <a:bodyPr/>
          <a:p>
            <a:pPr algn="ctr"/>
            <a:r>
              <a:rPr dirty="0" sz="1800" lang="ru-RU" smtClean="0">
                <a:latin typeface="Times New Roman" pitchFamily="18" charset="0"/>
                <a:cs typeface="Times New Roman" pitchFamily="18" charset="0"/>
              </a:rPr>
              <a:t>Предметные картинки к сказкам</a:t>
            </a:r>
            <a:endParaRPr dirty="0" sz="1800"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201" name="Содержимое 8" descr="20190220_104333.jpg"/>
          <p:cNvPicPr>
            <a:picLocks noChangeAspect="1" noGrp="1"/>
          </p:cNvPicPr>
          <p:nvPr>
            <p:ph sz="half" idx="2"/>
          </p:nvPr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>
            <a:off x="500034" y="1928802"/>
            <a:ext cx="3968750" cy="4286280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48784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214423"/>
            <a:ext cx="4041775" cy="571504"/>
          </a:xfrm>
        </p:spPr>
        <p:txBody>
          <a:bodyPr/>
          <a:p>
            <a:pPr algn="ctr"/>
            <a:r>
              <a:rPr dirty="0" sz="1800" lang="ru-RU" smtClean="0">
                <a:latin typeface="Times New Roman" pitchFamily="18" charset="0"/>
                <a:cs typeface="Times New Roman" pitchFamily="18" charset="0"/>
              </a:rPr>
              <a:t>Лексико-грамматические игры</a:t>
            </a:r>
            <a:endParaRPr dirty="0" sz="1800"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202" name="Содержимое 9" descr="20190220_105652.jpg"/>
          <p:cNvPicPr>
            <a:picLocks noChangeAspect="1" noGrp="1"/>
          </p:cNvPicPr>
          <p:nvPr>
            <p:ph sz="quarter" idx="4"/>
          </p:nvPr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>
            <a:off x="5000628" y="1928803"/>
            <a:ext cx="3686172" cy="4286280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4878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2659EB45-4E66-40DE-9889-161150367EF9}" type="datetime1">
              <a:rPr lang="ru-RU" smtClean="0"/>
              <a:t>3.12.2023</a:t>
            </a:fld>
            <a:endParaRPr lang="ru-RU"/>
          </a:p>
        </p:txBody>
      </p:sp>
      <p:sp>
        <p:nvSpPr>
          <p:cNvPr id="1048786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028C192-B382-47B2-AF10-07966A08AA62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3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4000" lang="ru-RU" smtClean="0">
                <a:latin typeface="Times New Roman" pitchFamily="18" charset="0"/>
                <a:cs typeface="Times New Roman" pitchFamily="18" charset="0"/>
              </a:rPr>
              <a:t>Продукт проекта</a:t>
            </a:r>
            <a:endParaRPr dirty="0" sz="40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94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4422"/>
            <a:ext cx="4038600" cy="4911741"/>
          </a:xfrm>
        </p:spPr>
        <p:txBody>
          <a:bodyPr/>
          <a:p>
            <a:pPr algn="ctr">
              <a:buNone/>
            </a:pPr>
            <a:r>
              <a:rPr b="1" dirty="0" sz="1800" lang="ru-RU" smtClean="0">
                <a:latin typeface="Times New Roman" pitchFamily="18" charset="0"/>
                <a:cs typeface="Times New Roman" pitchFamily="18" charset="0"/>
              </a:rPr>
              <a:t>Пособия для дыхательной гимнастики</a:t>
            </a:r>
          </a:p>
          <a:p>
            <a:pPr algn="ctr">
              <a:buNone/>
            </a:pPr>
            <a:endParaRPr dirty="0" sz="18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95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038600" cy="4911741"/>
          </a:xfrm>
        </p:spPr>
        <p:txBody>
          <a:bodyPr/>
          <a:p>
            <a:pPr algn="ctr">
              <a:buNone/>
            </a:pPr>
            <a:r>
              <a:rPr b="1" dirty="0" sz="1800" lang="ru-RU" smtClean="0">
                <a:latin typeface="Times New Roman" pitchFamily="18" charset="0"/>
                <a:cs typeface="Times New Roman" pitchFamily="18" charset="0"/>
              </a:rPr>
              <a:t>Пособия для развития мелкой моторики</a:t>
            </a:r>
          </a:p>
          <a:p>
            <a:pPr algn="ctr">
              <a:buNone/>
            </a:pPr>
            <a:endParaRPr dirty="0" sz="18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9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D5464A3-C9AF-48FE-AC3C-6E0A2D87325D}" type="datetime1">
              <a:rPr lang="ru-RU" smtClean="0"/>
              <a:t>3.12.2023</a:t>
            </a:fld>
            <a:endParaRPr lang="ru-RU"/>
          </a:p>
        </p:txBody>
      </p:sp>
      <p:sp>
        <p:nvSpPr>
          <p:cNvPr id="104879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28AB4E1-6267-46C1-9B4C-6A9B9C98F9CB}" type="slidenum">
              <a:rPr lang="ru-RU" smtClean="0"/>
              <a:t>18</a:t>
            </a:fld>
            <a:endParaRPr lang="ru-RU"/>
          </a:p>
        </p:txBody>
      </p:sp>
      <p:pic>
        <p:nvPicPr>
          <p:cNvPr id="2097203" name="Рисунок 6" descr="20190220_103827.jpg"/>
          <p:cNvPicPr>
            <a:picLocks noChangeAspect="1"/>
          </p:cNvPicPr>
          <p:nvPr/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>
            <a:off x="428596" y="2143116"/>
            <a:ext cx="4071966" cy="4071966"/>
          </a:xfrm>
          <a:prstGeom prst="rect"/>
          <a:ln w="190500" cap="sq">
            <a:solidFill>
              <a:srgbClr val="C8C6BD"/>
            </a:solidFill>
            <a:prstDash val="solid"/>
            <a:miter lim="800000"/>
          </a:ln>
          <a:effectLst>
            <a:outerShdw algn="bl" blurRad="254000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dir="t" rig="threeP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97204" name="Рисунок 7" descr="20190220_103221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>
            <a:off x="4786314" y="2214554"/>
            <a:ext cx="4071966" cy="4000528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4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Логопедическая сказка</a:t>
            </a:r>
            <a:endParaRPr dirty="0" sz="2400" lang="ru-RU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2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p>
            <a:pPr algn="just">
              <a:buNone/>
            </a:pP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dirty="0" sz="24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Актуальнось.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Занимаясь с детьми автоматизацией нарушенных звуков я столкнулась с необходимостью создания наглядных дидактических пособий по автоматизации и дифференциации звуков, объединённых единым сказочным сюжетом, что должно было повысить интерес и учебную мотивацию детей-логопатов.  Логопедические сказки эффективно используются на логопедических занятиях с детьми, имеющими различные по сложности речевые нарушения.</a:t>
            </a:r>
          </a:p>
          <a:p>
            <a:pPr algn="just">
              <a:buNone/>
            </a:pPr>
            <a:r>
              <a:rPr b="1" dirty="0" sz="2400" lang="ru-RU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b="1" dirty="0" sz="24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Логосказка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– это целостный педагогический процесс, способствующий развитию речевой активности,  автоматизации и дифференциации звуков, накоплению словарного запаса, формированию грамматических категорий языка, а также активизации психических процессов.</a:t>
            </a: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2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2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/>
          <a:p>
            <a:r>
              <a:rPr dirty="0" sz="24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и задачи</a:t>
            </a:r>
            <a:endParaRPr dirty="0" sz="2400" lang="ru-RU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2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2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3</a:t>
            </a:fld>
            <a:endParaRPr lang="ru-RU"/>
          </a:p>
        </p:txBody>
      </p:sp>
      <p:sp>
        <p:nvSpPr>
          <p:cNvPr id="1048729" name="Содержимое 6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286413"/>
          </a:xfrm>
        </p:spPr>
        <p:txBody>
          <a:bodyPr/>
          <a:p>
            <a:r>
              <a:rPr dirty="0" sz="20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dirty="0" sz="2000" lang="ru-RU" smtClean="0"/>
              <a:t>коррекция нарушений в речевом развитии детей через использование логопедических сказок. </a:t>
            </a:r>
          </a:p>
          <a:p>
            <a:pPr>
              <a:buNone/>
            </a:pPr>
            <a:r>
              <a:rPr dirty="0" sz="20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Задачи проекта: </a:t>
            </a:r>
          </a:p>
          <a:p>
            <a:pPr lvl="0"/>
            <a:r>
              <a:rPr dirty="0" sz="2000" lang="ru-RU" smtClean="0"/>
              <a:t>Повышение мотивации и интереса детей к логопедическим занятиям.</a:t>
            </a:r>
          </a:p>
          <a:p>
            <a:pPr lvl="0"/>
            <a:r>
              <a:rPr dirty="0" sz="2000" lang="ru-RU" smtClean="0"/>
              <a:t>Активизация и расширение словарного запаса ребёнка.</a:t>
            </a:r>
          </a:p>
          <a:p>
            <a:pPr lvl="0"/>
            <a:r>
              <a:rPr dirty="0" sz="2000" lang="ru-RU" smtClean="0"/>
              <a:t>Развитие связной речи.</a:t>
            </a:r>
          </a:p>
          <a:p>
            <a:pPr lvl="0"/>
            <a:r>
              <a:rPr dirty="0" sz="2000" lang="ru-RU" smtClean="0"/>
              <a:t>Развитие грамматического строя речи.</a:t>
            </a:r>
          </a:p>
          <a:p>
            <a:pPr lvl="0"/>
            <a:r>
              <a:rPr dirty="0" sz="2000" lang="ru-RU" smtClean="0"/>
              <a:t>Развитие и коррекция звуковой стороны речи.</a:t>
            </a:r>
          </a:p>
          <a:p>
            <a:pPr lvl="0"/>
            <a:r>
              <a:rPr dirty="0" sz="2000" lang="ru-RU" smtClean="0"/>
              <a:t>Развитие творческого воображения, памяти, мышления, коммуникативных способностей.</a:t>
            </a:r>
          </a:p>
          <a:p>
            <a:pPr lvl="0"/>
            <a:r>
              <a:rPr dirty="0" sz="2000" lang="ru-RU" smtClean="0"/>
              <a:t>Привлечение родителей к совместной деятельности по коррекции речевых нарушений.</a:t>
            </a:r>
            <a:endParaRPr dirty="0" sz="2000"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0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8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 проекта</a:t>
            </a:r>
            <a:endParaRPr dirty="0" sz="2800" lang="ru-RU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1" name="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None/>
            </a:pPr>
            <a:r>
              <a:rPr dirty="0" sz="28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доминирующей в проекте деятельности:</a:t>
            </a:r>
            <a:r>
              <a:rPr dirty="0" sz="2800" lang="ru-RU" smtClean="0">
                <a:latin typeface="Times New Roman" pitchFamily="18" charset="0"/>
                <a:cs typeface="Times New Roman" pitchFamily="18" charset="0"/>
              </a:rPr>
              <a:t> творческий.</a:t>
            </a:r>
          </a:p>
          <a:p>
            <a:pPr>
              <a:buNone/>
            </a:pPr>
            <a:r>
              <a:rPr dirty="0" sz="28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содержанию: </a:t>
            </a:r>
            <a:r>
              <a:rPr dirty="0" sz="2800" lang="ru-RU" smtClean="0">
                <a:latin typeface="Times New Roman" pitchFamily="18" charset="0"/>
                <a:cs typeface="Times New Roman" pitchFamily="18" charset="0"/>
              </a:rPr>
              <a:t>обучающий.</a:t>
            </a:r>
          </a:p>
          <a:p>
            <a:pPr>
              <a:buNone/>
            </a:pPr>
            <a:r>
              <a:rPr dirty="0" sz="28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числу участников в проекте: </a:t>
            </a:r>
            <a:r>
              <a:rPr dirty="0" sz="2800" lang="ru-RU" smtClean="0">
                <a:latin typeface="Times New Roman" pitchFamily="18" charset="0"/>
                <a:cs typeface="Times New Roman" pitchFamily="18" charset="0"/>
              </a:rPr>
              <a:t>групповой.</a:t>
            </a:r>
          </a:p>
          <a:p>
            <a:pPr>
              <a:buNone/>
            </a:pPr>
            <a:r>
              <a:rPr dirty="0" sz="28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продолжительности: </a:t>
            </a:r>
            <a:r>
              <a:rPr dirty="0" sz="2800" lang="ru-RU" smtClean="0">
                <a:latin typeface="Times New Roman" pitchFamily="18" charset="0"/>
                <a:cs typeface="Times New Roman" pitchFamily="18" charset="0"/>
              </a:rPr>
              <a:t>долгосрочный (6 месяцев.)</a:t>
            </a:r>
            <a:endParaRPr dirty="0" sz="28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3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p>
            <a:r>
              <a:rPr dirty="0" sz="24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Структура логосказок состоит из нескольких элементов</a:t>
            </a:r>
            <a:endParaRPr dirty="0" sz="2400" lang="ru-RU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5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p>
            <a:pPr>
              <a:buAutoNum type="arabicPeriod"/>
            </a:pPr>
            <a:r>
              <a:rPr dirty="0" sz="2000" lang="ru-RU" smtClean="0">
                <a:latin typeface="Times New Roman" pitchFamily="18" charset="0"/>
                <a:cs typeface="Times New Roman" pitchFamily="18" charset="0"/>
              </a:rPr>
              <a:t> Подготовительный этап – организационный. Его цель – введение в тему занятия-сказки, создание положительной мотивации.</a:t>
            </a:r>
          </a:p>
          <a:p>
            <a:pPr indent="-457200" marL="457200">
              <a:buAutoNum type="arabicPeriod" startAt="2"/>
            </a:pPr>
            <a:r>
              <a:rPr dirty="0" sz="2000" lang="ru-RU" smtClean="0">
                <a:latin typeface="Times New Roman" pitchFamily="18" charset="0"/>
                <a:cs typeface="Times New Roman" pitchFamily="18" charset="0"/>
              </a:rPr>
              <a:t>Подготовка к восприятию текста – активизация предметного словаря по лексической теме, развитие психических функций.</a:t>
            </a:r>
          </a:p>
          <a:p>
            <a:pPr indent="-457200" marL="457200">
              <a:buAutoNum type="arabicPeriod" startAt="3"/>
            </a:pPr>
            <a:r>
              <a:rPr dirty="0" sz="2000" lang="ru-RU" smtClean="0">
                <a:latin typeface="Times New Roman" pitchFamily="18" charset="0"/>
                <a:cs typeface="Times New Roman" pitchFamily="18" charset="0"/>
              </a:rPr>
              <a:t>Чтение сказки – развитие слухового внимания и памяти.</a:t>
            </a:r>
          </a:p>
          <a:p>
            <a:pPr indent="-457200" marL="457200">
              <a:buAutoNum type="arabicPeriod" startAt="4"/>
            </a:pPr>
            <a:r>
              <a:rPr dirty="0" sz="2000" lang="ru-RU" smtClean="0">
                <a:latin typeface="Times New Roman" pitchFamily="18" charset="0"/>
                <a:cs typeface="Times New Roman" pitchFamily="18" charset="0"/>
              </a:rPr>
              <a:t>Лексико – грамматические игры – закрепление и активизация словаря.</a:t>
            </a:r>
          </a:p>
          <a:p>
            <a:pPr indent="-457200" marL="457200">
              <a:buAutoNum type="arabicPeriod" startAt="5"/>
            </a:pPr>
            <a:r>
              <a:rPr dirty="0" sz="2000" lang="ru-RU" smtClean="0">
                <a:latin typeface="Times New Roman" pitchFamily="18" charset="0"/>
                <a:cs typeface="Times New Roman" pitchFamily="18" charset="0"/>
              </a:rPr>
              <a:t>Физкультминутка, пальчиковая игра – импровизация движений в такт стихотворению, координация речи с движением</a:t>
            </a:r>
          </a:p>
          <a:p>
            <a:pPr indent="-457200" marL="457200">
              <a:buAutoNum type="arabicPeriod" startAt="6"/>
            </a:pPr>
            <a:r>
              <a:rPr dirty="0" sz="2000" lang="ru-RU" smtClean="0">
                <a:latin typeface="Times New Roman" pitchFamily="18" charset="0"/>
                <a:cs typeface="Times New Roman" pitchFamily="18" charset="0"/>
              </a:rPr>
              <a:t>Артикуляционная и дыхательная гимнастика.</a:t>
            </a:r>
          </a:p>
          <a:p>
            <a:pPr indent="-457200" marL="457200">
              <a:buAutoNum type="arabicPeriod" startAt="6"/>
            </a:pPr>
            <a:r>
              <a:rPr dirty="0" sz="2000" lang="ru-RU" smtClean="0">
                <a:latin typeface="Times New Roman" pitchFamily="18" charset="0"/>
                <a:cs typeface="Times New Roman" pitchFamily="18" charset="0"/>
              </a:rPr>
              <a:t> Беседа по содержанию – развитие диалогической речи.</a:t>
            </a:r>
          </a:p>
          <a:p>
            <a:pPr indent="-457200" marL="457200">
              <a:buAutoNum type="arabicPeriod" startAt="6"/>
            </a:pPr>
            <a:r>
              <a:rPr dirty="0" sz="2000" lang="ru-RU" smtClean="0">
                <a:latin typeface="Times New Roman" pitchFamily="18" charset="0"/>
                <a:cs typeface="Times New Roman" pitchFamily="18" charset="0"/>
              </a:rPr>
              <a:t> Итог занятия. </a:t>
            </a:r>
            <a:endParaRPr dirty="0" sz="20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3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8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800" lang="ru-RU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Основные задачи логопедических сказок</a:t>
            </a:r>
            <a:endParaRPr dirty="0" sz="2800" lang="ru-RU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39" name="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b="1" dirty="0" sz="2400" lang="ru-RU" smtClean="0">
                <a:latin typeface="Times New Roman" pitchFamily="18" charset="0"/>
                <a:cs typeface="Times New Roman" pitchFamily="18" charset="0"/>
              </a:rPr>
              <a:t>Коррекционно-образовательные задачи.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Автоматизация и дифференциация звуков.</a:t>
            </a:r>
          </a:p>
          <a:p>
            <a:r>
              <a:rPr b="1" dirty="0" sz="2400" lang="ru-RU" smtClean="0">
                <a:latin typeface="Times New Roman" pitchFamily="18" charset="0"/>
                <a:cs typeface="Times New Roman" pitchFamily="18" charset="0"/>
              </a:rPr>
              <a:t>Коррекционно-развивающие задачи.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 Развитие связной, диалогической речи, фонематического восприятия, физиологического и речевого дыхания, артикуляционной, тонкой и общей моторики, творческого воображения, формирование грамматических категорий языка.</a:t>
            </a:r>
          </a:p>
          <a:p>
            <a:r>
              <a:rPr b="1" dirty="0" sz="2400" lang="ru-RU" smtClean="0">
                <a:latin typeface="Times New Roman" pitchFamily="18" charset="0"/>
                <a:cs typeface="Times New Roman" pitchFamily="18" charset="0"/>
              </a:rPr>
              <a:t>Воспитательные задачи.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Формирование чувства самостоятельности, инициативности.</a:t>
            </a:r>
          </a:p>
          <a:p>
            <a:endParaRPr dirty="0" lang="ru-RU"/>
          </a:p>
        </p:txBody>
      </p:sp>
      <p:sp>
        <p:nvSpPr>
          <p:cNvPr id="1048740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41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2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p>
            <a:fld id="{AA47175C-8778-4A31-9EF5-9A798771B50F}" type="datetime1">
              <a:rPr lang="ru-RU"/>
              <a:t>3.12.2023</a:t>
            </a:fld>
            <a:endParaRPr lang="ru-RU"/>
          </a:p>
        </p:txBody>
      </p:sp>
      <p:sp>
        <p:nvSpPr>
          <p:cNvPr id="104874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8109E9A-DC33-4FD9-B9C4-6B3965C9E7A3}" type="slidenum">
              <a:rPr lang="ru-RU"/>
              <a:t>7</a:t>
            </a:fld>
            <a:endParaRPr lang="ru-RU"/>
          </a:p>
        </p:txBody>
      </p:sp>
      <p:pic>
        <p:nvPicPr>
          <p:cNvPr id="2097152" name="Picture 2" descr="C:\Users\user\Desktop\фото работа\20190212_100916.jpg"/>
          <p:cNvPicPr>
            <a:picLocks noChangeAspect="1" noGrp="1" noChangeArrowheads="1"/>
          </p:cNvPicPr>
          <p:nvPr>
            <p:ph idx="1"/>
          </p:nvPr>
        </p:nvPicPr>
        <p:blipFill>
          <a:blip xmlns:r="http://schemas.openxmlformats.org/officeDocument/2006/relationships" r:embed="rId1" cstate="email"/>
          <a:srcRect/>
          <a:stretch>
            <a:fillRect/>
          </a:stretch>
        </p:blipFill>
        <p:spPr bwMode="auto">
          <a:xfrm>
            <a:off x="357158" y="1357298"/>
            <a:ext cx="4286280" cy="2571768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53" name="Рисунок 9" descr="20190212_101143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>
            <a:off x="357158" y="4000504"/>
            <a:ext cx="4286280" cy="2500330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54" name="Рисунок 10" descr="20190212_101221.jpg"/>
          <p:cNvPicPr>
            <a:picLocks noChangeAspect="1"/>
          </p:cNvPicPr>
          <p:nvPr/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>
            <a:off x="5000628" y="4071942"/>
            <a:ext cx="3929090" cy="2428892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55" name="Рисунок 12" descr="20190212_101056.jpg"/>
          <p:cNvPicPr>
            <a:picLocks noChangeAspect="1"/>
          </p:cNvPicPr>
          <p:nvPr/>
        </p:nvPicPr>
        <p:blipFill>
          <a:blip xmlns:r="http://schemas.openxmlformats.org/officeDocument/2006/relationships" r:embed="rId4" cstate="email"/>
          <a:stretch>
            <a:fillRect/>
          </a:stretch>
        </p:blipFill>
        <p:spPr>
          <a:xfrm>
            <a:off x="5000628" y="1357298"/>
            <a:ext cx="3929090" cy="2500330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048744" name="Заголовок 8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Сказка «Кролик – огородник»</a:t>
            </a: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/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Сказка «Кролик-огородник»</a:t>
            </a: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74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4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8</a:t>
            </a:fld>
            <a:endParaRPr lang="ru-RU"/>
          </a:p>
        </p:txBody>
      </p:sp>
      <p:pic>
        <p:nvPicPr>
          <p:cNvPr id="2097156" name="Содержимое 7" descr="20190212_103242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>
            <a:off x="1071538" y="1000108"/>
            <a:ext cx="3214710" cy="2400304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57" name="Рисунок 8" descr="20190212_104522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>
            <a:off x="5000628" y="1000108"/>
            <a:ext cx="3500462" cy="2428892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58" name="Рисунок 9" descr="20190212_104807.jpg"/>
          <p:cNvPicPr>
            <a:picLocks noChangeAspect="1"/>
          </p:cNvPicPr>
          <p:nvPr/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>
            <a:off x="857224" y="3714752"/>
            <a:ext cx="3714758" cy="2428892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97159" name="Рисунок 10" descr="20190212_104217.jpg"/>
          <p:cNvPicPr>
            <a:picLocks noChangeAspect="1"/>
          </p:cNvPicPr>
          <p:nvPr/>
        </p:nvPicPr>
        <p:blipFill>
          <a:blip xmlns:r="http://schemas.openxmlformats.org/officeDocument/2006/relationships" r:embed="rId4" cstate="email"/>
          <a:stretch>
            <a:fillRect/>
          </a:stretch>
        </p:blipFill>
        <p:spPr>
          <a:xfrm>
            <a:off x="5072066" y="3857628"/>
            <a:ext cx="3286130" cy="2357455"/>
          </a:xfrm>
          <a:prstGeom prst="rect"/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algn="tl" blurRad="50000" rotWithShape="0">
              <a:srgbClr val="000000">
                <a:alpha val="41000"/>
              </a:srgbClr>
            </a:outerShdw>
          </a:effectLst>
          <a:scene3d>
            <a:camera prst="orthographicFront"/>
            <a:lightRig dir="t" rig="twoP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8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Сказка «День рождения черепахи Риты»</a:t>
            </a: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60" name="Содержимое 6" descr="20190215_093629.jpg"/>
          <p:cNvPicPr>
            <a:picLocks noChangeAspect="1" noGrp="1"/>
          </p:cNvPicPr>
          <p:nvPr>
            <p:ph idx="1"/>
          </p:nvPr>
        </p:nvPicPr>
        <p:blipFill>
          <a:blip xmlns:r="http://schemas.openxmlformats.org/officeDocument/2006/relationships" r:embed="rId1" cstate="email"/>
          <a:stretch>
            <a:fillRect/>
          </a:stretch>
        </p:blipFill>
        <p:spPr>
          <a:xfrm rot="772357">
            <a:off x="160225" y="755895"/>
            <a:ext cx="1643074" cy="2214578"/>
          </a:xfrm>
          <a:prstGeom prst="rect"/>
          <a:ln>
            <a:noFill/>
          </a:ln>
          <a:effectLst>
            <a:softEdge rad="112500"/>
          </a:effectLst>
        </p:spPr>
      </p:pic>
      <p:sp>
        <p:nvSpPr>
          <p:cNvPr id="104874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BAA82E4-C24A-4983-B06B-7F804AC9000C}" type="datetime1">
              <a:rPr lang="ru-RU" smtClean="0"/>
              <a:t>3.12.2023</a:t>
            </a:fld>
            <a:endParaRPr lang="ru-RU"/>
          </a:p>
        </p:txBody>
      </p:sp>
      <p:sp>
        <p:nvSpPr>
          <p:cNvPr id="1048750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5676C2-6DAA-4B5F-9574-AD330A94951E}" type="slidenum">
              <a:rPr lang="ru-RU" smtClean="0"/>
              <a:t>9</a:t>
            </a:fld>
            <a:endParaRPr lang="ru-RU"/>
          </a:p>
        </p:txBody>
      </p:sp>
      <p:pic>
        <p:nvPicPr>
          <p:cNvPr id="2097161" name="Рисунок 8" descr="20190215_114132.jpg"/>
          <p:cNvPicPr>
            <a:picLocks noChangeAspect="1"/>
          </p:cNvPicPr>
          <p:nvPr/>
        </p:nvPicPr>
        <p:blipFill>
          <a:blip xmlns:r="http://schemas.openxmlformats.org/officeDocument/2006/relationships" r:embed="rId2" cstate="email"/>
          <a:stretch>
            <a:fillRect/>
          </a:stretch>
        </p:blipFill>
        <p:spPr>
          <a:xfrm rot="1005810">
            <a:off x="3500430" y="3571876"/>
            <a:ext cx="2571768" cy="2571768"/>
          </a:xfrm>
          <a:prstGeom prst="rect"/>
        </p:spPr>
      </p:pic>
      <p:pic>
        <p:nvPicPr>
          <p:cNvPr id="2097162" name="Рисунок 9" descr="20190215_114544.jpg"/>
          <p:cNvPicPr>
            <a:picLocks noChangeAspect="1"/>
          </p:cNvPicPr>
          <p:nvPr/>
        </p:nvPicPr>
        <p:blipFill>
          <a:blip xmlns:r="http://schemas.openxmlformats.org/officeDocument/2006/relationships" r:embed="rId3" cstate="email"/>
          <a:stretch>
            <a:fillRect/>
          </a:stretch>
        </p:blipFill>
        <p:spPr>
          <a:xfrm rot="921300">
            <a:off x="6217572" y="3977562"/>
            <a:ext cx="2615438" cy="2214578"/>
          </a:xfrm>
          <a:prstGeom prst="rect"/>
        </p:spPr>
      </p:pic>
      <p:pic>
        <p:nvPicPr>
          <p:cNvPr id="2097163" name="Рисунок 10" descr="20190215_114443.jpg"/>
          <p:cNvPicPr>
            <a:picLocks noChangeAspect="1"/>
          </p:cNvPicPr>
          <p:nvPr/>
        </p:nvPicPr>
        <p:blipFill>
          <a:blip xmlns:r="http://schemas.openxmlformats.org/officeDocument/2006/relationships" r:embed="rId4" cstate="email"/>
          <a:stretch>
            <a:fillRect/>
          </a:stretch>
        </p:blipFill>
        <p:spPr>
          <a:xfrm rot="933092">
            <a:off x="364315" y="4056251"/>
            <a:ext cx="2664781" cy="2143116"/>
          </a:xfrm>
          <a:prstGeom prst="rect"/>
        </p:spPr>
      </p:pic>
      <p:pic>
        <p:nvPicPr>
          <p:cNvPr id="2097164" name="Рисунок 11" descr="20190215_114150.jpg"/>
          <p:cNvPicPr>
            <a:picLocks noChangeAspect="1"/>
          </p:cNvPicPr>
          <p:nvPr/>
        </p:nvPicPr>
        <p:blipFill>
          <a:blip xmlns:r="http://schemas.openxmlformats.org/officeDocument/2006/relationships" r:embed="rId5" cstate="email"/>
          <a:stretch>
            <a:fillRect/>
          </a:stretch>
        </p:blipFill>
        <p:spPr>
          <a:xfrm rot="907021">
            <a:off x="5730991" y="1566706"/>
            <a:ext cx="3143272" cy="2311702"/>
          </a:xfrm>
          <a:prstGeom prst="rect"/>
        </p:spPr>
      </p:pic>
      <p:pic>
        <p:nvPicPr>
          <p:cNvPr id="2097165" name="Рисунок 12" descr="20190215_115210.jpg"/>
          <p:cNvPicPr>
            <a:picLocks noChangeAspect="1"/>
          </p:cNvPicPr>
          <p:nvPr/>
        </p:nvPicPr>
        <p:blipFill>
          <a:blip xmlns:r="http://schemas.openxmlformats.org/officeDocument/2006/relationships" r:embed="rId6" cstate="email"/>
          <a:stretch>
            <a:fillRect/>
          </a:stretch>
        </p:blipFill>
        <p:spPr>
          <a:xfrm rot="1057410">
            <a:off x="1446186" y="1719577"/>
            <a:ext cx="2286707" cy="2357454"/>
          </a:xfrm>
          <a:prstGeom prst="rect"/>
        </p:spPr>
      </p:pic>
      <p:pic>
        <p:nvPicPr>
          <p:cNvPr id="2097166" name="Рисунок 13" descr="20190215_115307.jpg"/>
          <p:cNvPicPr>
            <a:picLocks noChangeAspect="1"/>
          </p:cNvPicPr>
          <p:nvPr/>
        </p:nvPicPr>
        <p:blipFill>
          <a:blip xmlns:r="http://schemas.openxmlformats.org/officeDocument/2006/relationships" r:embed="rId7" cstate="email"/>
          <a:stretch>
            <a:fillRect/>
          </a:stretch>
        </p:blipFill>
        <p:spPr>
          <a:xfrm rot="912051">
            <a:off x="3329324" y="1399632"/>
            <a:ext cx="2857502" cy="2030097"/>
          </a:xfrm>
          <a:prstGeom prst="rect"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буквы">
  <a:themeElements>
    <a:clrScheme name="Стандартная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Company>SPecialiST RePack</Company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Мастер – класс «Игры с буквами и словами»  Автор: учитель-логопед МДОАУ «Сказка» Махрова Ю.А.</dc:title>
  <dc:creator>орп</dc:creator>
  <cp:lastModifiedBy>admin</cp:lastModifiedBy>
  <dcterms:created xsi:type="dcterms:W3CDTF">2018-02-17T23:57:34Z</dcterms:created>
  <dcterms:modified xsi:type="dcterms:W3CDTF">2023-03-12T07:55:00Z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875697900b144677a6b3c1b2687b0190</vt:lpwstr>
  </property>
</Properties>
</file>