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0" r:id="rId5"/>
    <p:sldId id="257" r:id="rId6"/>
    <p:sldId id="261" r:id="rId7"/>
    <p:sldId id="266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7D6"/>
    <a:srgbClr val="6063CA"/>
    <a:srgbClr val="F2F0F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9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5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A7E5-2598-4A81-9908-C68FAC69AFED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5050-1739-4A37-99CF-DB40CDBE4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84" t="8264"/>
          <a:stretch/>
        </p:blipFill>
        <p:spPr>
          <a:xfrm>
            <a:off x="0" y="0"/>
            <a:ext cx="6164447" cy="6228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051" y="3905574"/>
            <a:ext cx="2423854" cy="128587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227152" y="3039923"/>
            <a:ext cx="9507810" cy="2387600"/>
          </a:xfrm>
        </p:spPr>
        <p:txBody>
          <a:bodyPr>
            <a:normAutofit/>
          </a:bodyPr>
          <a:lstStyle/>
          <a:p>
            <a:pPr algn="r"/>
            <a:r>
              <a:rPr lang="ru-RU" sz="8000" dirty="0">
                <a:latin typeface="Arial Black" panose="020B0A04020102020204" pitchFamily="34" charset="0"/>
              </a:rPr>
              <a:t>Журналистика и </a:t>
            </a:r>
            <a:r>
              <a:rPr lang="en-US" sz="8000" dirty="0">
                <a:latin typeface="Arial Black" panose="020B0A04020102020204" pitchFamily="34" charset="0"/>
              </a:rPr>
              <a:t>PR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93535" y="5355802"/>
            <a:ext cx="7495954" cy="798475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Общие черты. Формы и методы взаимодействия </a:t>
            </a:r>
            <a:r>
              <a:rPr lang="en-US" sz="2800" b="1" dirty="0" smtClean="0"/>
              <a:t>PR </a:t>
            </a:r>
            <a:r>
              <a:rPr lang="ru-RU" sz="2800" b="1" dirty="0" smtClean="0"/>
              <a:t>и СМИ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770982"/>
            <a:ext cx="6418521" cy="8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0" y="3403737"/>
            <a:ext cx="1644500" cy="3454262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07" y="-356156"/>
            <a:ext cx="1492093" cy="14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>
          <a:xfrm>
            <a:off x="0" y="3403737"/>
            <a:ext cx="904009" cy="3454262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3752" y="670728"/>
            <a:ext cx="5564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Коммуникация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3999" y="0"/>
            <a:ext cx="443800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17516" y="3166661"/>
            <a:ext cx="1553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Реклама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7516" y="5130868"/>
            <a:ext cx="929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PR</a:t>
            </a:r>
            <a:endParaRPr lang="ru-RU" sz="3200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6200000" flipV="1">
            <a:off x="1502212" y="3724413"/>
            <a:ext cx="1631372" cy="4635797"/>
          </a:xfrm>
          <a:prstGeom prst="rtTriangle">
            <a:avLst/>
          </a:prstGeom>
          <a:solidFill>
            <a:srgbClr val="3C47D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17516" y="1224279"/>
            <a:ext cx="244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chemeClr val="bg1"/>
                </a:solidFill>
                <a:effectLst/>
              </a:rPr>
              <a:t>Журналистика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752" y="1728960"/>
            <a:ext cx="55493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</a:t>
            </a:r>
            <a:r>
              <a:rPr lang="ru-RU" sz="2400" b="1" dirty="0" smtClean="0"/>
              <a:t>ередача </a:t>
            </a:r>
            <a:r>
              <a:rPr lang="ru-RU" sz="2400" b="1" dirty="0"/>
              <a:t>сообщения (информации) – обмен информацией между социальными субъектами в любом кодифицированном виде. Информация – сведения о событиях, фактах, явлениях, имеющие значимый характер для социума. Социальный мир – мир человеческой деятельности. Социальные коммуникации делятся на: журналистика; реклама; PR.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40170"/>
            <a:ext cx="6244936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ÑÐ°Ñ, Ð¾Ð±ÑÐµÐ½Ð¸Ðµ, ÑÐ¾Ð¾Ð±ÑÐµÐ½Ð¸Ðµ, Ð¾Ð±ÑÑÐ¶Ð´ÐµÐ½Ð¸Ðµ Ð·Ð½Ð°Ñ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25" y="840197"/>
            <a:ext cx="1291384" cy="12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ÑÑÐµÑÐ°, Ð³ÑÑÐ¿Ð¿Ñ, Ð¿Ð¾Ð»ÑÐ·Ð¾Ð²Ð°ÑÐµÐ»Ñ Ð·Ð½Ð°Ñ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25" y="2756831"/>
            <a:ext cx="1344338" cy="13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°ÑÐ´Ð¸Ð¾, Ð·Ð²ÑÐº, Ð´Ð¸Ð½Ð°Ð¼Ð¸Ðº, Ð³ÑÐ¾Ð¼ÐºÐ¾ÑÑÑ Ð·Ð½Ð°ÑÐ¾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61" y="4802208"/>
            <a:ext cx="1240102" cy="12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47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cision-wp-files/ca-en/wp-content/uploads/2018/07/25132309/thumbnail-d23fa5f61728a9efb6942b7a28c0b75c.jpe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/>
          <a:stretch/>
        </p:blipFill>
        <p:spPr bwMode="auto">
          <a:xfrm>
            <a:off x="-2" y="0"/>
            <a:ext cx="4622834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3855"/>
            <a:ext cx="12192000" cy="3034145"/>
          </a:xfrm>
          <a:prstGeom prst="rect">
            <a:avLst/>
          </a:prstGeom>
        </p:spPr>
      </p:pic>
      <p:sp>
        <p:nvSpPr>
          <p:cNvPr id="2" name="Прямоугольный треугольник 1"/>
          <p:cNvSpPr/>
          <p:nvPr/>
        </p:nvSpPr>
        <p:spPr>
          <a:xfrm rot="16200000" flipV="1">
            <a:off x="-523479" y="2359929"/>
            <a:ext cx="5021549" cy="3974592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 flipH="1">
            <a:off x="0" y="3823855"/>
            <a:ext cx="1609344" cy="3034146"/>
          </a:xfrm>
          <a:prstGeom prst="rtTriangle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15840" y="543789"/>
            <a:ext cx="7193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СМИ играют особую роль в PR-процессе. Продвижение благоприятного образа того или иного объекта невозможно без «вмешательства» средств массовой информации. Именно через прессу пиарщики реализуют свои коммуникации с общественностью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4448" y="4347225"/>
            <a:ext cx="8424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PR необходим </a:t>
            </a:r>
            <a:r>
              <a:rPr lang="ru-RU" sz="2800" b="1" dirty="0" smtClean="0">
                <a:solidFill>
                  <a:schemeClr val="bg1"/>
                </a:solidFill>
              </a:rPr>
              <a:t>СМИ. </a:t>
            </a:r>
            <a:r>
              <a:rPr lang="ru-RU" sz="2800" b="1" dirty="0">
                <a:solidFill>
                  <a:schemeClr val="bg1"/>
                </a:solidFill>
              </a:rPr>
              <a:t>Газеты, журналы, телевидение регулярно используют информационные материалы, подготовленные пиарщиками - </a:t>
            </a:r>
            <a:r>
              <a:rPr lang="ru-RU" sz="2800" b="1" dirty="0" err="1">
                <a:solidFill>
                  <a:schemeClr val="bg1"/>
                </a:solidFill>
              </a:rPr>
              <a:t>имиджевые</a:t>
            </a:r>
            <a:r>
              <a:rPr lang="ru-RU" sz="2800" b="1" dirty="0">
                <a:solidFill>
                  <a:schemeClr val="bg1"/>
                </a:solidFill>
              </a:rPr>
              <a:t> статьи и интервью, </a:t>
            </a:r>
            <a:r>
              <a:rPr lang="ru-RU" sz="2800" b="1" dirty="0" smtClean="0">
                <a:solidFill>
                  <a:schemeClr val="bg1"/>
                </a:solidFill>
              </a:rPr>
              <a:t>пресс-релизы и </a:t>
            </a:r>
            <a:r>
              <a:rPr lang="ru-RU" sz="2800" b="1" dirty="0">
                <a:solidFill>
                  <a:schemeClr val="bg1"/>
                </a:solidFill>
              </a:rPr>
              <a:t>т.д.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22832" y="259245"/>
            <a:ext cx="6418521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23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0007"/>
          <a:stretch/>
        </p:blipFill>
        <p:spPr>
          <a:xfrm>
            <a:off x="0" y="0"/>
            <a:ext cx="4104167" cy="6858000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5400000">
            <a:off x="207332" y="-207335"/>
            <a:ext cx="3689499" cy="4104169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0"/>
            <a:ext cx="1467293" cy="2349795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0988" y="205402"/>
            <a:ext cx="812327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Деятельность </a:t>
            </a:r>
            <a:r>
              <a:rPr lang="ru-RU" sz="3800" dirty="0">
                <a:solidFill>
                  <a:prstClr val="black"/>
                </a:solidFill>
                <a:latin typeface="Arial Black" panose="020B0A04020102020204" pitchFamily="34" charset="0"/>
              </a:rPr>
              <a:t>PR </a:t>
            </a:r>
            <a:r>
              <a:rPr lang="ru-RU" sz="38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СМИ в обществе</a:t>
            </a:r>
            <a:endParaRPr lang="ru-RU" sz="3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0990" y="1844750"/>
            <a:ext cx="70547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ahoma" panose="020B0604030504040204" pitchFamily="34" charset="0"/>
              </a:rPr>
              <a:t> </a:t>
            </a:r>
            <a:r>
              <a:rPr lang="ru-RU" sz="2500" b="1" dirty="0">
                <a:solidFill>
                  <a:srgbClr val="222222"/>
                </a:solidFill>
              </a:rPr>
              <a:t>Считается, что настоящий PR и качественные СМИ могут существовать только в демократическом обществе. В авторитарных и тоталитарных государствах они принимают форму агитации и пропаганды, становятся простыми, но эффективными орудиями власти для манипулирования общественным сознанием. Считается также, что PR «произошел» от журналистики и потому эти два занятия тесно связаны и взаимозависимы. Наверное, поэтому отношения между ними складываются довольно сложно.</a:t>
            </a:r>
            <a:endParaRPr lang="ru-RU" sz="25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599462"/>
            <a:ext cx="6418521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>
            <a:off x="10597114" y="5615078"/>
            <a:ext cx="1594886" cy="1268183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flipH="1">
            <a:off x="11366204" y="2832939"/>
            <a:ext cx="825795" cy="4072220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30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6125322" y="833128"/>
            <a:ext cx="605628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752021" y="2418019"/>
            <a:ext cx="4524153" cy="4355805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0547498" y="4051005"/>
            <a:ext cx="1644500" cy="280699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2" y="630557"/>
            <a:ext cx="6731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rial Black" panose="020B0A04020102020204" pitchFamily="34" charset="0"/>
              </a:rPr>
              <a:t>Отношения </a:t>
            </a:r>
            <a:r>
              <a:rPr lang="en-US" sz="4400" dirty="0" smtClean="0">
                <a:latin typeface="Arial Black" panose="020B0A04020102020204" pitchFamily="34" charset="0"/>
              </a:rPr>
              <a:t>PR-</a:t>
            </a:r>
            <a:r>
              <a:rPr lang="ru-RU" sz="4400" dirty="0" smtClean="0">
                <a:latin typeface="Arial Black" panose="020B0A04020102020204" pitchFamily="34" charset="0"/>
              </a:rPr>
              <a:t>служб со </a:t>
            </a:r>
            <a:r>
              <a:rPr lang="ru-RU" sz="4400" dirty="0">
                <a:latin typeface="Arial Black" panose="020B0A04020102020204" pitchFamily="34" charset="0"/>
              </a:rPr>
              <a:t>СМИ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9935" y="2628956"/>
            <a:ext cx="9414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Основные этапы взаимодействия</a:t>
            </a:r>
            <a:r>
              <a:rPr lang="en-US" sz="3200" b="1" dirty="0" smtClean="0"/>
              <a:t>:</a:t>
            </a:r>
          </a:p>
          <a:p>
            <a:endParaRPr lang="ru-RU" sz="2400" b="1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669853" y="-669852"/>
            <a:ext cx="903767" cy="2243473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 flipH="1">
            <a:off x="1" y="1"/>
            <a:ext cx="914400" cy="3454262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55259" y="939586"/>
            <a:ext cx="5526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40% времени российские </a:t>
            </a:r>
            <a:r>
              <a:rPr lang="en-US" sz="2800" b="1" dirty="0">
                <a:solidFill>
                  <a:prstClr val="black"/>
                </a:solidFill>
              </a:rPr>
              <a:t>PR</a:t>
            </a:r>
            <a:r>
              <a:rPr lang="ru-RU" sz="2800" b="1" dirty="0">
                <a:solidFill>
                  <a:prstClr val="black"/>
                </a:solidFill>
              </a:rPr>
              <a:t>-службы уделяют взаимодействию со </a:t>
            </a:r>
            <a:r>
              <a:rPr lang="ru-RU" sz="2800" b="1" dirty="0" smtClean="0">
                <a:solidFill>
                  <a:prstClr val="black"/>
                </a:solidFill>
              </a:rPr>
              <a:t>СМИ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322" y="764184"/>
            <a:ext cx="58541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3C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9600" b="1" dirty="0">
              <a:solidFill>
                <a:srgbClr val="3C47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118" y="3211236"/>
            <a:ext cx="94141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600" b="1" dirty="0" smtClean="0"/>
              <a:t>Подготовка</a:t>
            </a:r>
            <a:r>
              <a:rPr lang="ru-RU" sz="2600" b="1" dirty="0"/>
              <a:t>, разработка стратегии: составление информационной </a:t>
            </a:r>
            <a:r>
              <a:rPr lang="ru-RU" sz="2600" b="1" dirty="0" smtClean="0"/>
              <a:t>карты (определение целевой аудитории и ее сегментация), </a:t>
            </a:r>
            <a:r>
              <a:rPr lang="ru-RU" sz="2600" b="1" dirty="0"/>
              <a:t>составление медиа-плана, подготовка пакета информации, документов</a:t>
            </a:r>
            <a:r>
              <a:rPr lang="ru-RU" sz="2600" b="1" dirty="0" smtClean="0"/>
              <a:t>;</a:t>
            </a:r>
            <a:endParaRPr lang="ru-RU" sz="2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2118" y="5116209"/>
            <a:ext cx="858289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600" b="1" dirty="0">
                <a:solidFill>
                  <a:prstClr val="black"/>
                </a:solidFill>
              </a:rPr>
              <a:t>Этап контактного взаимодействия со СМИ (выделение контактов распространения информации, определение тактики </a:t>
            </a:r>
            <a:r>
              <a:rPr lang="en-US" sz="2600" b="1" dirty="0">
                <a:solidFill>
                  <a:prstClr val="black"/>
                </a:solidFill>
              </a:rPr>
              <a:t>PR-</a:t>
            </a:r>
            <a:r>
              <a:rPr lang="ru-RU" sz="2600" b="1" dirty="0">
                <a:solidFill>
                  <a:prstClr val="black"/>
                </a:solidFill>
              </a:rPr>
              <a:t>кампании и т.п.)</a:t>
            </a:r>
          </a:p>
        </p:txBody>
      </p:sp>
    </p:spTree>
    <p:extLst>
      <p:ext uri="{BB962C8B-B14F-4D97-AF65-F5344CB8AC3E}">
        <p14:creationId xmlns:p14="http://schemas.microsoft.com/office/powerpoint/2010/main" val="2697517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ый треугольник 22"/>
          <p:cNvSpPr/>
          <p:nvPr/>
        </p:nvSpPr>
        <p:spPr>
          <a:xfrm flipH="1">
            <a:off x="10597114" y="0"/>
            <a:ext cx="1594886" cy="6883261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jufi.ch/files/cto_layout/img/JF_Icons_Kompetenzen_Politi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58" y="0"/>
            <a:ext cx="6655981" cy="66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rot="16200000">
            <a:off x="7752021" y="2418019"/>
            <a:ext cx="4524153" cy="4355805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0547498" y="4051005"/>
            <a:ext cx="1644500" cy="280699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39392" y="6499681"/>
            <a:ext cx="5652606" cy="572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89317"/>
            <a:ext cx="6418521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073" y="208474"/>
            <a:ext cx="95491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400" dirty="0">
                <a:solidFill>
                  <a:prstClr val="black"/>
                </a:solidFill>
                <a:latin typeface="Arial Black" panose="020B0A04020102020204" pitchFamily="34" charset="0"/>
              </a:rPr>
              <a:t>Формы и методы </a:t>
            </a:r>
            <a:r>
              <a:rPr lang="ru-RU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эффективного взаимодействия </a:t>
            </a:r>
            <a:r>
              <a:rPr lang="en-US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 </a:t>
            </a:r>
            <a:r>
              <a:rPr lang="ru-RU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СМИ</a:t>
            </a:r>
            <a:endParaRPr lang="ru-RU" sz="3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791" y="1749355"/>
            <a:ext cx="66513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Пресс-конференция</a:t>
            </a:r>
            <a:r>
              <a:rPr lang="ru-RU" sz="2300" b="1" dirty="0">
                <a:solidFill>
                  <a:srgbClr val="000000"/>
                </a:solidFill>
              </a:rPr>
              <a:t> является очень мощным инструментом PR. Ее можно определить, как встречу журналистов с представителями предприятия (компании), имеющую целью предоставление СМИ фактографической, проблемной и комментирующей информации.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30373" y="1916950"/>
            <a:ext cx="173664" cy="167032"/>
          </a:xfrm>
          <a:prstGeom prst="ellips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791" y="425247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Брифинг</a:t>
            </a:r>
            <a:r>
              <a:rPr lang="ru-RU" sz="2300" b="1" dirty="0"/>
              <a:t> </a:t>
            </a:r>
            <a:r>
              <a:rPr lang="ru-RU" sz="2300" b="1" dirty="0" smtClean="0"/>
              <a:t>– это </a:t>
            </a:r>
            <a:r>
              <a:rPr lang="ru-RU" sz="2300" b="1" dirty="0"/>
              <a:t>короткая встреча руководства предприятия с журналистами, возможно с приглашением официальных лиц. Сообщение на брифинге, в отличие от пресс-конференции, носит односторонний, </a:t>
            </a:r>
            <a:r>
              <a:rPr lang="ru-RU" sz="2300" b="1" dirty="0" err="1"/>
              <a:t>оповещательный</a:t>
            </a:r>
            <a:r>
              <a:rPr lang="ru-RU" sz="2300" b="1" dirty="0"/>
              <a:t> характер.</a:t>
            </a:r>
          </a:p>
        </p:txBody>
      </p:sp>
      <p:sp>
        <p:nvSpPr>
          <p:cNvPr id="24" name="Овал 23"/>
          <p:cNvSpPr/>
          <p:nvPr/>
        </p:nvSpPr>
        <p:spPr>
          <a:xfrm>
            <a:off x="217472" y="4428889"/>
            <a:ext cx="173664" cy="167032"/>
          </a:xfrm>
          <a:prstGeom prst="ellips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839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ый треугольник 22"/>
          <p:cNvSpPr/>
          <p:nvPr/>
        </p:nvSpPr>
        <p:spPr>
          <a:xfrm flipH="1">
            <a:off x="10597114" y="0"/>
            <a:ext cx="1594886" cy="6883261"/>
          </a:xfrm>
          <a:prstGeom prst="rtTriangle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jufi.ch/files/cto_layout/img/JF_Icons_Kompetenzen_Politi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58" y="0"/>
            <a:ext cx="6655981" cy="66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rot="16200000">
            <a:off x="7752021" y="2418019"/>
            <a:ext cx="4524153" cy="4355805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>
            <a:off x="10547498" y="4051005"/>
            <a:ext cx="1644500" cy="2806994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39392" y="6499681"/>
            <a:ext cx="5652606" cy="572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89317"/>
            <a:ext cx="6418521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6073" y="208474"/>
            <a:ext cx="95491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400" dirty="0">
                <a:solidFill>
                  <a:prstClr val="black"/>
                </a:solidFill>
                <a:latin typeface="Arial Black" panose="020B0A04020102020204" pitchFamily="34" charset="0"/>
              </a:rPr>
              <a:t>Формы и методы </a:t>
            </a:r>
            <a:r>
              <a:rPr lang="ru-RU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эффективного взаимодействия </a:t>
            </a:r>
            <a:r>
              <a:rPr lang="en-US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 </a:t>
            </a:r>
            <a:r>
              <a:rPr lang="ru-RU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 СМИ</a:t>
            </a:r>
            <a:endParaRPr lang="ru-RU" sz="3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791" y="1749355"/>
            <a:ext cx="66513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</a:t>
            </a:r>
            <a:r>
              <a:rPr lang="ru-RU" sz="2300" b="1" dirty="0">
                <a:solidFill>
                  <a:srgbClr val="000000"/>
                </a:solidFill>
              </a:rPr>
              <a:t> – это совместное проведение времени представителей фирмы-устроителя и гостей. Это заранее подготовленная, тщательно продуманная и разработанная форма делового </a:t>
            </a:r>
            <a:r>
              <a:rPr lang="ru-RU" sz="2300" b="1" dirty="0" smtClean="0">
                <a:solidFill>
                  <a:srgbClr val="000000"/>
                </a:solidFill>
              </a:rPr>
              <a:t>общения. Подобные </a:t>
            </a:r>
            <a:r>
              <a:rPr lang="ru-RU" sz="2300" b="1" dirty="0">
                <a:solidFill>
                  <a:srgbClr val="000000"/>
                </a:solidFill>
              </a:rPr>
              <a:t>события, разумеется, носят эпизодический характер..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30373" y="1916950"/>
            <a:ext cx="173664" cy="167032"/>
          </a:xfrm>
          <a:prstGeom prst="ellips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791" y="4252477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2300" b="1" dirty="0"/>
              <a:t> является самостоятельной акцией, которая считается приемом. Это мероприятие по своей форме не что иное, как представление фирмы, новой продукции или услуги приглашенной аудитории. </a:t>
            </a:r>
          </a:p>
        </p:txBody>
      </p:sp>
      <p:sp>
        <p:nvSpPr>
          <p:cNvPr id="24" name="Овал 23"/>
          <p:cNvSpPr/>
          <p:nvPr/>
        </p:nvSpPr>
        <p:spPr>
          <a:xfrm>
            <a:off x="217472" y="4428889"/>
            <a:ext cx="173664" cy="167032"/>
          </a:xfrm>
          <a:prstGeom prst="ellips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923" y="2030047"/>
            <a:ext cx="9175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F2F0F4"/>
                </a:solidFill>
              </a:rPr>
              <a:t>«</a:t>
            </a:r>
            <a:r>
              <a:rPr lang="en-US" sz="2500" b="1" dirty="0" smtClean="0">
                <a:solidFill>
                  <a:srgbClr val="F2F0F4"/>
                </a:solidFill>
              </a:rPr>
              <a:t>Public relations</a:t>
            </a:r>
            <a:r>
              <a:rPr lang="ru-RU" sz="2500" b="1" dirty="0" smtClean="0">
                <a:solidFill>
                  <a:srgbClr val="F2F0F4"/>
                </a:solidFill>
              </a:rPr>
              <a:t>» </a:t>
            </a:r>
            <a:r>
              <a:rPr lang="ru-RU" sz="2500" b="1" dirty="0">
                <a:solidFill>
                  <a:srgbClr val="F2F0F4"/>
                </a:solidFill>
              </a:rPr>
              <a:t>рассматривает СМИ именно как одну из своих посреднических подсистем в общей системе PR-управления, необходимой для осуществления «диалога с общественностью», влияния на ее интересы и потребности с целью их «согласования». Реально СМИ являются абсолютно самостоятельными системами со своими внутрисистемными целями и интересами, поэтому в PR-взаимодействиях они выступают как равноправные, но ситуативные партнеры.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 rot="16200000">
            <a:off x="9354878" y="4020878"/>
            <a:ext cx="2498651" cy="3175591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338470" y="-338468"/>
            <a:ext cx="2498651" cy="3175591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98857" y="422574"/>
            <a:ext cx="7118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 smtClean="0">
                <a:solidFill>
                  <a:srgbClr val="F2F0F4"/>
                </a:solidFill>
                <a:latin typeface="Arial Black" panose="020B0A04020102020204" pitchFamily="34" charset="0"/>
              </a:rPr>
              <a:t>Подведение итогов</a:t>
            </a:r>
            <a:r>
              <a:rPr lang="en-US" sz="4400" dirty="0" smtClean="0">
                <a:solidFill>
                  <a:srgbClr val="F2F0F4"/>
                </a:solidFill>
                <a:latin typeface="Arial Black" panose="020B0A04020102020204" pitchFamily="34" charset="0"/>
              </a:rPr>
              <a:t>:</a:t>
            </a:r>
            <a:endParaRPr lang="ru-RU" dirty="0">
              <a:solidFill>
                <a:srgbClr val="F2F0F4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732032" y="3406501"/>
            <a:ext cx="5147286" cy="1772649"/>
          </a:xfrm>
          <a:prstGeom prst="rt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-1779561" y="1687318"/>
            <a:ext cx="5147286" cy="1772649"/>
          </a:xfrm>
          <a:prstGeom prst="rt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01418"/>
            <a:ext cx="6546117" cy="48545"/>
          </a:xfrm>
          <a:prstGeom prst="rect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5882" y="1385743"/>
            <a:ext cx="6546117" cy="48545"/>
          </a:xfrm>
          <a:prstGeom prst="rect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91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923" y="2665399"/>
            <a:ext cx="91759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rgbClr val="F2F0F4"/>
                </a:solidFill>
              </a:rPr>
              <a:t>Данное партнерство обычно базируется на взаимной выгоде, намного реже – на идейной основе. Следовательно, задачами PR-служб является согласование интересов не только с «общественностью», но еще и со средствами массовой информации. 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 rot="16200000">
            <a:off x="9354878" y="4020878"/>
            <a:ext cx="2498651" cy="3175591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338470" y="-338468"/>
            <a:ext cx="2498651" cy="3175591"/>
          </a:xfrm>
          <a:prstGeom prst="rtTriangle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98857" y="422574"/>
            <a:ext cx="7118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 smtClean="0">
                <a:solidFill>
                  <a:srgbClr val="F2F0F4"/>
                </a:solidFill>
                <a:latin typeface="Arial Black" panose="020B0A04020102020204" pitchFamily="34" charset="0"/>
              </a:rPr>
              <a:t>Подведение итогов</a:t>
            </a:r>
            <a:r>
              <a:rPr lang="en-US" sz="4400" dirty="0" smtClean="0">
                <a:solidFill>
                  <a:srgbClr val="F2F0F4"/>
                </a:solidFill>
                <a:latin typeface="Arial Black" panose="020B0A04020102020204" pitchFamily="34" charset="0"/>
              </a:rPr>
              <a:t>:</a:t>
            </a:r>
            <a:endParaRPr lang="ru-RU" dirty="0">
              <a:solidFill>
                <a:srgbClr val="F2F0F4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8732032" y="3406501"/>
            <a:ext cx="5147286" cy="1772649"/>
          </a:xfrm>
          <a:prstGeom prst="rt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-1779561" y="1687318"/>
            <a:ext cx="5147286" cy="1772649"/>
          </a:xfrm>
          <a:prstGeom prst="rtTriangle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01418"/>
            <a:ext cx="6546117" cy="48545"/>
          </a:xfrm>
          <a:prstGeom prst="rect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45882" y="1385743"/>
            <a:ext cx="6546117" cy="48545"/>
          </a:xfrm>
          <a:prstGeom prst="rect">
            <a:avLst/>
          </a:prstGeom>
          <a:solidFill>
            <a:srgbClr val="3C47D6"/>
          </a:solidFill>
          <a:ln>
            <a:solidFill>
              <a:srgbClr val="3C47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510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Tahoma</vt:lpstr>
      <vt:lpstr>Wingdings</vt:lpstr>
      <vt:lpstr>Тема Office</vt:lpstr>
      <vt:lpstr>Журналистика и PR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 Relations</dc:title>
  <dc:creator>Юлия Задорожникова</dc:creator>
  <cp:lastModifiedBy>Анастейша</cp:lastModifiedBy>
  <cp:revision>27</cp:revision>
  <dcterms:created xsi:type="dcterms:W3CDTF">2019-09-28T12:33:06Z</dcterms:created>
  <dcterms:modified xsi:type="dcterms:W3CDTF">2023-05-29T05:49:12Z</dcterms:modified>
</cp:coreProperties>
</file>