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13" r:id="rId3"/>
    <p:sldId id="306" r:id="rId4"/>
    <p:sldId id="307" r:id="rId5"/>
    <p:sldId id="308" r:id="rId6"/>
    <p:sldId id="309" r:id="rId7"/>
    <p:sldId id="310" r:id="rId8"/>
    <p:sldId id="316" r:id="rId9"/>
    <p:sldId id="319" r:id="rId10"/>
    <p:sldId id="318" r:id="rId11"/>
    <p:sldId id="31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81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9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2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2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9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5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0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0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7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8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EFA7-A663-495B-A2BA-5E7A4DCAB88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D10E-3BA1-4ED5-9E59-0A509C054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60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уденты\ф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0" y="-952500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туденты\love_in_islam_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220">
            <a:off x="415331" y="3984030"/>
            <a:ext cx="2875472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2951" y="1998643"/>
            <a:ext cx="65181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Педагогическое сопровождение </a:t>
            </a:r>
          </a:p>
          <a:p>
            <a:pPr algn="ctr"/>
            <a:r>
              <a:rPr lang="ru-RU" sz="2800" b="1" dirty="0" smtClean="0">
                <a:latin typeface="Georgia" pitchFamily="18" charset="0"/>
              </a:rPr>
              <a:t>детских и юношеских </a:t>
            </a:r>
          </a:p>
          <a:p>
            <a:pPr algn="ctr"/>
            <a:r>
              <a:rPr lang="ru-RU" sz="2800" b="1" dirty="0" smtClean="0">
                <a:latin typeface="Georgia" pitchFamily="18" charset="0"/>
              </a:rPr>
              <a:t>общественных объединений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8306" y="4538365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Быкова Татьяна Валериевна,</a:t>
            </a:r>
          </a:p>
          <a:p>
            <a:r>
              <a:rPr lang="ru-RU" dirty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едагог-организатор, советник </a:t>
            </a:r>
          </a:p>
          <a:p>
            <a:r>
              <a:rPr lang="ru-RU" dirty="0" smtClean="0">
                <a:latin typeface="Georgia" pitchFamily="18" charset="0"/>
              </a:rPr>
              <a:t>директора по воспитанию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2951" y="721836"/>
            <a:ext cx="627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МАОУ «Начальная общеобразовательная школа №  41»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уденты\ф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0" y="-952500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6343" y="827282"/>
            <a:ext cx="8955314" cy="5027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Georgia" pitchFamily="18" charset="0"/>
              </a:rPr>
              <a:t>1. Кто является субъектом педагогического сопровождения</a:t>
            </a:r>
            <a:r>
              <a:rPr lang="ru-RU" dirty="0" smtClean="0">
                <a:latin typeface="Georgia" pitchFamily="18" charset="0"/>
              </a:rPr>
              <a:t>?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(Дети, родители, взрослые)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Georgia" pitchFamily="18" charset="0"/>
              </a:rPr>
              <a:t>2. Перечислите основные функции ПС</a:t>
            </a:r>
            <a:r>
              <a:rPr lang="ru-RU" dirty="0" smtClean="0">
                <a:latin typeface="Georgia" pitchFamily="18" charset="0"/>
              </a:rPr>
              <a:t>?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(воспитательная, компенсаторная, стимулирующая, корректирующая)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Georgia" pitchFamily="18" charset="0"/>
              </a:rPr>
              <a:t>3. В каком блоке</a:t>
            </a:r>
            <a:r>
              <a:rPr lang="en-US" dirty="0">
                <a:latin typeface="Georgia" pitchFamily="18" charset="0"/>
              </a:rPr>
              <a:t>/</a:t>
            </a:r>
            <a:r>
              <a:rPr lang="ru-RU" dirty="0">
                <a:latin typeface="Georgia" pitchFamily="18" charset="0"/>
              </a:rPr>
              <a:t>этапе  модели ПС оказывается помощь ребенку – участнику ДОО  (регистрация на сайте РДДМ) 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(3 блок – организационно-деятельностный, на личном уровне ПС)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Georgia" pitchFamily="18" charset="0"/>
              </a:rPr>
              <a:t>4. Какие критерии оценки деятельности ДОО  существуют</a:t>
            </a:r>
            <a:r>
              <a:rPr lang="ru-RU" dirty="0" smtClean="0">
                <a:latin typeface="Georgia" pitchFamily="18" charset="0"/>
              </a:rPr>
              <a:t>?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(качественные, количественные)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Georgia" pitchFamily="18" charset="0"/>
              </a:rPr>
              <a:t>5. Какой подход реализуется в разработке и программно-методического обеспечения  и организации деятельности ДОО</a:t>
            </a:r>
            <a:r>
              <a:rPr lang="ru-RU" dirty="0" smtClean="0">
                <a:latin typeface="Georgia" pitchFamily="18" charset="0"/>
              </a:rPr>
              <a:t>?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(Аксиологический – в его основе – общечеловеческие ценности)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8" name="Picture 3" descr="C:\Users\User\Desktop\студенты\проверь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964" y="-290404"/>
            <a:ext cx="2815338" cy="26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уденты\ф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0" y="-952500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туденты\love_in_islam_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220">
            <a:off x="8993274" y="-177800"/>
            <a:ext cx="2875472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2343" y="1968968"/>
            <a:ext cx="77796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Georgia" pitchFamily="18" charset="0"/>
              </a:rPr>
              <a:t>«Если </a:t>
            </a:r>
            <a:r>
              <a:rPr lang="ru-RU" sz="3200" dirty="0">
                <a:latin typeface="Georgia" pitchFamily="18" charset="0"/>
              </a:rPr>
              <a:t>педагогика хочет воспитывать человека во всех отношениях, то она должна прежде узнать его тоже во всех </a:t>
            </a:r>
            <a:r>
              <a:rPr lang="ru-RU" sz="3200" dirty="0" smtClean="0">
                <a:latin typeface="Georgia" pitchFamily="18" charset="0"/>
              </a:rPr>
              <a:t>отношениях»</a:t>
            </a:r>
            <a:endParaRPr lang="ru-RU" sz="3200" dirty="0">
              <a:latin typeface="Georgia" pitchFamily="18" charset="0"/>
            </a:endParaRPr>
          </a:p>
          <a:p>
            <a:pPr algn="r"/>
            <a:endParaRPr lang="ru-RU" dirty="0">
              <a:latin typeface="Georgia" pitchFamily="18" charset="0"/>
            </a:endParaRPr>
          </a:p>
          <a:p>
            <a:pPr algn="r"/>
            <a:r>
              <a:rPr lang="ru-RU" dirty="0">
                <a:latin typeface="Georgia" pitchFamily="18" charset="0"/>
              </a:rPr>
              <a:t>К.Д.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9482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уденты\ф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0" y="-952500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туденты\love_in_islam_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220">
            <a:off x="8993274" y="-177800"/>
            <a:ext cx="2875472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9761" y="221446"/>
            <a:ext cx="8658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Педагогическое  сопровождение  детских </a:t>
            </a:r>
          </a:p>
          <a:p>
            <a:pPr algn="ctr"/>
            <a:r>
              <a:rPr lang="ru-RU" sz="2800" b="1" dirty="0" smtClean="0">
                <a:latin typeface="Georgia" pitchFamily="18" charset="0"/>
              </a:rPr>
              <a:t>и юношеских  общественных  объединений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132" y="2777361"/>
            <a:ext cx="103264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Сопровождение</a:t>
            </a:r>
            <a:r>
              <a:rPr lang="ru-RU" dirty="0" smtClean="0">
                <a:latin typeface="Georgia" pitchFamily="18" charset="0"/>
              </a:rPr>
              <a:t> - метод </a:t>
            </a:r>
            <a:r>
              <a:rPr lang="ru-RU" dirty="0">
                <a:latin typeface="Georgia" pitchFamily="18" charset="0"/>
              </a:rPr>
              <a:t>и </a:t>
            </a:r>
            <a:r>
              <a:rPr lang="ru-RU" dirty="0" smtClean="0">
                <a:latin typeface="Georgia" pitchFamily="18" charset="0"/>
              </a:rPr>
              <a:t>идеология. Сопровождение - система </a:t>
            </a:r>
            <a:r>
              <a:rPr lang="ru-RU" dirty="0">
                <a:latin typeface="Georgia" pitchFamily="18" charset="0"/>
              </a:rPr>
              <a:t>профессиональной деятельности педагога-психолога и </a:t>
            </a:r>
            <a:r>
              <a:rPr lang="ru-RU" dirty="0" smtClean="0">
                <a:latin typeface="Georgia" pitchFamily="18" charset="0"/>
              </a:rPr>
              <a:t>технология </a:t>
            </a:r>
            <a:r>
              <a:rPr lang="ru-RU" dirty="0">
                <a:latin typeface="Georgia" pitchFamily="18" charset="0"/>
              </a:rPr>
              <a:t>психолого-педагогической работы в </a:t>
            </a:r>
            <a:r>
              <a:rPr lang="ru-RU" dirty="0" smtClean="0">
                <a:latin typeface="Georgia" pitchFamily="18" charset="0"/>
              </a:rPr>
              <a:t>школе.    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М</a:t>
            </a:r>
            <a:r>
              <a:rPr lang="ru-RU" dirty="0">
                <a:solidFill>
                  <a:srgbClr val="FF0000"/>
                </a:solidFill>
                <a:latin typeface="Georgia" pitchFamily="18" charset="0"/>
              </a:rPr>
              <a:t>. Р. </a:t>
            </a:r>
            <a:r>
              <a:rPr lang="ru-RU" dirty="0" err="1">
                <a:solidFill>
                  <a:srgbClr val="FF0000"/>
                </a:solidFill>
                <a:latin typeface="Georgia" pitchFamily="18" charset="0"/>
              </a:rPr>
              <a:t>Битянова</a:t>
            </a:r>
            <a:r>
              <a:rPr lang="ru-RU" dirty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latin typeface="Georgia" pitchFamily="18" charset="0"/>
              </a:rPr>
              <a:t>следование </a:t>
            </a:r>
            <a:r>
              <a:rPr lang="ru-RU" dirty="0">
                <a:latin typeface="Georgia" pitchFamily="18" charset="0"/>
              </a:rPr>
              <a:t>за естественным развитием ребенка и опора на те личностные достижения, которые реально у ребенка есть; </a:t>
            </a:r>
            <a:endParaRPr lang="ru-RU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latin typeface="Georgia" pitchFamily="18" charset="0"/>
              </a:rPr>
              <a:t>создание </a:t>
            </a:r>
            <a:r>
              <a:rPr lang="ru-RU" dirty="0">
                <a:latin typeface="Georgia" pitchFamily="18" charset="0"/>
              </a:rPr>
              <a:t>условий для самостоятельного освоения детьми системы отношений с миром и самим собой, а также для совершения каждым ребенком личностно-значимых выборов; </a:t>
            </a:r>
            <a:endParaRPr lang="ru-RU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latin typeface="Georgia" pitchFamily="18" charset="0"/>
              </a:rPr>
              <a:t>создание </a:t>
            </a:r>
            <a:r>
              <a:rPr lang="ru-RU" dirty="0">
                <a:latin typeface="Georgia" pitchFamily="18" charset="0"/>
              </a:rPr>
              <a:t>условий для максимального личностного развития ребенка в рамках объективно данной социальной и образовательной </a:t>
            </a:r>
            <a:r>
              <a:rPr lang="ru-RU" dirty="0" smtClean="0">
                <a:latin typeface="Georgia" pitchFamily="18" charset="0"/>
              </a:rPr>
              <a:t>среды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74041" y="1337803"/>
            <a:ext cx="3149600" cy="8801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37850" y="1554623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Сопровождение?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уденты\ф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0" y="-952500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туденты\love_in_islam_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220">
            <a:off x="8993274" y="-177800"/>
            <a:ext cx="2875472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56" y="1325562"/>
            <a:ext cx="31638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4600" y="2514600"/>
            <a:ext cx="855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Сопровождение</a:t>
            </a:r>
            <a:r>
              <a:rPr lang="ru-RU" dirty="0" smtClean="0">
                <a:latin typeface="Georgia" pitchFamily="18" charset="0"/>
              </a:rPr>
              <a:t> - особый </a:t>
            </a:r>
            <a:r>
              <a:rPr lang="ru-RU" dirty="0">
                <a:latin typeface="Georgia" pitchFamily="18" charset="0"/>
              </a:rPr>
              <a:t>вид практики педагога, основывающийся на помогающих действиях субъекту в формировании ориентационного поля развития и жизнедеятельности, квалифицированные и адресные конкретные меры содействия взрослым и </a:t>
            </a:r>
            <a:r>
              <a:rPr lang="ru-RU" dirty="0" smtClean="0">
                <a:latin typeface="Georgia" pitchFamily="18" charset="0"/>
              </a:rPr>
              <a:t>детям.  </a:t>
            </a:r>
            <a:r>
              <a:rPr lang="ru-RU" dirty="0">
                <a:solidFill>
                  <a:srgbClr val="FF0000"/>
                </a:solidFill>
                <a:latin typeface="Georgia" pitchFamily="18" charset="0"/>
              </a:rPr>
              <a:t>Ж. А. Захарова </a:t>
            </a:r>
          </a:p>
          <a:p>
            <a:pPr algn="just"/>
            <a:endParaRPr lang="ru-RU" dirty="0">
              <a:latin typeface="Georgia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Georgia" pitchFamily="18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едагогическое </a:t>
            </a:r>
            <a:r>
              <a:rPr lang="ru-RU" dirty="0">
                <a:solidFill>
                  <a:srgbClr val="FF0000"/>
                </a:solidFill>
                <a:latin typeface="Georgia" pitchFamily="18" charset="0"/>
              </a:rPr>
              <a:t>сопровождение </a:t>
            </a:r>
            <a:r>
              <a:rPr lang="ru-RU" dirty="0">
                <a:latin typeface="Georgia" pitchFamily="18" charset="0"/>
              </a:rPr>
              <a:t>детского </a:t>
            </a:r>
            <a:r>
              <a:rPr lang="ru-RU" dirty="0" smtClean="0">
                <a:latin typeface="Georgia" pitchFamily="18" charset="0"/>
              </a:rPr>
              <a:t>лидерства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- процесс </a:t>
            </a:r>
            <a:r>
              <a:rPr lang="ru-RU" dirty="0">
                <a:latin typeface="Georgia" pitchFamily="18" charset="0"/>
              </a:rPr>
              <a:t>взаимодействия педагогов с группой детей с целью оказания помощи в реализации лидерского потенциала каждого </a:t>
            </a:r>
            <a:r>
              <a:rPr lang="ru-RU" dirty="0" smtClean="0">
                <a:latin typeface="Georgia" pitchFamily="18" charset="0"/>
              </a:rPr>
              <a:t>ребенка. Исследователь </a:t>
            </a:r>
            <a:r>
              <a:rPr lang="ru-RU" dirty="0">
                <a:latin typeface="Georgia" pitchFamily="18" charset="0"/>
              </a:rPr>
              <a:t>представил технологию педагогического сопровождения, обеспечивающую создание условий, при которых проявление имеющихся у ребенка лидерских качеств будет максимально эффективным</a:t>
            </a:r>
            <a:r>
              <a:rPr lang="ru-RU" dirty="0" smtClean="0">
                <a:latin typeface="Georgia" pitchFamily="18" charset="0"/>
              </a:rPr>
              <a:t>.</a:t>
            </a:r>
            <a:r>
              <a:rPr lang="ru-RU" dirty="0">
                <a:solidFill>
                  <a:srgbClr val="FF0000"/>
                </a:solidFill>
                <a:latin typeface="Georgia" pitchFamily="18" charset="0"/>
              </a:rPr>
              <a:t> А. Л. Уманский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3508" y="1510932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Сопровождение?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уденты\ф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0" y="-741568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туденты\love_in_islam_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220">
            <a:off x="8993274" y="-177800"/>
            <a:ext cx="2875472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9534" y="2764669"/>
            <a:ext cx="8741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Georgia" pitchFamily="18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едагогическое </a:t>
            </a:r>
            <a:r>
              <a:rPr lang="ru-RU" dirty="0">
                <a:solidFill>
                  <a:srgbClr val="FF0000"/>
                </a:solidFill>
                <a:latin typeface="Georgia" pitchFamily="18" charset="0"/>
              </a:rPr>
              <a:t>сопровождение детских общественных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объединений </a:t>
            </a:r>
            <a:r>
              <a:rPr lang="ru-RU" dirty="0" smtClean="0">
                <a:latin typeface="Georgia" pitchFamily="18" charset="0"/>
              </a:rPr>
              <a:t>- целостный </a:t>
            </a:r>
            <a:r>
              <a:rPr lang="ru-RU" dirty="0">
                <a:latin typeface="Georgia" pitchFamily="18" charset="0"/>
              </a:rPr>
              <a:t>педагогический процесс, имеющий характерные особенности: </a:t>
            </a:r>
            <a:r>
              <a:rPr lang="ru-RU" u="sng" dirty="0">
                <a:latin typeface="Georgia" pitchFamily="18" charset="0"/>
              </a:rPr>
              <a:t>свои субъекты, принципы, цели, задачи, функции, содержание, средства, результаты</a:t>
            </a:r>
            <a:r>
              <a:rPr lang="ru-RU" dirty="0">
                <a:latin typeface="Georgia" pitchFamily="18" charset="0"/>
              </a:rPr>
              <a:t>. </a:t>
            </a:r>
            <a:endParaRPr lang="ru-RU" dirty="0" smtClean="0">
              <a:latin typeface="Georgia" pitchFamily="18" charset="0"/>
            </a:endParaRPr>
          </a:p>
          <a:p>
            <a:pPr algn="just"/>
            <a:endParaRPr lang="ru-RU" dirty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</a:rPr>
              <a:t>Добровольность </a:t>
            </a:r>
            <a:r>
              <a:rPr lang="ru-RU" dirty="0">
                <a:latin typeface="Georgia" pitchFamily="18" charset="0"/>
              </a:rPr>
              <a:t>и самодеятельность, опыт новых социальных отношений и социального творчества, возможность изменить свой социальный статус и обогатить мировоззрение - </a:t>
            </a:r>
            <a:r>
              <a:rPr lang="ru-RU" dirty="0" smtClean="0">
                <a:latin typeface="Georgia" pitchFamily="18" charset="0"/>
              </a:rPr>
              <a:t>возможности</a:t>
            </a:r>
            <a:r>
              <a:rPr lang="ru-RU" dirty="0">
                <a:latin typeface="Georgia" pitchFamily="18" charset="0"/>
              </a:rPr>
              <a:t>, которые предоставляются ребенку и делают детские общественные объединения уникальным общественным институтом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660505" y="821487"/>
            <a:ext cx="2844800" cy="14431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60505" y="1342999"/>
            <a:ext cx="268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Сопровождение?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уденты\фон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3D4B7"/>
              </a:clrFrom>
              <a:clrTo>
                <a:srgbClr val="E3D4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0" y="-572016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туденты\love_in_islam_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220">
            <a:off x="8993274" y="-177800"/>
            <a:ext cx="2875472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804" y="2317571"/>
            <a:ext cx="3945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dirty="0" smtClean="0">
                <a:latin typeface="Georgia" pitchFamily="18" charset="0"/>
              </a:rPr>
              <a:t>изучение </a:t>
            </a:r>
            <a:r>
              <a:rPr lang="ru-RU" dirty="0">
                <a:latin typeface="Georgia" pitchFamily="18" charset="0"/>
              </a:rPr>
              <a:t>и создание 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социально-педагогических условий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1" name="Picture 3" descr="C:\Users\User\Desktop\студенты\субъекты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6DFCF"/>
              </a:clrFrom>
              <a:clrTo>
                <a:srgbClr val="E6DFC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27" b="99306" l="718" r="58839">
                        <a14:foregroundMark x1="25245" y1="44676" x2="25245" y2="44676"/>
                        <a14:foregroundMark x1="12590" y1="35417" x2="12590" y2="35417"/>
                        <a14:foregroundMark x1="14025" y1="50463" x2="14025" y2="50463"/>
                        <a14:foregroundMark x1="5545" y1="53241" x2="5545" y2="53241"/>
                        <a14:foregroundMark x1="16243" y1="53588" x2="16243" y2="53588"/>
                        <a14:foregroundMark x1="26288" y1="53241" x2="26288" y2="53241"/>
                        <a14:foregroundMark x1="13829" y1="68981" x2="13829" y2="68981"/>
                        <a14:foregroundMark x1="22831" y1="74306" x2="22831" y2="74306"/>
                        <a14:foregroundMark x1="13568" y1="83912" x2="13568" y2="83912"/>
                        <a14:foregroundMark x1="46771" y1="84606" x2="46771" y2="84606"/>
                        <a14:foregroundMark x1="45988" y1="88889" x2="45988" y2="88889"/>
                        <a14:foregroundMark x1="18395" y1="96759" x2="18395" y2="96759"/>
                        <a14:foregroundMark x1="9785" y1="26505" x2="9785" y2="26505"/>
                        <a14:foregroundMark x1="28245" y1="36111" x2="28245" y2="36111"/>
                        <a14:foregroundMark x1="28245" y1="36458" x2="28245" y2="36458"/>
                        <a14:foregroundMark x1="20809" y1="36458" x2="20809" y2="36458"/>
                        <a14:backgroundMark x1="39922" y1="24421" x2="39922" y2="24421"/>
                        <a14:backgroundMark x1="39922" y1="24074" x2="39922" y2="24074"/>
                        <a14:backgroundMark x1="45988" y1="90394" x2="45988" y2="90394"/>
                        <a14:backgroundMark x1="46771" y1="84606" x2="46771" y2="84606"/>
                        <a14:backgroundMark x1="17808" y1="96759" x2="17808" y2="9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3" t="13081" r="40168" b="2044"/>
          <a:stretch/>
        </p:blipFill>
        <p:spPr bwMode="auto">
          <a:xfrm>
            <a:off x="5440901" y="495638"/>
            <a:ext cx="3618088" cy="30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557" y="176412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СУБЪЕКТЫ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264" y="2878930"/>
            <a:ext cx="94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дети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0658" y="1917184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р</a:t>
            </a:r>
            <a:r>
              <a:rPr lang="ru-RU" dirty="0" smtClean="0">
                <a:latin typeface="Georgia" pitchFamily="18" charset="0"/>
              </a:rPr>
              <a:t>одители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909" y="3333234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педагоги, взрослые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4610100" y="685799"/>
            <a:ext cx="4978400" cy="3038009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52651" y="19459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ЦЕЛЬ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4" y="725813"/>
            <a:ext cx="2161651" cy="215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Шестиугольник 11"/>
          <p:cNvSpPr/>
          <p:nvPr/>
        </p:nvSpPr>
        <p:spPr>
          <a:xfrm>
            <a:off x="418182" y="685799"/>
            <a:ext cx="4090318" cy="3038009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7379" y="3755683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ОСОБЕННОСТИ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Picture 2" descr="C:\Users\User\Desktop\студенты\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2" t="7291" r="13231" b="4515"/>
          <a:stretch/>
        </p:blipFill>
        <p:spPr bwMode="auto">
          <a:xfrm>
            <a:off x="718418" y="4038998"/>
            <a:ext cx="1538833" cy="13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57251" y="4617179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команда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" name="Picture 4" descr="C:\Users\User\Downloads\ма-ые-ю-и-d-ержащ-красную-го-ово-омку-сое-ините-3984107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74" y="5515093"/>
            <a:ext cx="1219200" cy="14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11127" y="5818040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  уникальность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0901" y="5790961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информация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10" y="5339771"/>
            <a:ext cx="123579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55" y="4119680"/>
            <a:ext cx="18526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37325" y="4617179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взаимодействие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4093139"/>
            <a:ext cx="1579563" cy="123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690100" y="461717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ресурсы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71" y="4986511"/>
            <a:ext cx="1689834" cy="18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058989" y="5975627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сопровождение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уденты\ф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0" y="-916677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туденты\love_in_islam_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220">
            <a:off x="8993274" y="-177800"/>
            <a:ext cx="2875472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628" y="533008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ФУНКЦИИ  ПЕДАГОГИЧЕСКОГО  СОПРОВОЖДЕНИЯ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6628" y="2450890"/>
            <a:ext cx="2750458" cy="6463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компенсаторная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6628" y="4530959"/>
            <a:ext cx="2750458" cy="6753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корректирующая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6628" y="3468006"/>
            <a:ext cx="2750458" cy="7121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стимулирующая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566020" y="1365032"/>
            <a:ext cx="537029" cy="3880509"/>
          </a:xfrm>
          <a:prstGeom prst="rightBrace">
            <a:avLst>
              <a:gd name="adj1" fmla="val 8333"/>
              <a:gd name="adj2" fmla="val 5041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66663" y="2342242"/>
            <a:ext cx="48910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Поддержка каждого участника ДОО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Педагог - профессионал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6628" y="1325805"/>
            <a:ext cx="2750458" cy="7706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воспитательная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уденты\ф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0" y="-952500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туденты\love_in_islam_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220">
            <a:off x="8993274" y="-177800"/>
            <a:ext cx="2875472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9027" y="678934"/>
            <a:ext cx="822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        МОДЕЛЬ  ПЕДАГОГИЧЕСКОГО  СОПРОВОЖДЕНИЯ  ДОО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9027" y="3409364"/>
            <a:ext cx="2750458" cy="7706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3. организационно-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деятельностный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5973" y="3436969"/>
            <a:ext cx="2750458" cy="7706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4. результативный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9027" y="1444769"/>
            <a:ext cx="2750458" cy="7706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1. целевой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5973" y="1386749"/>
            <a:ext cx="2750458" cy="7706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2. содержательный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1770" y="2306419"/>
            <a:ext cx="258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Цели, задачи, подходы, функции ПС ДОО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925400" y="2351315"/>
            <a:ext cx="1538514" cy="71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БЛОКИ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528457" y="1889474"/>
            <a:ext cx="508000" cy="596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342743" y="1889474"/>
            <a:ext cx="604654" cy="596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441372" y="3062515"/>
            <a:ext cx="484028" cy="490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80307" y="3054394"/>
            <a:ext cx="467090" cy="411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45973" y="2232498"/>
            <a:ext cx="2750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Наличие областных программ: РДДМ</a:t>
            </a:r>
          </a:p>
          <a:p>
            <a:pPr algn="ctr"/>
            <a:r>
              <a:rPr lang="ru-RU" dirty="0" smtClean="0"/>
              <a:t>«Орлята России»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1872343" y="4220933"/>
            <a:ext cx="638628" cy="490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185885" y="4220933"/>
            <a:ext cx="635001" cy="490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91657" y="431574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Уровни ПС</a:t>
            </a:r>
            <a:endParaRPr lang="ru-RU" dirty="0"/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859970" y="4898568"/>
            <a:ext cx="1814285" cy="55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Организацион-ный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90471" y="4898568"/>
            <a:ext cx="1727200" cy="4789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личностный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51074" y="5555120"/>
            <a:ext cx="243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Поддержка ДОО </a:t>
            </a:r>
          </a:p>
          <a:p>
            <a:r>
              <a:rPr lang="ru-RU" dirty="0" smtClean="0">
                <a:latin typeface="Georgia" pitchFamily="18" charset="0"/>
              </a:rPr>
              <a:t>на одном из уровней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3116330" y="5457368"/>
            <a:ext cx="2650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Помощь и решение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 проблем конкретного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участника ДОО</a:t>
            </a:r>
            <a:endParaRPr lang="ru-RU" dirty="0">
              <a:latin typeface="Georgia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9028702" y="4275953"/>
            <a:ext cx="635001" cy="490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7656286" y="4275953"/>
            <a:ext cx="638628" cy="490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Скругленный прямоугольник 1028"/>
          <p:cNvSpPr/>
          <p:nvPr/>
        </p:nvSpPr>
        <p:spPr>
          <a:xfrm>
            <a:off x="6463914" y="4847765"/>
            <a:ext cx="2139974" cy="8853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Количественные критерии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028702" y="4847765"/>
            <a:ext cx="1937979" cy="8853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Качественные критерии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уденты\ф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0" y="-952500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туденты\love_in_islam_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220">
            <a:off x="8993274" y="-177800"/>
            <a:ext cx="2875472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8" y="2626491"/>
            <a:ext cx="2350407" cy="205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877483" y="1353457"/>
            <a:ext cx="2554514" cy="10305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Мотивация +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763657" y="5065028"/>
            <a:ext cx="2554514" cy="10305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Опережающий характер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95714" y="5065028"/>
            <a:ext cx="2554514" cy="10305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Анализ  и корректировка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63083" y="2952750"/>
            <a:ext cx="2554514" cy="10305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Разнообразие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166781" y="3004331"/>
            <a:ext cx="2554514" cy="10305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Подготовка кадров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763657" y="1353457"/>
            <a:ext cx="2945966" cy="10305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Аксиологический подход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1947" y="653534"/>
            <a:ext cx="817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 УСПЕШНОСТЬ  ПЕДАГОГИЧЕСКОГО  СОПРОВОЖДЕНИЯ ДОО </a:t>
            </a:r>
            <a:endParaRPr lang="ru-RU" b="1" dirty="0">
              <a:latin typeface="Georg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637313" y="1970314"/>
            <a:ext cx="566057" cy="42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96000" y="1972597"/>
            <a:ext cx="537028" cy="42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21314" y="3459843"/>
            <a:ext cx="9144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951436" y="3525938"/>
            <a:ext cx="8792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078515" y="4678242"/>
            <a:ext cx="52251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763657" y="4685499"/>
            <a:ext cx="602343" cy="322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уденты\ф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36285" y="-1019579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6920" y="1001486"/>
            <a:ext cx="8215086" cy="430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>
                <a:latin typeface="Georgia" pitchFamily="18" charset="0"/>
              </a:rPr>
              <a:t>1. Кто является субъектом педагогического сопровождения?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Georgia" pitchFamily="18" charset="0"/>
              </a:rPr>
              <a:t>2. Перечислите основные функции ПС?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Georgia" pitchFamily="18" charset="0"/>
              </a:rPr>
              <a:t>3. В каком блоке</a:t>
            </a:r>
            <a:r>
              <a:rPr lang="en-US" sz="2000" dirty="0" smtClean="0">
                <a:latin typeface="Georgia" pitchFamily="18" charset="0"/>
              </a:rPr>
              <a:t>/</a:t>
            </a:r>
            <a:r>
              <a:rPr lang="ru-RU" sz="2000" dirty="0" smtClean="0">
                <a:latin typeface="Georgia" pitchFamily="18" charset="0"/>
              </a:rPr>
              <a:t>этапе  модели ПС оказывается помощь ребенку – участнику ДОО  (регистрация на сайте РДДМ) 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Georgia" pitchFamily="18" charset="0"/>
              </a:rPr>
              <a:t>4. Какие критерии оценки деятельности ДОО  существуют?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Georgia" pitchFamily="18" charset="0"/>
              </a:rPr>
              <a:t>5. Какой подход реализуется в разработке и программно-методического обеспечения  и организации деятельности ДОО?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6" name="Picture 5" descr="C:\Users\User\Desktop\студенты\ооь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8" r="21429"/>
          <a:stretch/>
        </p:blipFill>
        <p:spPr bwMode="auto">
          <a:xfrm>
            <a:off x="9056914" y="-734786"/>
            <a:ext cx="2336800" cy="31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20" y="-179614"/>
            <a:ext cx="3163887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6295" y="77273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ПРОВЕРЬ СЕБЯ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567</Words>
  <Application>Microsoft Office PowerPoint</Application>
  <PresentationFormat>Произвольный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Сверкунова Анна Сергеевна</dc:creator>
  <cp:lastModifiedBy>User</cp:lastModifiedBy>
  <cp:revision>58</cp:revision>
  <dcterms:created xsi:type="dcterms:W3CDTF">2022-05-16T22:09:04Z</dcterms:created>
  <dcterms:modified xsi:type="dcterms:W3CDTF">2023-08-27T11:00:58Z</dcterms:modified>
</cp:coreProperties>
</file>