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81" r:id="rId4"/>
    <p:sldId id="262" r:id="rId5"/>
    <p:sldId id="279" r:id="rId6"/>
    <p:sldId id="284" r:id="rId7"/>
    <p:sldId id="283" r:id="rId8"/>
    <p:sldId id="285" r:id="rId9"/>
    <p:sldId id="286" r:id="rId10"/>
    <p:sldId id="267" r:id="rId11"/>
    <p:sldId id="264" r:id="rId12"/>
    <p:sldId id="265" r:id="rId13"/>
    <p:sldId id="266" r:id="rId14"/>
    <p:sldId id="287" r:id="rId15"/>
    <p:sldId id="275" r:id="rId16"/>
    <p:sldId id="268" r:id="rId17"/>
    <p:sldId id="269" r:id="rId18"/>
    <p:sldId id="280" r:id="rId19"/>
    <p:sldId id="271" r:id="rId20"/>
    <p:sldId id="270" r:id="rId21"/>
    <p:sldId id="272" r:id="rId22"/>
    <p:sldId id="273" r:id="rId23"/>
    <p:sldId id="274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E76"/>
    <a:srgbClr val="90E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3600400" cy="4248472"/>
          </a:xfrm>
        </p:spPr>
        <p:txBody>
          <a:bodyPr anchor="t">
            <a:norm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предпосылок функциональной грамотности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детей дошкольного возраста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3925" y="620688"/>
            <a:ext cx="3456384" cy="1224136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 Сивиринова Т.А., </a:t>
            </a: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МДОУ № 126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Комсомольска-на-Амуре</a:t>
            </a:r>
            <a:endParaRPr lang="ru-RU" sz="16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7937" r="10139" b="19190"/>
          <a:stretch/>
        </p:blipFill>
        <p:spPr bwMode="auto">
          <a:xfrm>
            <a:off x="4572000" y="2708920"/>
            <a:ext cx="364023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2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97" y="980728"/>
            <a:ext cx="682899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81704" y="-99392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 дошкольника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1700808"/>
            <a:ext cx="219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Математическая/финансовая грамотность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1900863"/>
            <a:ext cx="2125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Естественно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научная-научная и экологическая грамотность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4275977"/>
            <a:ext cx="2197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Речевая активность/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читательская грамотность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3789040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22702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5712" y="620687"/>
            <a:ext cx="3744416" cy="5490447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Математическая</a:t>
            </a:r>
          </a:p>
          <a:p>
            <a:pPr marL="6858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/финансовая  грамотность –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способность человека определять и понимать роль математики в мире, в котором он живёт, использовать математические навыки в повседневной жизни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9CD6CE-740E-48E4-1BDD-AA418A3B3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3168351" cy="33253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4BB287-165A-B60F-409C-AD33F4E54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618239"/>
            <a:ext cx="2684657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139" y="866764"/>
            <a:ext cx="3960440" cy="5328592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Естественнонаучная-научная и экологическая грамотность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способность человека осваивать и использовать естественнонаучные знания для распознания и постановки вопросов, для освоения новых знаний и умения использовать их в дальнейшей жизни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C3CB07-594D-95F4-C83C-F2F8C98BB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241" y="866764"/>
            <a:ext cx="3816424" cy="41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57401"/>
            <a:ext cx="7272808" cy="309634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marL="6858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Читательская грамотность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/формирование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речевой активности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умение правильно и грамотно излагать свои мысли, иметь широкий словарный запас – следующий компонент функциональной грамотности на уровне дошкольного образования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34DC9E-A910-1818-7E06-39574CB9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15066"/>
            <a:ext cx="3528393" cy="21688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A23842-867B-71EB-167C-374D1215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37" y="4316168"/>
            <a:ext cx="5211725" cy="21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561861-2D71-1397-F130-423CAF7CD816}"/>
              </a:ext>
            </a:extLst>
          </p:cNvPr>
          <p:cNvSpPr txBox="1"/>
          <p:nvPr/>
        </p:nvSpPr>
        <p:spPr>
          <a:xfrm>
            <a:off x="1153072" y="884442"/>
            <a:ext cx="7128792" cy="2538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Коммуникативная грамотность -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совокупность знаний, умений и навыков коммуникации, с помощью которых человек выстраивает эффективное общение независимо от различных обстоятельств.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5FACBA-A03B-78AC-065F-9E5E78CD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1"/>
          <a:stretch/>
        </p:blipFill>
        <p:spPr>
          <a:xfrm>
            <a:off x="863588" y="3501008"/>
            <a:ext cx="7416824" cy="28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3280210" cy="61387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Чтобы достичь результата, необходимо: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8064896" cy="561662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Использовать современные педагогические технологии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Грамотный подход к организации всех режимных моментов с уместным использованием развивающих методик проблемного обучения и учетом индивидуального подхода к ребенку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Стремиться к максимальной поддержке инициативы и самостоятельной активности детей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Использовать интегрированный подход, позволяющий решать задачи нескольких образовательных областей в рамках одного мероприятия (события)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Максимально активизировать психические процессы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Внести изменения в среду группы («среда группы – как второй педагог»).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0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1DC21C-97C3-27FE-D386-AE116669E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68" y="404664"/>
            <a:ext cx="2577749" cy="2281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A039AF-2E1D-A3AC-D259-66AB5A9231B5}"/>
              </a:ext>
            </a:extLst>
          </p:cNvPr>
          <p:cNvSpPr txBox="1"/>
          <p:nvPr/>
        </p:nvSpPr>
        <p:spPr>
          <a:xfrm>
            <a:off x="4067944" y="0"/>
            <a:ext cx="4621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ебенок, обладающий 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коммуникативной грамотностью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44B4471A-772A-BF3B-BAA2-39919DDAEABE}"/>
              </a:ext>
            </a:extLst>
          </p:cNvPr>
          <p:cNvSpPr/>
          <p:nvPr/>
        </p:nvSpPr>
        <p:spPr>
          <a:xfrm>
            <a:off x="611560" y="2686375"/>
            <a:ext cx="2951152" cy="16336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ладеет нормами и тактиками общения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F36EB2BE-CA8A-456C-C9A8-561667C819E3}"/>
              </a:ext>
            </a:extLst>
          </p:cNvPr>
          <p:cNvSpPr/>
          <p:nvPr/>
        </p:nvSpPr>
        <p:spPr>
          <a:xfrm>
            <a:off x="5436096" y="803618"/>
            <a:ext cx="2858616" cy="1080120"/>
          </a:xfrm>
          <a:prstGeom prst="ellipse">
            <a:avLst/>
          </a:prstGeom>
          <a:solidFill>
            <a:srgbClr val="FBFE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нает правила общения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4AB82608-BC8C-E29A-9CAD-F6DBA707BDE7}"/>
              </a:ext>
            </a:extLst>
          </p:cNvPr>
          <p:cNvSpPr/>
          <p:nvPr/>
        </p:nvSpPr>
        <p:spPr>
          <a:xfrm>
            <a:off x="5453256" y="2146315"/>
            <a:ext cx="2577749" cy="108012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Применяет их с учетом ситуации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вправо 14">
            <a:extLst>
              <a:ext uri="{FF2B5EF4-FFF2-40B4-BE49-F238E27FC236}">
                <a16:creationId xmlns:a16="http://schemas.microsoft.com/office/drawing/2014/main" xmlns="" id="{AD7F2F4E-D81B-131E-E346-9E89FA42A292}"/>
              </a:ext>
            </a:extLst>
          </p:cNvPr>
          <p:cNvSpPr/>
          <p:nvPr/>
        </p:nvSpPr>
        <p:spPr>
          <a:xfrm>
            <a:off x="4373136" y="1688174"/>
            <a:ext cx="1080120" cy="916281"/>
          </a:xfrm>
          <a:prstGeom prst="curvedRightArrow">
            <a:avLst>
              <a:gd name="adj1" fmla="val 18788"/>
              <a:gd name="adj2" fmla="val 3455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99403E1D-4B3D-B366-E3A3-F785D1B0A221}"/>
              </a:ext>
            </a:extLst>
          </p:cNvPr>
          <p:cNvSpPr/>
          <p:nvPr/>
        </p:nvSpPr>
        <p:spPr>
          <a:xfrm>
            <a:off x="926428" y="4741724"/>
            <a:ext cx="2498576" cy="136815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Владеет речевым этикетом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D3A231C4-FF02-21B4-1E87-A56D982E6707}"/>
              </a:ext>
            </a:extLst>
          </p:cNvPr>
          <p:cNvSpPr/>
          <p:nvPr/>
        </p:nvSpPr>
        <p:spPr>
          <a:xfrm>
            <a:off x="4373136" y="3952422"/>
            <a:ext cx="3921576" cy="2356897"/>
          </a:xfrm>
          <a:prstGeom prst="ellipse">
            <a:avLst/>
          </a:prstGeom>
          <a:solidFill>
            <a:srgbClr val="90E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ффективно использует все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перечисленное 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любой коммуникативной ситуации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8" name="Стрелка: изогнутая вправо 17">
            <a:extLst>
              <a:ext uri="{FF2B5EF4-FFF2-40B4-BE49-F238E27FC236}">
                <a16:creationId xmlns:a16="http://schemas.microsoft.com/office/drawing/2014/main" xmlns="" id="{C14F8623-C49A-3651-23D4-784DC290E567}"/>
              </a:ext>
            </a:extLst>
          </p:cNvPr>
          <p:cNvSpPr/>
          <p:nvPr/>
        </p:nvSpPr>
        <p:spPr>
          <a:xfrm>
            <a:off x="4682284" y="2834242"/>
            <a:ext cx="731520" cy="1216152"/>
          </a:xfrm>
          <a:prstGeom prst="curvedRightArrow">
            <a:avLst>
              <a:gd name="adj1" fmla="val 25000"/>
              <a:gd name="adj2" fmla="val 4418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xmlns="" id="{3BFE250E-A075-C66F-4BFB-BC7A2EBD2349}"/>
              </a:ext>
            </a:extLst>
          </p:cNvPr>
          <p:cNvSpPr/>
          <p:nvPr/>
        </p:nvSpPr>
        <p:spPr>
          <a:xfrm rot="1124450">
            <a:off x="3498179" y="3961630"/>
            <a:ext cx="1296164" cy="32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9D4C5533-29DD-C0CE-AD99-68D821933277}"/>
              </a:ext>
            </a:extLst>
          </p:cNvPr>
          <p:cNvSpPr/>
          <p:nvPr/>
        </p:nvSpPr>
        <p:spPr>
          <a:xfrm>
            <a:off x="3452821" y="5015811"/>
            <a:ext cx="892498" cy="379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5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0B36E1-9EDD-9006-29C0-B13126531531}"/>
              </a:ext>
            </a:extLst>
          </p:cNvPr>
          <p:cNvSpPr txBox="1"/>
          <p:nvPr/>
        </p:nvSpPr>
        <p:spPr>
          <a:xfrm>
            <a:off x="5148064" y="-99392"/>
            <a:ext cx="2448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оммуникативная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грамотность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B3D815-149C-89D7-2BA0-208B92F595C1}"/>
              </a:ext>
            </a:extLst>
          </p:cNvPr>
          <p:cNvSpPr txBox="1"/>
          <p:nvPr/>
        </p:nvSpPr>
        <p:spPr>
          <a:xfrm>
            <a:off x="503548" y="284581"/>
            <a:ext cx="8136904" cy="628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развития: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положительной направленности детей на общение со сверстниками (желание субъекта вступать в контакт с окружающими, организовывать общение, включающее умение слушать собеседника, эмоционально сопереживать, проявлять эмпатию, разрешать ситуации конфликта);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знание детьми правил общения, действенных вариантов поведения в процессе коммуникации;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овладение умениями совместного речевого диалога;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деятельность (ведущая игровая деятельность) и обучение (на основе игровой деятельности, которые создают зону ближайшего развития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19299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23205F-2ED3-1595-4E0F-A8681D1FB72C}"/>
              </a:ext>
            </a:extLst>
          </p:cNvPr>
          <p:cNvSpPr txBox="1"/>
          <p:nvPr/>
        </p:nvSpPr>
        <p:spPr>
          <a:xfrm>
            <a:off x="4275350" y="920941"/>
            <a:ext cx="3240360" cy="501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акие педагогические технологии можно применять для формирования предпосылок коммуникативной грамотности детей дошкольного возраста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B4E3BD-3FA1-B6B0-A684-9FA8696D97AE}"/>
              </a:ext>
            </a:extLst>
          </p:cNvPr>
          <p:cNvSpPr txBox="1"/>
          <p:nvPr/>
        </p:nvSpPr>
        <p:spPr>
          <a:xfrm>
            <a:off x="5580112" y="0"/>
            <a:ext cx="18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ADB95D-13DA-B5EB-5E97-3535513F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3384377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4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56E71CF-25F7-3574-7103-2C616FF0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76672"/>
            <a:ext cx="2520280" cy="597666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не учим, а налаживаем ситуации, когда их участникам хочется доверять и друг другу, и своему собственному опыту, в результате чего происходит эффект добровольного обучения, и научения, и тренировки»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AFA171-BE5B-76D8-46E7-CA45E23B3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052737"/>
            <a:ext cx="5400600" cy="5328592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DD4472-9CEF-9AFB-0C4F-2EC01EE1D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" t="31100" r="28265" b="55040"/>
          <a:stretch/>
        </p:blipFill>
        <p:spPr>
          <a:xfrm>
            <a:off x="3498311" y="-66835"/>
            <a:ext cx="504056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4704"/>
            <a:ext cx="7920880" cy="5616624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 (А. А. Леонтьев)</a:t>
            </a:r>
          </a:p>
          <a:p>
            <a:pPr algn="just"/>
            <a:endParaRPr lang="ru-RU" sz="28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способность человека адаптироваться к окружающей среде (изменяющимся условиям) и функционировать в ней, применяя уже имеющиеся знания (умения, навыки) в конкретных ситуациях, для решения разнообразных жизненных задач.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4" y="11663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Определение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38281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9680CA-2092-EF86-ED4A-0B3962289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2927787" cy="4268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403168-3411-2E44-0886-94E24621EADC}"/>
              </a:ext>
            </a:extLst>
          </p:cNvPr>
          <p:cNvSpPr txBox="1"/>
          <p:nvPr/>
        </p:nvSpPr>
        <p:spPr>
          <a:xfrm>
            <a:off x="3705296" y="808326"/>
            <a:ext cx="483726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технологии составляет описание 10 дидактических игр, которые обеспечивают решение образовательных задач через использование всех основных видов деятельности ребенка: игровой, коммуникативной, познавательно – исследовательской, изобразительной, двигательной активности.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649B21-F103-40EE-EE47-E86716D7ED46}"/>
              </a:ext>
            </a:extLst>
          </p:cNvPr>
          <p:cNvSpPr txBox="1"/>
          <p:nvPr/>
        </p:nvSpPr>
        <p:spPr>
          <a:xfrm>
            <a:off x="4527515" y="15007"/>
            <a:ext cx="3917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 «Мы вместе!»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F44221-1C19-EE99-6530-D2A8A9C313F7}"/>
              </a:ext>
            </a:extLst>
          </p:cNvPr>
          <p:cNvSpPr txBox="1"/>
          <p:nvPr/>
        </p:nvSpPr>
        <p:spPr>
          <a:xfrm>
            <a:off x="683568" y="5180999"/>
            <a:ext cx="7992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Ориентирована на развитие навыков сотрудничества, адекватной самооценки и начал личностного развития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4-7 лет)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2666389-6F35-549B-7E82-E60E9EB60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2750" r="15350"/>
          <a:stretch/>
        </p:blipFill>
        <p:spPr>
          <a:xfrm>
            <a:off x="772025" y="584393"/>
            <a:ext cx="2143791" cy="3008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B0ECB3-B4D2-A824-2A6D-ABE6B9CEFF6B}"/>
              </a:ext>
            </a:extLst>
          </p:cNvPr>
          <p:cNvSpPr txBox="1"/>
          <p:nvPr/>
        </p:nvSpPr>
        <p:spPr>
          <a:xfrm>
            <a:off x="4572000" y="-123493"/>
            <a:ext cx="3799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Авторы: </a:t>
            </a: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 В. Кривцов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В. Ю. Чал-Борю, А. А. </a:t>
            </a:r>
            <a:r>
              <a:rPr lang="ru-RU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Белевич</a:t>
            </a: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C818D6-4179-18AF-A233-D9FB6AAC51D5}"/>
              </a:ext>
            </a:extLst>
          </p:cNvPr>
          <p:cNvSpPr txBox="1"/>
          <p:nvPr/>
        </p:nvSpPr>
        <p:spPr>
          <a:xfrm>
            <a:off x="3750739" y="982176"/>
            <a:ext cx="462123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Программа-технология «Жизненные навыки для дошкольников» </a:t>
            </a:r>
          </a:p>
          <a:p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ориентирована на развитие коммуникативных, социальных и эмоциональных компетенций старших дошкольников в игре и совместной деятельности и включает в себя комплекс занятий-путешествий в течение года. </a:t>
            </a:r>
            <a:endParaRPr lang="ru-RU" sz="2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857FE2-A1CD-22DC-1927-5C9D9E0C8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717652"/>
            <a:ext cx="324335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1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D4CED3-BE50-88F3-F1D0-B3B53FBC4E7E}"/>
              </a:ext>
            </a:extLst>
          </p:cNvPr>
          <p:cNvSpPr txBox="1"/>
          <p:nvPr/>
        </p:nvSpPr>
        <p:spPr>
          <a:xfrm>
            <a:off x="470390" y="447173"/>
            <a:ext cx="4104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Педагогические технологии эффективной социализации дошкольников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391E19-8B8B-E3D8-7DF5-52CF203B2ECE}"/>
              </a:ext>
            </a:extLst>
          </p:cNvPr>
          <p:cNvSpPr txBox="1"/>
          <p:nvPr/>
        </p:nvSpPr>
        <p:spPr>
          <a:xfrm>
            <a:off x="4690959" y="-14492"/>
            <a:ext cx="3374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Автор: Н. П. Гришаева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DBE7C1-8105-8245-F199-939B20F4763D}"/>
              </a:ext>
            </a:extLst>
          </p:cNvPr>
          <p:cNvSpPr txBox="1"/>
          <p:nvPr/>
        </p:nvSpPr>
        <p:spPr>
          <a:xfrm>
            <a:off x="737828" y="1647502"/>
            <a:ext cx="7426878" cy="26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комплекс педагогических технологий: «Клубный час», «Проблемные педагогические ситуации», «Круг рефлексии», «Ситуации Месяца», «Заключительные праздники по Ситуациям месяца», «Дети-волонтеры», «Социальные акции», «Волшебный телефон», «Развивающее общение».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C8112DE-4E85-9DB9-EA0C-5D5E7FE0E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4446089"/>
            <a:ext cx="7668344" cy="192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25168"/>
            <a:ext cx="3456384" cy="523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3443DD-C76C-2458-F44F-59FAC15ECBBA}"/>
              </a:ext>
            </a:extLst>
          </p:cNvPr>
          <p:cNvSpPr txBox="1"/>
          <p:nvPr/>
        </p:nvSpPr>
        <p:spPr>
          <a:xfrm>
            <a:off x="611560" y="2341033"/>
            <a:ext cx="45151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Дает возможность каждому ребенку проявить себя, стать инициатором и соучастником образовательного процесса, т. е. иметь возможность выражать свое мнение при обсуждении значимых вопросов, внести свой вклад в совместную работу. </a:t>
            </a:r>
            <a:endParaRPr lang="ru-R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83F275-6C49-ED22-E0C4-1DB68A3D1435}"/>
              </a:ext>
            </a:extLst>
          </p:cNvPr>
          <p:cNvSpPr txBox="1"/>
          <p:nvPr/>
        </p:nvSpPr>
        <p:spPr>
          <a:xfrm>
            <a:off x="422002" y="388185"/>
            <a:ext cx="4199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«Детский совет»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F587DD-0B6F-D247-A236-B81AC08756B7}"/>
              </a:ext>
            </a:extLst>
          </p:cNvPr>
          <p:cNvSpPr txBox="1"/>
          <p:nvPr/>
        </p:nvSpPr>
        <p:spPr>
          <a:xfrm>
            <a:off x="4355976" y="-27313"/>
            <a:ext cx="4032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вторский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коллектив под редакцией </a:t>
            </a:r>
          </a:p>
          <a:p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И.Е. Федосовой, В.К.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Загвоздкиной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708D2ED-DEC5-4DA1-E9D4-9C2B900B9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700" y="2160683"/>
            <a:ext cx="3549740" cy="4044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07B9678-B6FC-6509-DC60-F0C2B159EED5}"/>
              </a:ext>
            </a:extLst>
          </p:cNvPr>
          <p:cNvSpPr txBox="1"/>
          <p:nvPr/>
        </p:nvSpPr>
        <p:spPr>
          <a:xfrm>
            <a:off x="1475656" y="881251"/>
            <a:ext cx="6624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Данная педагогическая технология содействует объединению детей и взрослых вокруг совместных дел и событий.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0804ED-D4EA-D07F-384E-A417CCC58BCA}"/>
              </a:ext>
            </a:extLst>
          </p:cNvPr>
          <p:cNvSpPr txBox="1"/>
          <p:nvPr/>
        </p:nvSpPr>
        <p:spPr>
          <a:xfrm>
            <a:off x="1691680" y="1530598"/>
            <a:ext cx="7128792" cy="4913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процесса воспитания;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формы и методы воспитания;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дошкольного воспитания;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наличие дружелюбной среды в дошкольной  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организации, основанной на принципах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партнерства со всеми заинтересованными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сторонами;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активная роль родителей в процессе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 детей.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A7C633-4EF2-72EC-25B9-B8605DEAC71D}"/>
              </a:ext>
            </a:extLst>
          </p:cNvPr>
          <p:cNvSpPr txBox="1"/>
          <p:nvPr/>
        </p:nvSpPr>
        <p:spPr>
          <a:xfrm>
            <a:off x="5292080" y="116632"/>
            <a:ext cx="1872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EC7F48-8923-89E5-E41F-AF4986B3B27F}"/>
              </a:ext>
            </a:extLst>
          </p:cNvPr>
          <p:cNvSpPr txBox="1"/>
          <p:nvPr/>
        </p:nvSpPr>
        <p:spPr>
          <a:xfrm>
            <a:off x="539552" y="739810"/>
            <a:ext cx="80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функциональной грамотности на ступени дошкольного образования влияют следующие факторы: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xmlns="" id="{9464D058-D966-8820-48BD-3E436478B2E8}"/>
              </a:ext>
            </a:extLst>
          </p:cNvPr>
          <p:cNvSpPr/>
          <p:nvPr/>
        </p:nvSpPr>
        <p:spPr>
          <a:xfrm>
            <a:off x="1115616" y="1662004"/>
            <a:ext cx="484632" cy="32683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xmlns="" id="{159026CD-4F30-D372-5F64-32987C935D51}"/>
              </a:ext>
            </a:extLst>
          </p:cNvPr>
          <p:cNvSpPr/>
          <p:nvPr/>
        </p:nvSpPr>
        <p:spPr>
          <a:xfrm>
            <a:off x="1115616" y="2163959"/>
            <a:ext cx="484632" cy="326836"/>
          </a:xfrm>
          <a:prstGeom prst="chevron">
            <a:avLst/>
          </a:prstGeom>
          <a:solidFill>
            <a:srgbClr val="FBFE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xmlns="" id="{8208652B-3230-3444-07D4-885117E44294}"/>
              </a:ext>
            </a:extLst>
          </p:cNvPr>
          <p:cNvSpPr/>
          <p:nvPr/>
        </p:nvSpPr>
        <p:spPr>
          <a:xfrm>
            <a:off x="1115616" y="2683910"/>
            <a:ext cx="484632" cy="32683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шеврон 12">
            <a:extLst>
              <a:ext uri="{FF2B5EF4-FFF2-40B4-BE49-F238E27FC236}">
                <a16:creationId xmlns:a16="http://schemas.microsoft.com/office/drawing/2014/main" xmlns="" id="{254138E6-773A-ACC3-3B5F-B2EECE6EB14B}"/>
              </a:ext>
            </a:extLst>
          </p:cNvPr>
          <p:cNvSpPr/>
          <p:nvPr/>
        </p:nvSpPr>
        <p:spPr>
          <a:xfrm>
            <a:off x="1110114" y="3265582"/>
            <a:ext cx="484632" cy="326836"/>
          </a:xfrm>
          <a:prstGeom prst="chevron">
            <a:avLst/>
          </a:prstGeom>
          <a:solidFill>
            <a:srgbClr val="FBFE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xmlns="" id="{06AF92F2-2585-9D76-1AD5-D17457C39738}"/>
              </a:ext>
            </a:extLst>
          </p:cNvPr>
          <p:cNvSpPr/>
          <p:nvPr/>
        </p:nvSpPr>
        <p:spPr>
          <a:xfrm>
            <a:off x="1110114" y="5445224"/>
            <a:ext cx="484632" cy="32683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2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: счетверенная 1">
            <a:extLst>
              <a:ext uri="{FF2B5EF4-FFF2-40B4-BE49-F238E27FC236}">
                <a16:creationId xmlns:a16="http://schemas.microsoft.com/office/drawing/2014/main" xmlns="" id="{18A37D3F-3E69-ED6F-5F28-751EEBEFF287}"/>
              </a:ext>
            </a:extLst>
          </p:cNvPr>
          <p:cNvSpPr/>
          <p:nvPr/>
        </p:nvSpPr>
        <p:spPr>
          <a:xfrm>
            <a:off x="2982324" y="1723987"/>
            <a:ext cx="3395228" cy="3406080"/>
          </a:xfrm>
          <a:prstGeom prst="quad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A00519FF-A03B-19F5-AC3D-D8D4EE1468C6}"/>
              </a:ext>
            </a:extLst>
          </p:cNvPr>
          <p:cNvSpPr/>
          <p:nvPr/>
        </p:nvSpPr>
        <p:spPr>
          <a:xfrm>
            <a:off x="1835696" y="764704"/>
            <a:ext cx="5328592" cy="914400"/>
          </a:xfrm>
          <a:prstGeom prst="roundRect">
            <a:avLst/>
          </a:prstGeom>
          <a:solidFill>
            <a:srgbClr val="FBFE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осуществлять саморазвитие</a:t>
            </a: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C79212B-7BFB-96EC-77A8-44724C0E2244}"/>
              </a:ext>
            </a:extLst>
          </p:cNvPr>
          <p:cNvSpPr/>
          <p:nvPr/>
        </p:nvSpPr>
        <p:spPr>
          <a:xfrm>
            <a:off x="6516068" y="2243463"/>
            <a:ext cx="2016224" cy="26196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применять знания и умения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41F3779C-CE18-C0C2-DAD4-6C34B92B4922}"/>
              </a:ext>
            </a:extLst>
          </p:cNvPr>
          <p:cNvSpPr/>
          <p:nvPr/>
        </p:nvSpPr>
        <p:spPr>
          <a:xfrm>
            <a:off x="1835696" y="5301208"/>
            <a:ext cx="5328592" cy="914400"/>
          </a:xfrm>
          <a:prstGeom prst="roundRect">
            <a:avLst/>
          </a:prstGeom>
          <a:solidFill>
            <a:srgbClr val="90E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оценивать знания и умения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E4D9469-490C-C0C8-427C-55342007AD16}"/>
              </a:ext>
            </a:extLst>
          </p:cNvPr>
          <p:cNvSpPr/>
          <p:nvPr/>
        </p:nvSpPr>
        <p:spPr>
          <a:xfrm>
            <a:off x="827584" y="2117206"/>
            <a:ext cx="2016224" cy="26196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добывать знания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5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543FD9-217B-971C-1A4B-28D7DE19C7DB}"/>
              </a:ext>
            </a:extLst>
          </p:cNvPr>
          <p:cNvSpPr txBox="1"/>
          <p:nvPr/>
        </p:nvSpPr>
        <p:spPr>
          <a:xfrm>
            <a:off x="4572000" y="0"/>
            <a:ext cx="3744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 грамотная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51CB157-057A-8929-E0F0-F57ADEA14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8" t="26424" r="21618" b="12279"/>
          <a:stretch/>
        </p:blipFill>
        <p:spPr>
          <a:xfrm>
            <a:off x="3059832" y="1772816"/>
            <a:ext cx="2736304" cy="2319909"/>
          </a:xfrm>
          <a:prstGeom prst="rect">
            <a:avLst/>
          </a:prstGeom>
        </p:spPr>
      </p:pic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xmlns="" id="{7C923043-EBC8-DA4D-E484-6A32C5026912}"/>
              </a:ext>
            </a:extLst>
          </p:cNvPr>
          <p:cNvSpPr/>
          <p:nvPr/>
        </p:nvSpPr>
        <p:spPr>
          <a:xfrm>
            <a:off x="4873143" y="774155"/>
            <a:ext cx="3443273" cy="965861"/>
          </a:xfrm>
          <a:prstGeom prst="cloudCallout">
            <a:avLst>
              <a:gd name="adj1" fmla="val -46898"/>
              <a:gd name="adj2" fmla="val 4535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ответственности </a:t>
            </a:r>
          </a:p>
        </p:txBody>
      </p:sp>
      <p:sp>
        <p:nvSpPr>
          <p:cNvPr id="13" name="Пузырек для мыслей: облако 12">
            <a:extLst>
              <a:ext uri="{FF2B5EF4-FFF2-40B4-BE49-F238E27FC236}">
                <a16:creationId xmlns:a16="http://schemas.microsoft.com/office/drawing/2014/main" xmlns="" id="{B4582CD3-FE04-C327-F3A3-57AAA676DED1}"/>
              </a:ext>
            </a:extLst>
          </p:cNvPr>
          <p:cNvSpPr/>
          <p:nvPr/>
        </p:nvSpPr>
        <p:spPr>
          <a:xfrm>
            <a:off x="696430" y="534859"/>
            <a:ext cx="3083482" cy="1173522"/>
          </a:xfrm>
          <a:prstGeom prst="cloudCallout">
            <a:avLst>
              <a:gd name="adj1" fmla="val 53788"/>
              <a:gd name="adj2" fmla="val 4912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Обладающий определёнными качествами</a:t>
            </a:r>
          </a:p>
        </p:txBody>
      </p:sp>
      <p:sp>
        <p:nvSpPr>
          <p:cNvPr id="14" name="Пузырек для мыслей: облако 13">
            <a:extLst>
              <a:ext uri="{FF2B5EF4-FFF2-40B4-BE49-F238E27FC236}">
                <a16:creationId xmlns:a16="http://schemas.microsoft.com/office/drawing/2014/main" xmlns="" id="{9FD48EDC-A57A-28BA-EE42-D4B33177295A}"/>
              </a:ext>
            </a:extLst>
          </p:cNvPr>
          <p:cNvSpPr/>
          <p:nvPr/>
        </p:nvSpPr>
        <p:spPr>
          <a:xfrm>
            <a:off x="696430" y="2708920"/>
            <a:ext cx="2147377" cy="1648358"/>
          </a:xfrm>
          <a:prstGeom prst="cloudCallout">
            <a:avLst>
              <a:gd name="adj1" fmla="val 56052"/>
              <a:gd name="adj2" fmla="val -55944"/>
            </a:avLst>
          </a:prstGeom>
          <a:solidFill>
            <a:srgbClr val="FBFE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Умеющий добывать знания</a:t>
            </a:r>
          </a:p>
        </p:txBody>
      </p:sp>
      <p:sp>
        <p:nvSpPr>
          <p:cNvPr id="16" name="Пузырек для мыслей: облако 15">
            <a:extLst>
              <a:ext uri="{FF2B5EF4-FFF2-40B4-BE49-F238E27FC236}">
                <a16:creationId xmlns:a16="http://schemas.microsoft.com/office/drawing/2014/main" xmlns="" id="{22CE6937-F75B-2562-8B2C-24A2A6D02B91}"/>
              </a:ext>
            </a:extLst>
          </p:cNvPr>
          <p:cNvSpPr/>
          <p:nvPr/>
        </p:nvSpPr>
        <p:spPr>
          <a:xfrm>
            <a:off x="3347864" y="4297604"/>
            <a:ext cx="2736304" cy="733723"/>
          </a:xfrm>
          <a:prstGeom prst="cloudCallout">
            <a:avLst>
              <a:gd name="adj1" fmla="val -4268"/>
              <a:gd name="adj2" fmla="val -66273"/>
            </a:avLst>
          </a:prstGeom>
          <a:solidFill>
            <a:srgbClr val="FBFE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Думающий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Пузырек для мыслей: облако 16">
            <a:extLst>
              <a:ext uri="{FF2B5EF4-FFF2-40B4-BE49-F238E27FC236}">
                <a16:creationId xmlns:a16="http://schemas.microsoft.com/office/drawing/2014/main" xmlns="" id="{1344220F-395B-2F8D-93C0-E5569C86EACC}"/>
              </a:ext>
            </a:extLst>
          </p:cNvPr>
          <p:cNvSpPr/>
          <p:nvPr/>
        </p:nvSpPr>
        <p:spPr>
          <a:xfrm>
            <a:off x="633204" y="5149619"/>
            <a:ext cx="3722772" cy="1173522"/>
          </a:xfrm>
          <a:prstGeom prst="cloudCallout">
            <a:avLst>
              <a:gd name="adj1" fmla="val 12206"/>
              <a:gd name="adj2" fmla="val -13057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самостоятельности </a:t>
            </a:r>
          </a:p>
        </p:txBody>
      </p:sp>
      <p:sp>
        <p:nvSpPr>
          <p:cNvPr id="18" name="Пузырек для мыслей: облако 17">
            <a:extLst>
              <a:ext uri="{FF2B5EF4-FFF2-40B4-BE49-F238E27FC236}">
                <a16:creationId xmlns:a16="http://schemas.microsoft.com/office/drawing/2014/main" xmlns="" id="{E850BA51-2D05-53E0-F3F6-9EB272C5A240}"/>
              </a:ext>
            </a:extLst>
          </p:cNvPr>
          <p:cNvSpPr/>
          <p:nvPr/>
        </p:nvSpPr>
        <p:spPr>
          <a:xfrm>
            <a:off x="5219856" y="5253449"/>
            <a:ext cx="3290722" cy="965861"/>
          </a:xfrm>
          <a:prstGeom prst="cloudCallout">
            <a:avLst>
              <a:gd name="adj1" fmla="val -30531"/>
              <a:gd name="adj2" fmla="val -19061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Обладающий ключевыми компетенциями</a:t>
            </a:r>
          </a:p>
        </p:txBody>
      </p:sp>
      <p:sp>
        <p:nvSpPr>
          <p:cNvPr id="19" name="Пузырек для мыслей: облако 18">
            <a:extLst>
              <a:ext uri="{FF2B5EF4-FFF2-40B4-BE49-F238E27FC236}">
                <a16:creationId xmlns:a16="http://schemas.microsoft.com/office/drawing/2014/main" xmlns="" id="{AE729471-19C0-A138-E91F-15ECF51507F2}"/>
              </a:ext>
            </a:extLst>
          </p:cNvPr>
          <p:cNvSpPr/>
          <p:nvPr/>
        </p:nvSpPr>
        <p:spPr>
          <a:xfrm>
            <a:off x="6012161" y="2152101"/>
            <a:ext cx="2664295" cy="1800200"/>
          </a:xfrm>
          <a:prstGeom prst="cloudCallout">
            <a:avLst>
              <a:gd name="adj1" fmla="val -56852"/>
              <a:gd name="adj2" fmla="val 11442"/>
            </a:avLst>
          </a:prstGeom>
          <a:solidFill>
            <a:srgbClr val="FBFE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Способный свободно использовать знания</a:t>
            </a:r>
          </a:p>
        </p:txBody>
      </p:sp>
    </p:spTree>
    <p:extLst>
      <p:ext uri="{BB962C8B-B14F-4D97-AF65-F5344CB8AC3E}">
        <p14:creationId xmlns:p14="http://schemas.microsoft.com/office/powerpoint/2010/main" val="391200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1DF0CA-0250-1450-8F5B-CF0DC8CA8F6B}"/>
              </a:ext>
            </a:extLst>
          </p:cNvPr>
          <p:cNvSpPr txBox="1"/>
          <p:nvPr/>
        </p:nvSpPr>
        <p:spPr>
          <a:xfrm>
            <a:off x="5076056" y="0"/>
            <a:ext cx="2736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D6414C55-1C51-EA24-2316-C68F15C8B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70388"/>
              </p:ext>
            </p:extLst>
          </p:nvPr>
        </p:nvGraphicFramePr>
        <p:xfrm>
          <a:off x="611560" y="908720"/>
          <a:ext cx="7920880" cy="538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5265">
                  <a:extLst>
                    <a:ext uri="{9D8B030D-6E8A-4147-A177-3AD203B41FA5}">
                      <a16:colId xmlns:a16="http://schemas.microsoft.com/office/drawing/2014/main" xmlns="" val="520168686"/>
                    </a:ext>
                  </a:extLst>
                </a:gridCol>
                <a:gridCol w="3585615">
                  <a:extLst>
                    <a:ext uri="{9D8B030D-6E8A-4147-A177-3AD203B41FA5}">
                      <a16:colId xmlns:a16="http://schemas.microsoft.com/office/drawing/2014/main" xmlns="" val="2744859689"/>
                    </a:ext>
                  </a:extLst>
                </a:gridCol>
              </a:tblGrid>
              <a:tr h="260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329646801"/>
                  </a:ext>
                </a:extLst>
              </a:tr>
              <a:tr h="2606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Коммуникативность: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9312694"/>
                  </a:ext>
                </a:extLst>
              </a:tr>
              <a:tr h="3222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 общения, умение выражать и отстаивать свою точку зрения,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вступать в открытое, уважительное и эффективное взаимодействие с другими людьми на основе разделяемого всеми уважения к человеческому достоинству, осознавать, как культурные, религиозные, политические, расовые и иные различия могут оказывать влияние на восприятие, суждения и взгляды – наши собственные и других людей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достаточно хорошо владеет устной речью, может выражать свои мысли и желания, может использовать речь для выражения своих мыслей, чувств и желаний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104778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90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7C89F62-7D36-D43B-EE35-0F5A30835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226102"/>
              </p:ext>
            </p:extLst>
          </p:nvPr>
        </p:nvGraphicFramePr>
        <p:xfrm>
          <a:off x="611560" y="764704"/>
          <a:ext cx="7920880" cy="5616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5265">
                  <a:extLst>
                    <a:ext uri="{9D8B030D-6E8A-4147-A177-3AD203B41FA5}">
                      <a16:colId xmlns:a16="http://schemas.microsoft.com/office/drawing/2014/main" xmlns="" val="1096669179"/>
                    </a:ext>
                  </a:extLst>
                </a:gridCol>
                <a:gridCol w="3585615">
                  <a:extLst>
                    <a:ext uri="{9D8B030D-6E8A-4147-A177-3AD203B41FA5}">
                      <a16:colId xmlns:a16="http://schemas.microsoft.com/office/drawing/2014/main" xmlns="" val="2897963710"/>
                    </a:ext>
                  </a:extLst>
                </a:gridCol>
              </a:tblGrid>
              <a:tr h="2606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Креативность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1015730"/>
                  </a:ext>
                </a:extLst>
              </a:tr>
              <a:tr h="582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1125650648"/>
                  </a:ext>
                </a:extLst>
              </a:tr>
              <a:tr h="2939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 к творчеству, нестандартно, неформально мыслить и действовать, любопытство, инновации, самовыражение. Способность продуктивно участвовать в процессе выработки, оценки и совершенствовании идей, направленных на получение инновационных и эффективных решений, и/или нового знания, и/или эффектного выражения воображения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обладает развитым воображением, которое реализуется в разных видах деятельности;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проявляет любознательность, задает вопросы взрослым и сверстникам, интересуется причинно-следственными связями, пытается самостоятельно придумывать объяснения явлениям природы и поступкам людей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30755306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DC574C-B52B-5239-8E8D-B2BD8D897B70}"/>
              </a:ext>
            </a:extLst>
          </p:cNvPr>
          <p:cNvSpPr txBox="1"/>
          <p:nvPr/>
        </p:nvSpPr>
        <p:spPr>
          <a:xfrm>
            <a:off x="5148064" y="34220"/>
            <a:ext cx="2592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33022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1445654E-FDF2-8B60-CC02-684652742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630401"/>
              </p:ext>
            </p:extLst>
          </p:nvPr>
        </p:nvGraphicFramePr>
        <p:xfrm>
          <a:off x="827584" y="1124744"/>
          <a:ext cx="7488832" cy="3721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8796">
                  <a:extLst>
                    <a:ext uri="{9D8B030D-6E8A-4147-A177-3AD203B41FA5}">
                      <a16:colId xmlns:a16="http://schemas.microsoft.com/office/drawing/2014/main" xmlns="" val="1146261790"/>
                    </a:ext>
                  </a:extLst>
                </a:gridCol>
                <a:gridCol w="3390036">
                  <a:extLst>
                    <a:ext uri="{9D8B030D-6E8A-4147-A177-3AD203B41FA5}">
                      <a16:colId xmlns:a16="http://schemas.microsoft.com/office/drawing/2014/main" xmlns="" val="380078538"/>
                    </a:ext>
                  </a:extLst>
                </a:gridCol>
              </a:tblGrid>
              <a:tr h="2310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Критическое мышление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6461369"/>
                  </a:ext>
                </a:extLst>
              </a:tr>
              <a:tr h="566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712838208"/>
                  </a:ext>
                </a:extLst>
              </a:tr>
              <a:tr h="1235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проблем, рассуждение, анализ, интерпретация, обобщение информации, способность критически рассматривать с различных точек зрения проблемы глобального характера и межкультурного взаимодействия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способен к принятию собственных решений, опираясь на свои знания и умения в различных видах деятельности.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5341415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387329-7145-71DA-1433-D08CF5454824}"/>
              </a:ext>
            </a:extLst>
          </p:cNvPr>
          <p:cNvSpPr txBox="1"/>
          <p:nvPr/>
        </p:nvSpPr>
        <p:spPr>
          <a:xfrm>
            <a:off x="5076056" y="0"/>
            <a:ext cx="2520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34689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012FB152-5E09-C9F9-D1FB-6FA8CF3E9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96899"/>
              </p:ext>
            </p:extLst>
          </p:nvPr>
        </p:nvGraphicFramePr>
        <p:xfrm>
          <a:off x="899592" y="836712"/>
          <a:ext cx="7488832" cy="4747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1787409458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xmlns="" val="362656651"/>
                    </a:ext>
                  </a:extLst>
                </a:gridCol>
              </a:tblGrid>
              <a:tr h="2310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Координация (кооперация)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6683297"/>
                  </a:ext>
                </a:extLst>
              </a:tr>
              <a:tr h="541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458823540"/>
                  </a:ext>
                </a:extLst>
              </a:tr>
              <a:tr h="1989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лидерство, работа в команде, сотрудничество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 взаимодействует со сверстниками и взрослыми, участвует в совместных играх. Способен договариваться, учитывать интересы и чувства других, сопереживать неудачам и радоваться успехам других, адекватно проявляет свои чувства, в том числе чувство веры в себя, старается разрешать конфликты.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extLst>
                  <a:ext uri="{0D108BD9-81ED-4DB2-BD59-A6C34878D82A}">
                    <a16:rowId xmlns:a16="http://schemas.microsoft.com/office/drawing/2014/main" xmlns="" val="198024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77D462-8440-C35C-5F1C-588B33C3C766}"/>
              </a:ext>
            </a:extLst>
          </p:cNvPr>
          <p:cNvSpPr txBox="1"/>
          <p:nvPr/>
        </p:nvSpPr>
        <p:spPr>
          <a:xfrm>
            <a:off x="5220072" y="62939"/>
            <a:ext cx="2405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29085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7F2939-C07D-15F6-29B0-3804FFB94FEB}"/>
              </a:ext>
            </a:extLst>
          </p:cNvPr>
          <p:cNvSpPr txBox="1"/>
          <p:nvPr/>
        </p:nvSpPr>
        <p:spPr>
          <a:xfrm>
            <a:off x="5508104" y="12395"/>
            <a:ext cx="165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атрица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1CFED41B-0C42-B38B-F6CC-CD6604819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693024"/>
              </p:ext>
            </p:extLst>
          </p:nvPr>
        </p:nvGraphicFramePr>
        <p:xfrm>
          <a:off x="323528" y="474060"/>
          <a:ext cx="8568952" cy="6051284"/>
        </p:xfrm>
        <a:graphic>
          <a:graphicData uri="http://schemas.openxmlformats.org/drawingml/2006/table">
            <a:tbl>
              <a:tblPr firstRow="1" firstCol="1" bandRow="1"/>
              <a:tblGrid>
                <a:gridCol w="1713790">
                  <a:extLst>
                    <a:ext uri="{9D8B030D-6E8A-4147-A177-3AD203B41FA5}">
                      <a16:colId xmlns:a16="http://schemas.microsoft.com/office/drawing/2014/main" xmlns="" val="3030271714"/>
                    </a:ext>
                  </a:extLst>
                </a:gridCol>
                <a:gridCol w="1655199">
                  <a:extLst>
                    <a:ext uri="{9D8B030D-6E8A-4147-A177-3AD203B41FA5}">
                      <a16:colId xmlns:a16="http://schemas.microsoft.com/office/drawing/2014/main" xmlns="" val="2371505580"/>
                    </a:ext>
                  </a:extLst>
                </a:gridCol>
                <a:gridCol w="2139624">
                  <a:extLst>
                    <a:ext uri="{9D8B030D-6E8A-4147-A177-3AD203B41FA5}">
                      <a16:colId xmlns:a16="http://schemas.microsoft.com/office/drawing/2014/main" xmlns="" val="4204310538"/>
                    </a:ext>
                  </a:extLst>
                </a:gridCol>
                <a:gridCol w="1683188">
                  <a:extLst>
                    <a:ext uri="{9D8B030D-6E8A-4147-A177-3AD203B41FA5}">
                      <a16:colId xmlns:a16="http://schemas.microsoft.com/office/drawing/2014/main" xmlns="" val="1798404670"/>
                    </a:ext>
                  </a:extLst>
                </a:gridCol>
                <a:gridCol w="1377151">
                  <a:extLst>
                    <a:ext uri="{9D8B030D-6E8A-4147-A177-3AD203B41FA5}">
                      <a16:colId xmlns:a16="http://schemas.microsoft.com/office/drawing/2014/main" xmlns="" val="2826028432"/>
                    </a:ext>
                  </a:extLst>
                </a:gridCol>
              </a:tblGrid>
              <a:tr h="1314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Стремление к анализу и критическому мышлению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Ориентация на креативное и творческое решение задач, изобретательность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на работу в команде, кооперацию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Стремление к коммуникации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21691"/>
                  </a:ext>
                </a:extLst>
              </a:tr>
              <a:tr h="120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Заинтересованность и потребность в данном виде деятельности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0982237"/>
                  </a:ext>
                </a:extLst>
              </a:tr>
              <a:tr h="1485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и осведомленность об определенных процессах в данной деятельности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4484281"/>
                  </a:ext>
                </a:extLst>
              </a:tr>
              <a:tr h="2047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Способности к планированию, реализации и достижению намеченного результата в данной деятельности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4658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8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1249</TotalTime>
  <Words>1045</Words>
  <Application>Microsoft Office PowerPoint</Application>
  <PresentationFormat>Экран (4:3)</PresentationFormat>
  <Paragraphs>133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Остин</vt:lpstr>
      <vt:lpstr>Формирование предпосылок функциональной грамотности  у детей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Чтобы достичь результата, необходимо:</vt:lpstr>
      <vt:lpstr>Презентация PowerPoint</vt:lpstr>
      <vt:lpstr>Презентация PowerPoint</vt:lpstr>
      <vt:lpstr>Презентация PowerPoint</vt:lpstr>
      <vt:lpstr>«Мы не учим, а налаживаем ситуации, когда их участникам хочется доверять и друг другу, и своему собственному опыту, в результате чего происходит эффект добровольного обучения, и научения, и тренировки»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предпосылок функциональной грамотности  у детей дошкольного возраста»</dc:title>
  <dc:creator>User</dc:creator>
  <cp:lastModifiedBy>Татьяна Сивиринова</cp:lastModifiedBy>
  <cp:revision>77</cp:revision>
  <dcterms:created xsi:type="dcterms:W3CDTF">2022-02-02T08:08:31Z</dcterms:created>
  <dcterms:modified xsi:type="dcterms:W3CDTF">2023-09-13T11:19:15Z</dcterms:modified>
</cp:coreProperties>
</file>