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9" r:id="rId9"/>
    <p:sldId id="270" r:id="rId10"/>
    <p:sldId id="262" r:id="rId11"/>
    <p:sldId id="268" r:id="rId12"/>
    <p:sldId id="263" r:id="rId13"/>
    <p:sldId id="264" r:id="rId14"/>
    <p:sldId id="265" r:id="rId15"/>
    <p:sldId id="266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254020697534441"/>
          <c:y val="5.375922591410183E-2"/>
          <c:w val="0.8490331505454618"/>
          <c:h val="0.58586257711407363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что знаете о хлебе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%">
                  <c:v>0.60000000000000031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как вырастить хлеб, изготовить муку, выпечь хлеб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 formatCode="0%">
                  <c:v>0.30000000000000016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почему нужно беречь хлеб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 formatCode="0%">
                  <c:v>0.55000000000000004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где можно использовать остатки хлеба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Лист1!$E$2:$E$5</c:f>
              <c:numCache>
                <c:formatCode>General</c:formatCode>
                <c:ptCount val="4"/>
                <c:pt idx="0" formatCode="0%">
                  <c:v>0.25</c:v>
                </c:pt>
              </c:numCache>
            </c:numRef>
          </c:val>
        </c:ser>
        <c:gapWidth val="75"/>
        <c:overlap val="-25"/>
        <c:axId val="146144640"/>
        <c:axId val="112628864"/>
      </c:barChart>
      <c:catAx>
        <c:axId val="146144640"/>
        <c:scaling>
          <c:orientation val="minMax"/>
        </c:scaling>
        <c:axPos val="b"/>
        <c:numFmt formatCode="General" sourceLinked="1"/>
        <c:majorTickMark val="none"/>
        <c:tickLblPos val="nextTo"/>
        <c:crossAx val="112628864"/>
        <c:crosses val="autoZero"/>
        <c:auto val="1"/>
        <c:lblAlgn val="ctr"/>
        <c:lblOffset val="100"/>
      </c:catAx>
      <c:valAx>
        <c:axId val="112628864"/>
        <c:scaling>
          <c:orientation val="minMax"/>
        </c:scaling>
        <c:axPos val="l"/>
        <c:majorGridlines/>
        <c:numFmt formatCode="0%" sourceLinked="1"/>
        <c:majorTickMark val="none"/>
        <c:tickLblPos val="nextTo"/>
        <c:spPr>
          <a:ln w="9525">
            <a:noFill/>
          </a:ln>
        </c:spPr>
        <c:crossAx val="14614464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aseline="0">
              <a:latin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500" baseline="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 проекта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0.60000000000000031</c:v>
                </c:pt>
                <c:pt idx="1">
                  <c:v>0.9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 проекта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0.30000000000000016</c:v>
                </c:pt>
                <c:pt idx="1">
                  <c:v>0.8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 проекта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0.60000000000000031</c:v>
                </c:pt>
                <c:pt idx="1">
                  <c:v>0.9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 проекта</c:v>
                </c:pt>
              </c:strCache>
            </c:strRef>
          </c:cat>
          <c:val>
            <c:numRef>
              <c:f>Лист1!$E$2:$E$5</c:f>
              <c:numCache>
                <c:formatCode>0%</c:formatCode>
                <c:ptCount val="4"/>
                <c:pt idx="0">
                  <c:v>0.25</c:v>
                </c:pt>
                <c:pt idx="1">
                  <c:v>0.91</c:v>
                </c:pt>
              </c:numCache>
            </c:numRef>
          </c:val>
        </c:ser>
        <c:gapWidth val="75"/>
        <c:overlap val="-25"/>
        <c:axId val="150248448"/>
        <c:axId val="150108032"/>
      </c:barChart>
      <c:catAx>
        <c:axId val="1502484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aseline="0">
                <a:latin typeface="Times New Roman" pitchFamily="18" charset="0"/>
              </a:defRPr>
            </a:pPr>
            <a:endParaRPr lang="ru-RU"/>
          </a:p>
        </c:txPr>
        <c:crossAx val="150108032"/>
        <c:crosses val="autoZero"/>
        <c:auto val="1"/>
        <c:lblAlgn val="ctr"/>
        <c:lblOffset val="100"/>
      </c:catAx>
      <c:valAx>
        <c:axId val="150108032"/>
        <c:scaling>
          <c:orientation val="minMax"/>
        </c:scaling>
        <c:axPos val="l"/>
        <c:majorGridlines/>
        <c:numFmt formatCode="0%" sourceLinked="1"/>
        <c:majorTickMark val="none"/>
        <c:tickLblPos val="nextTo"/>
        <c:spPr>
          <a:ln w="9525">
            <a:noFill/>
          </a:ln>
        </c:spPr>
        <c:crossAx val="15024844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600" baseline="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g2.pngindir.com/20180426/icw/kisspng-label-clip-art-paddy-vector-5ae229a48e18d0.1230072915247712365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836712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«Детский сад комбинированного вида №2 «Радуга»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7664" y="1628800"/>
            <a:ext cx="54006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latin typeface="+mj-lt"/>
              </a:rPr>
              <a:t>«От зернышка</a:t>
            </a:r>
          </a:p>
          <a:p>
            <a:r>
              <a:rPr lang="ru-RU" sz="4000" b="1" i="1" dirty="0" smtClean="0">
                <a:latin typeface="+mj-lt"/>
              </a:rPr>
              <a:t>                   к зернышку»</a:t>
            </a:r>
            <a:endParaRPr lang="ru-RU" dirty="0" smtClean="0">
              <a:latin typeface="+mj-lt"/>
            </a:endParaRPr>
          </a:p>
          <a:p>
            <a:r>
              <a:rPr lang="ru-RU" dirty="0" smtClean="0">
                <a:latin typeface="+mj-lt"/>
              </a:rPr>
              <a:t>                            </a:t>
            </a:r>
            <a:r>
              <a:rPr lang="ru-RU" sz="1600" dirty="0" smtClean="0">
                <a:latin typeface="+mj-lt"/>
              </a:rPr>
              <a:t>подготовительная группа </a:t>
            </a:r>
          </a:p>
          <a:p>
            <a:r>
              <a:rPr lang="ru-RU" sz="1600" dirty="0" smtClean="0">
                <a:latin typeface="+mj-lt"/>
              </a:rPr>
              <a:t>                     комбинированной направленности</a:t>
            </a:r>
          </a:p>
          <a:p>
            <a:endParaRPr lang="ru-RU" sz="1600" dirty="0" smtClean="0">
              <a:latin typeface="+mj-lt"/>
            </a:endParaRPr>
          </a:p>
          <a:p>
            <a:endParaRPr lang="ru-RU" sz="1600" dirty="0" smtClean="0">
              <a:latin typeface="+mj-lt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Составитель: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Тихомирова О.В.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07904" y="633478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г. Лодейное Поле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ноябрь 2019г.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419872" y="404664"/>
            <a:ext cx="5400600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1" i="1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Актуальность </a:t>
            </a:r>
            <a:endParaRPr kumimoji="0" lang="ru-RU" altLang="zh-CN" b="1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buClrTx/>
              <a:buSzTx/>
              <a:buFontTx/>
              <a:buNone/>
              <a:tabLst/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Являясь основой питания многих народов, хлеб рассматривается как источник жизни и символ труда. С хлебом связано много обрядов. Буханка хлеба и каждый его кусок, особенно первый, или крошка воплощали собой долю человека; считалось, что от обращения с ними зависят его сила, здоровье и удача. Хлеб это символ благополучия, достатка. С хлебом дети встречаются ежедневно и, возможно, у них теряется значимость этого главного продукта. Это проявляется небрежным отношением к хлебу. Вместе с ребятами</a:t>
            </a:r>
            <a:r>
              <a:rPr kumimoji="0" lang="ru-RU" altLang="zh-CN" sz="14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мы решили, проследить весь путь хлеба: от зернышка до нашего стола. Данный проект позволяет в условиях воспитательно-образовательного процесса расширить знания детей о пользе хлеба, о его ценности, о тяжелом труде людей, выращивающих хлеб. 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95536" y="312331"/>
            <a:ext cx="622818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1" i="1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Цель проекта:</a:t>
            </a:r>
            <a:r>
              <a:rPr kumimoji="0" lang="ru-RU" altLang="zh-CN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zh-CN" sz="16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С</a:t>
            </a: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формировать целостное представление о процессе выращивания хлеба и профессиях людей, задействованных в этом процессе.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Воспитывать бережное отношение к хлебу, к труду тех людей, благодаря которым хлеб появился на нашем столе.</a:t>
            </a:r>
            <a:endParaRPr kumimoji="0" lang="ru-RU" altLang="zh-CN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844824"/>
            <a:ext cx="576064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Уточнить знания детей о том, кто делает хлеб, где и из каких зерновых культур получают муку; </a:t>
            </a:r>
          </a:p>
          <a:p>
            <a:pP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Развивать связную коммуникативные навыки: монологическую и диалогическую речь; 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Через экспериментирование развивать умения делать элементарные умозаключения и выводы;  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Познакомить с произведениями разных авторов, посвященных хлебу; 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Привлечь родителей к образовательному процессу в ДОУ. Выпечка хлебобулочных изделий дома с родителями 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Сделать книжки-малышки про хлеб.</a:t>
            </a:r>
          </a:p>
          <a:p>
            <a:pPr lvl="0"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95736" y="188640"/>
            <a:ext cx="5976664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Тип проекта: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познавательно-исследовательский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воспитатели и дети группы, логопед,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родители</a:t>
            </a:r>
            <a:r>
              <a:rPr lang="ru-RU" sz="2000" b="1" dirty="0" smtClean="0"/>
              <a:t> 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347864" y="1988840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Ожидаемый результат: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сформировать у детей представления о ценности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пользе хлеба 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знание детей о производстве хлеба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умение детей применять трудовые навыки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понимание детьми важности труда хлебороба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уважение к труженикам села, бережного отношения к хлебу.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476672"/>
            <a:ext cx="58326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I - этап подготовительный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изучить методическую, научно-популярную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литературу;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ониторинг знания детей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подобрать иллюстрации, игрушки, атрибуты;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познавательной и художественной литературы о хлебе;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и изготовление материала для осуществления продуктивной деятельности;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ознакомить родителей с целью проекта.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graphicFrame>
        <p:nvGraphicFramePr>
          <p:cNvPr id="4" name="Диаграмма 3"/>
          <p:cNvGraphicFramePr/>
          <p:nvPr/>
        </p:nvGraphicFramePr>
        <p:xfrm>
          <a:off x="3707904" y="980728"/>
          <a:ext cx="4824536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27784" y="4046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Мониторинг детей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17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980728"/>
            <a:ext cx="6408712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Беседы: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«Откуда хлеб пришел на стол», «Хлебобулочные изделия», «Зачем нужны дрожжи».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Презентация: «Хлеб всему голова»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Рассматривание картин, иллюстраций злаков, хлебобулочных изделий, серии картинок на тему «Выращивание хлеба»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Просмотр видеоролика «Что такое мука»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Опытно-экспериментальная деятельность «Свойства муки», «Для чего нужны дрожжи», «Как появляется мука»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Фокус «Что произойдет если добавить в муку с водой йод»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Составление задач.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60648"/>
            <a:ext cx="4499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 - этап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074" name="Picture 2" descr="G:\ЛЕКСИЧЕСКИЕ ТЕМЫ С МАТЕРИАЛОМ\ОТКУДА ХЛЕБ ПРИШЕЛ\фото к проекту\YfFMlb461h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32656"/>
            <a:ext cx="3243840" cy="21741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 descr="G:\ЛЕКСИЧЕСКИЕ ТЕМЫ С МАТЕРИАЛОМ\ОТКУДА ХЛЕБ ПРИШЕЛ\фото к проекту\yw10IT3lXc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2268252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6" name="Picture 4" descr="G:\ЛЕКСИЧЕСКИЕ ТЕМЫ С МАТЕРИАЛОМ\ОТКУДА ХЛЕБ ПРИШЕЛ\фото к проекту\16igqK1z9E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772816"/>
            <a:ext cx="2286254" cy="30483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7" name="Picture 5" descr="G:\ЛЕКСИЧЕСКИЕ ТЕМЫ С МАТЕРИАЛОМ\ОТКУДА ХЛЕБ ПРИШЕЛ\фото к проекту\pGxYRbVGEJ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3284984"/>
            <a:ext cx="2376264" cy="31683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8" name="Picture 6" descr="G:\ЛЕКСИЧЕСКИЕ ТЕМЫ С МАТЕРИАЛОМ\ОТКУДА ХЛЕБ ПРИШЕЛ\фото к проекту\qXi_xTzwBO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501008"/>
            <a:ext cx="2319722" cy="3092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4098" name="Picture 2" descr="G:\ЛЕКСИЧЕСКИЕ ТЕМЫ С МАТЕРИАЛОМ\ОТКУДА ХЛЕБ ПРИШЕЛ\фото к проекту\sY4tS8Re8C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836712"/>
            <a:ext cx="2982544" cy="22322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G:\ЛЕКСИЧЕСКИЕ ТЕМЫ С МАТЕРИАЛОМ\ОТКУДА ХЛЕБ ПРИШЕЛ\фото к проекту\vACMjEd9nx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2790122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G:\ЛЕКСИЧЕСКИЕ ТЕМЫ С МАТЕРИАЛОМ\ОТКУДА ХЛЕБ ПРИШЕЛ\фото к проекту\XGS9Di0OAz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717032"/>
            <a:ext cx="2847589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924944"/>
            <a:ext cx="2304256" cy="30711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3" name="Picture 7" descr="G:\ЛЕКСИЧЕСКИЕ ТЕМЫ С МАТЕРИАЛОМ\ОТКУДА ХЛЕБ ПРИШЕЛ\фото к проекту\vmvS56lHqF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7" y="188640"/>
            <a:ext cx="2103633" cy="28083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4" name="Picture 8" descr="G:\ЛЕКСИЧЕСКИЕ ТЕМЫ С МАТЕРИАЛОМ\ОТКУДА ХЛЕБ ПРИШЕЛ\фото к проекту\ll6nQG-UL_c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3356992"/>
            <a:ext cx="2365731" cy="3158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Сюжетно-ролевая игра «Булочная», «Семья»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Беседы: «Профессии людей, выращивающие хлеб»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театрализации сказки «Колосок»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Ирина\Desktop\QRIRSjqRqW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861048"/>
            <a:ext cx="2976330" cy="22322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G:\ЛЕКСИЧЕСКИЕ ТЕМЫ С МАТЕРИАЛОМ\ОТКУДА ХЛЕБ ПРИШЕЛ\фото к проекту\hnHPjHJbsC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916832"/>
            <a:ext cx="2422662" cy="32302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G:\ЛЕКСИЧЕСКИЕ ТЕМЫ С МАТЕРИАЛОМ\ОТКУДА ХЛЕБ ПРИШЕЛ\фото к проекту\Er-sWkLutJ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260648"/>
            <a:ext cx="2376264" cy="31683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260648"/>
            <a:ext cx="59766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Речевое развитие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Разучивание пословиц, поговорок 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скороговорок о хлебе.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Загадывание загадок о хлебе,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Презентация книжек- малышек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Составление описательных рассказов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«Приключение колоска»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Отгадывание кроссворда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Речевые игры: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«В какой сказке живет хлеб», «Кто больше назовет хлебобулочных изделий», «Что с начала, что потом»</a:t>
            </a:r>
          </a:p>
          <a:p>
            <a:endParaRPr lang="ru-RU" dirty="0"/>
          </a:p>
        </p:txBody>
      </p:sp>
      <p:pic>
        <p:nvPicPr>
          <p:cNvPr id="2050" name="Picture 2" descr="G:\ЛЕКСИЧЕСКИЕ ТЕМЫ С МАТЕРИАЛОМ\ОТКУДА ХЛЕБ ПРИШЕЛ\фото к проекту\IGwcEFBdZ0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73016"/>
            <a:ext cx="3111668" cy="17503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G:\ЛЕКСИЧЕСКИЕ ТЕМЫ С МАТЕРИАЛОМ\ОТКУДА ХЛЕБ ПРИШЕЛ\фото к проекту\vPGMupUxbj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276872"/>
            <a:ext cx="2008616" cy="26781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G:\ЛЕКСИЧЕСКИЕ ТЕМЫ С МАТЕРИАЛОМ\ОТКУДА ХЛЕБ ПРИШЕЛ\фото к проекту\y17oXLEG-CM.jpg"/>
          <p:cNvPicPr>
            <a:picLocks noChangeAspect="1" noChangeArrowheads="1"/>
          </p:cNvPicPr>
          <p:nvPr/>
        </p:nvPicPr>
        <p:blipFill>
          <a:blip r:embed="rId5" cstate="print"/>
          <a:srcRect t="12035" b="9736"/>
          <a:stretch>
            <a:fillRect/>
          </a:stretch>
        </p:blipFill>
        <p:spPr bwMode="auto">
          <a:xfrm>
            <a:off x="3707904" y="4725144"/>
            <a:ext cx="3191000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G:\ЛЕКСИЧЕСКИЕ ТЕМЫ С МАТЕРИАЛОМ\ОТКУДА ХЛЕБ ПРИШЕЛ\фото к проекту\0C9NP1Ugeog.jpg"/>
          <p:cNvPicPr>
            <a:picLocks noChangeAspect="1" noChangeArrowheads="1"/>
          </p:cNvPicPr>
          <p:nvPr/>
        </p:nvPicPr>
        <p:blipFill>
          <a:blip r:embed="rId6" cstate="print"/>
          <a:srcRect t="14444" b="7558"/>
          <a:stretch>
            <a:fillRect/>
          </a:stretch>
        </p:blipFill>
        <p:spPr bwMode="auto">
          <a:xfrm>
            <a:off x="4860032" y="332656"/>
            <a:ext cx="3323523" cy="19442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6686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95536" y="260648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Рисование «Колосок»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Аппликация: «Как появился хлеб» (нетрадиционная техника)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Лепка: «От зернышка к зернышку», лепка из соленого теста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Чтение художественной  литературы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G:\ЛЕКСИЧЕСКИЕ ТЕМЫ С МАТЕРИАЛОМ\ОТКУДА ХЛЕБ ПРИШЕЛ\фото к проекту\kHdss1pt45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221088"/>
            <a:ext cx="3323862" cy="24928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 descr="G:\ЛЕКСИЧЕСКИЕ ТЕМЫ С МАТЕРИАЛОМ\ОТКУДА ХЛЕБ ПРИШЕЛ\фото к проекту\ON9p7niNOy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60648"/>
            <a:ext cx="2322258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4" name="Picture 4" descr="G:\ЛЕКСИЧЕСКИЕ ТЕМЫ С МАТЕРИАЛОМ\ОТКУДА ХЛЕБ ПРИШЕЛ\фото к проекту\bStmbZS2TL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844824"/>
            <a:ext cx="3083496" cy="23126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4824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Пальчиковые игры «Пекарь», «Пекарь-булочник»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Гимнастика для глаз «Далеко – близко»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Подвижные игры: «Пахари и жнецы», «Колосок»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G:\ЛЕКСИЧЕСКИЕ ТЕМЫ С МАТЕРИАЛОМ\ОТКУДА ХЛЕБ ПРИШЕЛ\фото к проекту\UDdzyKWQA0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420888"/>
            <a:ext cx="2754306" cy="36724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 descr="G:\ЛЕКСИЧЕСКИЕ ТЕМЫ С МАТЕРИАЛОМ\ОТКУДА ХЛЕБ ПРИШЕЛ\фото к проекту\RNeVgGfJGn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9232" y="332656"/>
            <a:ext cx="3360373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260648"/>
            <a:ext cx="51125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Совместный поиск пословиц и поговорок о хлебе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Привлечение ребенка к изготовлению хлебобулочных изделий совместно со взрослыми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Изготовление книжек-малышек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Посещение с ребенком отдела хлебобулочных изделий</a:t>
            </a:r>
          </a:p>
          <a:p>
            <a:endParaRPr lang="ru-RU" dirty="0"/>
          </a:p>
        </p:txBody>
      </p:sp>
      <p:pic>
        <p:nvPicPr>
          <p:cNvPr id="1026" name="Picture 2" descr="G:\ЛЕКСИЧЕСКИЕ ТЕМЫ С МАТЕРИАЛОМ\ОТКУДА ХЛЕБ ПРИШЕЛ\фото к проекту\hprooLVy_o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2778" y="260648"/>
            <a:ext cx="1836204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G:\ЛЕКСИЧЕСКИЕ ТЕМЫ С МАТЕРИАЛОМ\ОТКУДА ХЛЕБ ПРИШЕЛ\фото к проекту\pv1UlxOLJ_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420888"/>
            <a:ext cx="3328370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G:\ЛЕКСИЧЕСКИЕ ТЕМЫ С МАТЕРИАЛОМ\ОТКУДА ХЛЕБ ПРИШЕЛ\фото к проекту\HJ5zYqu9E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573015"/>
            <a:ext cx="2283718" cy="30449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G:\ЛЕКСИЧЕСКИЕ ТЕМЫ С МАТЕРИАЛОМ\ОТКУДА ХЛЕБ ПРИШЕЛ\фото к проекту\i6NniYNxe0Q.jpg"/>
          <p:cNvPicPr>
            <a:picLocks noChangeAspect="1" noChangeArrowheads="1"/>
          </p:cNvPicPr>
          <p:nvPr/>
        </p:nvPicPr>
        <p:blipFill>
          <a:blip r:embed="rId6" cstate="print"/>
          <a:srcRect t="21429" b="5357"/>
          <a:stretch>
            <a:fillRect/>
          </a:stretch>
        </p:blipFill>
        <p:spPr bwMode="auto">
          <a:xfrm>
            <a:off x="539552" y="3501008"/>
            <a:ext cx="2266385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95736" y="260648"/>
            <a:ext cx="4464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заключительный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Мониторинг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755576" y="1052736"/>
          <a:ext cx="4776192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203848" y="620688"/>
            <a:ext cx="561662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Вывод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 результате работы над проектом дети узнали: 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Как вырастить хлеб, изготовить муку, выпечь хлеб. 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Узнали об истории возникновения хлеба, хлебных профессиях. 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Узнали, что в хлебе содержат необходимые вещества для жизнедеятельности человека. 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Разгадывали загадки, разучивали стихи и песни, узнали пословицы о хлебе. Посмотрели презентацию «Как хлеб на стол пришёл».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altLang="zh-CN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Провели опыты.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Создали книжки-малышки 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764704"/>
            <a:ext cx="5256584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ts val="1800"/>
              </a:spcBef>
              <a:spcAft>
                <a:spcPts val="1800"/>
              </a:spcAft>
            </a:pPr>
            <a:r>
              <a:rPr lang="ru-RU" altLang="zh-CN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Работа над проектом помогла развить нравственные качества детей, обогатить активный словарь детей, а так же привлечь родителей к образовательному процессу в детском саду. </a:t>
            </a:r>
            <a:endParaRPr lang="ru-RU" altLang="zh-CN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CN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А главное: </a:t>
            </a:r>
            <a:r>
              <a:rPr lang="ru-RU" altLang="zh-CN" b="1" i="1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мы будем учиться бережно относиться к хлебу, ведь это труд многих людей!</a:t>
            </a:r>
            <a:endParaRPr lang="ru-RU" altLang="zh-CN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2.pngindir.com/20180207/uow/kisspng-wheat-fundal-golden-wheat-field-5a7bb30610aa29.1392358315180561980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347864" y="1628800"/>
            <a:ext cx="5184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   за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      внимание!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722</Words>
  <Application>Microsoft Office PowerPoint</Application>
  <PresentationFormat>Экран (4:3)</PresentationFormat>
  <Paragraphs>105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User</cp:lastModifiedBy>
  <cp:revision>40</cp:revision>
  <dcterms:created xsi:type="dcterms:W3CDTF">2019-11-10T16:09:47Z</dcterms:created>
  <dcterms:modified xsi:type="dcterms:W3CDTF">2020-09-18T06:58:57Z</dcterms:modified>
</cp:coreProperties>
</file>