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33"/>
  </p:notesMasterIdLst>
  <p:sldIdLst>
    <p:sldId id="256" r:id="rId2"/>
    <p:sldId id="268" r:id="rId3"/>
    <p:sldId id="257" r:id="rId4"/>
    <p:sldId id="258" r:id="rId5"/>
    <p:sldId id="269" r:id="rId6"/>
    <p:sldId id="270" r:id="rId7"/>
    <p:sldId id="271" r:id="rId8"/>
    <p:sldId id="259" r:id="rId9"/>
    <p:sldId id="278" r:id="rId10"/>
    <p:sldId id="260" r:id="rId11"/>
    <p:sldId id="272" r:id="rId12"/>
    <p:sldId id="276" r:id="rId13"/>
    <p:sldId id="261" r:id="rId14"/>
    <p:sldId id="277" r:id="rId15"/>
    <p:sldId id="262" r:id="rId16"/>
    <p:sldId id="263" r:id="rId17"/>
    <p:sldId id="264" r:id="rId18"/>
    <p:sldId id="266" r:id="rId19"/>
    <p:sldId id="282" r:id="rId20"/>
    <p:sldId id="286" r:id="rId21"/>
    <p:sldId id="285" r:id="rId22"/>
    <p:sldId id="283" r:id="rId23"/>
    <p:sldId id="287" r:id="rId24"/>
    <p:sldId id="288" r:id="rId25"/>
    <p:sldId id="290" r:id="rId26"/>
    <p:sldId id="279" r:id="rId27"/>
    <p:sldId id="284" r:id="rId28"/>
    <p:sldId id="291" r:id="rId29"/>
    <p:sldId id="289" r:id="rId30"/>
    <p:sldId id="267" r:id="rId31"/>
    <p:sldId id="292" r:id="rId32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9" autoAdjust="0"/>
    <p:restoredTop sz="94660"/>
  </p:normalViewPr>
  <p:slideViewPr>
    <p:cSldViewPr>
      <p:cViewPr varScale="1">
        <p:scale>
          <a:sx n="78" d="100"/>
          <a:sy n="78" d="100"/>
        </p:scale>
        <p:origin x="-918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401763" y="914400"/>
            <a:ext cx="4054475" cy="31321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046163" y="4352925"/>
            <a:ext cx="4768850" cy="3476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3475" y="677863"/>
            <a:ext cx="4591050" cy="34448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765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46163" y="4352925"/>
            <a:ext cx="4770437" cy="3478213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3475" y="677863"/>
            <a:ext cx="4591050" cy="34448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867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46163" y="4352925"/>
            <a:ext cx="4770437" cy="3478213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3475" y="677863"/>
            <a:ext cx="4591050" cy="34448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96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46163" y="4352925"/>
            <a:ext cx="4770437" cy="3478213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3475" y="677863"/>
            <a:ext cx="4591050" cy="34448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46163" y="4352925"/>
            <a:ext cx="4770437" cy="3478213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3475" y="677863"/>
            <a:ext cx="4591050" cy="34448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17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46163" y="4352925"/>
            <a:ext cx="4770437" cy="3478213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3475" y="677863"/>
            <a:ext cx="4591050" cy="34448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277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46163" y="4352925"/>
            <a:ext cx="4770437" cy="3478213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3475" y="677863"/>
            <a:ext cx="4591050" cy="34448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379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46163" y="4352925"/>
            <a:ext cx="4770437" cy="3478213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3475" y="677863"/>
            <a:ext cx="4591050" cy="34448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48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46163" y="4352925"/>
            <a:ext cx="4770437" cy="3478213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3475" y="677863"/>
            <a:ext cx="4591050" cy="34448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58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46163" y="4352925"/>
            <a:ext cx="4770437" cy="3478213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3475" y="677863"/>
            <a:ext cx="4591050" cy="34448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686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46163" y="4352925"/>
            <a:ext cx="4770437" cy="3478213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3475" y="677863"/>
            <a:ext cx="4591050" cy="344487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46163" y="4352925"/>
            <a:ext cx="4770437" cy="3478213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5813" cy="58562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58562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8013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4963"/>
            <a:ext cx="8228013" cy="4524375"/>
          </a:xfrm>
        </p:spPr>
        <p:txBody>
          <a:bodyPr/>
          <a:lstStyle/>
          <a:p>
            <a:pPr lvl="0"/>
            <a:endParaRPr lang="ru-RU" noProof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1"/>
          <p:cNvSpPr>
            <a:spLocks noChangeShapeType="1"/>
          </p:cNvSpPr>
          <p:nvPr/>
        </p:nvSpPr>
        <p:spPr bwMode="auto">
          <a:xfrm>
            <a:off x="557213" y="6378575"/>
            <a:ext cx="8083550" cy="1588"/>
          </a:xfrm>
          <a:prstGeom prst="line">
            <a:avLst/>
          </a:prstGeom>
          <a:noFill/>
          <a:ln w="36000">
            <a:solidFill>
              <a:srgbClr val="263E6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1" name="Line 2"/>
          <p:cNvSpPr>
            <a:spLocks noChangeShapeType="1"/>
          </p:cNvSpPr>
          <p:nvPr/>
        </p:nvSpPr>
        <p:spPr bwMode="auto">
          <a:xfrm>
            <a:off x="557213" y="1154113"/>
            <a:ext cx="8083550" cy="1587"/>
          </a:xfrm>
          <a:prstGeom prst="line">
            <a:avLst/>
          </a:prstGeom>
          <a:noFill/>
          <a:ln w="36000">
            <a:solidFill>
              <a:srgbClr val="263E6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2" name="Text Box 3"/>
          <p:cNvSpPr txBox="1">
            <a:spLocks noChangeArrowheads="1"/>
          </p:cNvSpPr>
          <p:nvPr/>
        </p:nvSpPr>
        <p:spPr bwMode="auto">
          <a:xfrm>
            <a:off x="557213" y="6484938"/>
            <a:ext cx="23368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>
                <a:solidFill>
                  <a:srgbClr val="000000"/>
                </a:solidFill>
                <a:ea typeface="msmincho" charset="0"/>
                <a:cs typeface="msmincho" charset="0"/>
              </a:rPr>
              <a:t>  </a:t>
            </a:r>
          </a:p>
        </p:txBody>
      </p:sp>
      <p:sp>
        <p:nvSpPr>
          <p:cNvPr id="2053" name="Text Box 4"/>
          <p:cNvSpPr txBox="1">
            <a:spLocks noChangeArrowheads="1"/>
          </p:cNvSpPr>
          <p:nvPr/>
        </p:nvSpPr>
        <p:spPr bwMode="auto">
          <a:xfrm>
            <a:off x="7723188" y="6454775"/>
            <a:ext cx="993775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algn="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2E9C41C9-5F40-4EDA-9034-90CBFD1FDC38}" type="slidenum">
              <a:rPr lang="ru-RU">
                <a:solidFill>
                  <a:srgbClr val="000000"/>
                </a:solidFill>
                <a:ea typeface="msmincho" charset="0"/>
                <a:cs typeface="msmincho" charset="0"/>
              </a:rPr>
              <a:pPr algn="r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‹#›</a:t>
            </a:fld>
            <a:endParaRPr lang="ru-RU">
              <a:solidFill>
                <a:srgbClr val="000000"/>
              </a:solidFill>
              <a:ea typeface="msmincho" charset="0"/>
              <a:cs typeface="msmincho" charset="0"/>
            </a:endParaRPr>
          </a:p>
        </p:txBody>
      </p:sp>
      <p:sp>
        <p:nvSpPr>
          <p:cNvPr id="2054" name="AutoShape 5"/>
          <p:cNvSpPr>
            <a:spLocks noChangeArrowheads="1"/>
          </p:cNvSpPr>
          <p:nvPr/>
        </p:nvSpPr>
        <p:spPr bwMode="auto">
          <a:xfrm>
            <a:off x="617538" y="422275"/>
            <a:ext cx="558800" cy="558800"/>
          </a:xfrm>
          <a:prstGeom prst="roundRect">
            <a:avLst>
              <a:gd name="adj" fmla="val 282"/>
            </a:avLst>
          </a:prstGeom>
          <a:noFill/>
          <a:ln w="36000">
            <a:solidFill>
              <a:srgbClr val="263E6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ea typeface="msmincho" charset="0"/>
              <a:cs typeface="msmincho" charset="0"/>
            </a:endParaRPr>
          </a:p>
        </p:txBody>
      </p:sp>
      <p:sp>
        <p:nvSpPr>
          <p:cNvPr id="2055" name="AutoShape 6"/>
          <p:cNvSpPr>
            <a:spLocks noChangeArrowheads="1"/>
          </p:cNvSpPr>
          <p:nvPr/>
        </p:nvSpPr>
        <p:spPr bwMode="auto">
          <a:xfrm>
            <a:off x="782638" y="258763"/>
            <a:ext cx="558800" cy="558800"/>
          </a:xfrm>
          <a:prstGeom prst="roundRect">
            <a:avLst>
              <a:gd name="adj" fmla="val 282"/>
            </a:avLst>
          </a:prstGeom>
          <a:noFill/>
          <a:ln w="36000">
            <a:solidFill>
              <a:srgbClr val="263E6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ea typeface="msmincho" charset="0"/>
              <a:cs typeface="msmincho" charset="0"/>
            </a:endParaRPr>
          </a:p>
        </p:txBody>
      </p:sp>
      <p:sp>
        <p:nvSpPr>
          <p:cNvPr id="2056" name="AutoShape 7"/>
          <p:cNvSpPr>
            <a:spLocks noChangeArrowheads="1"/>
          </p:cNvSpPr>
          <p:nvPr/>
        </p:nvSpPr>
        <p:spPr bwMode="auto">
          <a:xfrm>
            <a:off x="977900" y="520700"/>
            <a:ext cx="558800" cy="558800"/>
          </a:xfrm>
          <a:prstGeom prst="roundRect">
            <a:avLst>
              <a:gd name="adj" fmla="val 282"/>
            </a:avLst>
          </a:prstGeom>
          <a:noFill/>
          <a:ln w="36000">
            <a:solidFill>
              <a:srgbClr val="263E6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ea typeface="msmincho" charset="0"/>
              <a:cs typeface="msmincho" charset="0"/>
            </a:endParaRPr>
          </a:p>
        </p:txBody>
      </p:sp>
      <p:sp>
        <p:nvSpPr>
          <p:cNvPr id="2057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8013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2058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6552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449263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Bitstream Vera Serif" pitchFamily="16" charset="0"/>
          <a:ea typeface="msmincho" charset="0"/>
          <a:cs typeface="msmincho" charset="0"/>
        </a:defRPr>
      </a:lvl2pPr>
      <a:lvl3pPr algn="ctr" defTabSz="449263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Bitstream Vera Serif" pitchFamily="16" charset="0"/>
          <a:ea typeface="msmincho" charset="0"/>
          <a:cs typeface="msmincho" charset="0"/>
        </a:defRPr>
      </a:lvl3pPr>
      <a:lvl4pPr algn="ctr" defTabSz="449263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Bitstream Vera Serif" pitchFamily="16" charset="0"/>
          <a:ea typeface="msmincho" charset="0"/>
          <a:cs typeface="msmincho" charset="0"/>
        </a:defRPr>
      </a:lvl4pPr>
      <a:lvl5pPr algn="ctr" defTabSz="449263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Bitstream Vera Serif" pitchFamily="16" charset="0"/>
          <a:ea typeface="msmincho" charset="0"/>
          <a:cs typeface="msmincho" charset="0"/>
        </a:defRPr>
      </a:lvl5pPr>
      <a:lvl6pPr marL="2514600" indent="-228600" algn="ctr" defTabSz="449263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Bitstream Vera Serif" pitchFamily="16" charset="0"/>
          <a:ea typeface="msmincho" charset="0"/>
          <a:cs typeface="msmincho" charset="0"/>
        </a:defRPr>
      </a:lvl6pPr>
      <a:lvl7pPr marL="2971800" indent="-228600" algn="ctr" defTabSz="449263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Bitstream Vera Serif" pitchFamily="16" charset="0"/>
          <a:ea typeface="msmincho" charset="0"/>
          <a:cs typeface="msmincho" charset="0"/>
        </a:defRPr>
      </a:lvl7pPr>
      <a:lvl8pPr marL="3429000" indent="-228600" algn="ctr" defTabSz="449263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Bitstream Vera Serif" pitchFamily="16" charset="0"/>
          <a:ea typeface="msmincho" charset="0"/>
          <a:cs typeface="msmincho" charset="0"/>
        </a:defRPr>
      </a:lvl8pPr>
      <a:lvl9pPr marL="3886200" indent="-228600" algn="ctr" defTabSz="449263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000">
          <a:solidFill>
            <a:srgbClr val="000000"/>
          </a:solidFill>
          <a:latin typeface="Bitstream Vera Serif" pitchFamily="16" charset="0"/>
          <a:ea typeface="msmincho" charset="0"/>
          <a:cs typeface="msmincho" charset="0"/>
        </a:defRPr>
      </a:lvl9pPr>
    </p:titleStyle>
    <p:bodyStyle>
      <a:lvl1pPr marL="342900" indent="-342900" algn="l" defTabSz="449263" rtl="0" eaLnBrk="0" fontAlgn="base" hangingPunct="0">
        <a:lnSpc>
          <a:spcPct val="98000"/>
        </a:lnSpc>
        <a:spcBef>
          <a:spcPct val="0"/>
        </a:spcBef>
        <a:spcAft>
          <a:spcPts val="1163"/>
        </a:spcAft>
        <a:buClr>
          <a:srgbClr val="000000"/>
        </a:buClr>
        <a:buSzPct val="100000"/>
        <a:buFont typeface="Times New Roman" pitchFamily="18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8000"/>
        </a:lnSpc>
        <a:spcBef>
          <a:spcPct val="0"/>
        </a:spcBef>
        <a:spcAft>
          <a:spcPts val="938"/>
        </a:spcAft>
        <a:buClr>
          <a:srgbClr val="000000"/>
        </a:buClr>
        <a:buSzPct val="100000"/>
        <a:buFont typeface="Times New Roman" pitchFamily="18" charset="0"/>
        <a:defRPr sz="23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8000"/>
        </a:lnSpc>
        <a:spcBef>
          <a:spcPct val="0"/>
        </a:spcBef>
        <a:spcAft>
          <a:spcPts val="70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8000"/>
        </a:lnSpc>
        <a:spcBef>
          <a:spcPct val="0"/>
        </a:spcBef>
        <a:spcAft>
          <a:spcPts val="463"/>
        </a:spcAft>
        <a:buClr>
          <a:srgbClr val="000000"/>
        </a:buClr>
        <a:buSzPct val="100000"/>
        <a:buFont typeface="Times New Roman" pitchFamily="18" charset="0"/>
        <a:defRPr sz="17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8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8" charset="0"/>
        <a:defRPr sz="17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 hangingPunct="0">
        <a:lnSpc>
          <a:spcPct val="98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8" charset="0"/>
        <a:defRPr sz="17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8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8" charset="0"/>
        <a:defRPr sz="17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8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8" charset="0"/>
        <a:defRPr sz="17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8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8" charset="0"/>
        <a:defRPr sz="17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250825" y="1000108"/>
            <a:ext cx="8686800" cy="185263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000" b="1" dirty="0" smtClean="0">
                <a:solidFill>
                  <a:srgbClr val="000000"/>
                </a:solidFill>
                <a:latin typeface="Monotype Corsiva" pitchFamily="66" charset="0"/>
                <a:ea typeface="msmincho" charset="0"/>
                <a:cs typeface="Times New Roman" pitchFamily="18" charset="0"/>
              </a:rPr>
              <a:t>Формирование духовно-нравственных ценностей  и здорового образа жизни  у младших школьников через систему воспитательных  мероприятий</a:t>
            </a:r>
            <a:endParaRPr lang="ru-RU" sz="3000" b="1" dirty="0">
              <a:solidFill>
                <a:srgbClr val="000000"/>
              </a:solidFill>
              <a:latin typeface="Monotype Corsiva" pitchFamily="66" charset="0"/>
              <a:ea typeface="msmincho" charset="0"/>
              <a:cs typeface="Times New Roman" pitchFamily="18" charset="0"/>
            </a:endParaRP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3141663"/>
            <a:ext cx="3059113" cy="2617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5072066" y="5000636"/>
            <a:ext cx="3676647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Tx/>
              <a:buSzTx/>
              <a:buFontTx/>
              <a:buNone/>
            </a:pPr>
            <a:r>
              <a:rPr lang="ru-RU" sz="1400" dirty="0" smtClean="0">
                <a:solidFill>
                  <a:schemeClr val="tx1"/>
                </a:solidFill>
                <a:ea typeface="msmincho" charset="0"/>
                <a:cs typeface="msmincho" charset="0"/>
              </a:rPr>
              <a:t>Подготовила</a:t>
            </a:r>
          </a:p>
          <a:p>
            <a:pPr>
              <a:spcBef>
                <a:spcPct val="20000"/>
              </a:spcBef>
              <a:buClrTx/>
              <a:buSzTx/>
              <a:buFontTx/>
              <a:buNone/>
            </a:pPr>
            <a:r>
              <a:rPr lang="ru-RU" sz="1400" dirty="0">
                <a:solidFill>
                  <a:schemeClr val="tx1"/>
                </a:solidFill>
                <a:ea typeface="msmincho" charset="0"/>
                <a:cs typeface="msmincho" charset="0"/>
              </a:rPr>
              <a:t>у</a:t>
            </a:r>
            <a:r>
              <a:rPr lang="ru-RU" sz="1400" dirty="0" smtClean="0">
                <a:solidFill>
                  <a:schemeClr val="tx1"/>
                </a:solidFill>
                <a:ea typeface="msmincho" charset="0"/>
                <a:cs typeface="msmincho" charset="0"/>
              </a:rPr>
              <a:t>читель начальных классов</a:t>
            </a:r>
          </a:p>
          <a:p>
            <a:pPr>
              <a:spcBef>
                <a:spcPct val="20000"/>
              </a:spcBef>
              <a:buClrTx/>
              <a:buSzTx/>
              <a:buFontTx/>
              <a:buNone/>
            </a:pPr>
            <a:r>
              <a:rPr lang="ru-RU" sz="1400" dirty="0" smtClean="0">
                <a:solidFill>
                  <a:schemeClr val="tx1"/>
                </a:solidFill>
                <a:ea typeface="msmincho" charset="0"/>
                <a:cs typeface="msmincho" charset="0"/>
              </a:rPr>
              <a:t>МБОУ СОШ с УИОП №60 г. Кирова</a:t>
            </a:r>
          </a:p>
          <a:p>
            <a:pPr>
              <a:spcBef>
                <a:spcPct val="20000"/>
              </a:spcBef>
              <a:buClrTx/>
              <a:buSzTx/>
              <a:buFontTx/>
              <a:buNone/>
            </a:pPr>
            <a:r>
              <a:rPr lang="ru-RU" sz="1400" dirty="0" err="1" smtClean="0">
                <a:solidFill>
                  <a:schemeClr val="tx1"/>
                </a:solidFill>
                <a:ea typeface="msmincho" charset="0"/>
                <a:cs typeface="msmincho" charset="0"/>
              </a:rPr>
              <a:t>Мысликова</a:t>
            </a:r>
            <a:r>
              <a:rPr lang="ru-RU" sz="1400" dirty="0" smtClean="0">
                <a:solidFill>
                  <a:schemeClr val="tx1"/>
                </a:solidFill>
                <a:ea typeface="msmincho" charset="0"/>
                <a:cs typeface="msmincho" charset="0"/>
              </a:rPr>
              <a:t>  Ольга  Васильевна</a:t>
            </a:r>
          </a:p>
          <a:p>
            <a:pPr>
              <a:spcBef>
                <a:spcPct val="20000"/>
              </a:spcBef>
              <a:buClrTx/>
              <a:buSzTx/>
              <a:buFontTx/>
              <a:buNone/>
            </a:pPr>
            <a:r>
              <a:rPr lang="ru-RU" sz="1400" dirty="0" smtClean="0">
                <a:solidFill>
                  <a:schemeClr val="tx1"/>
                </a:solidFill>
                <a:ea typeface="msmincho" charset="0"/>
                <a:cs typeface="msmincho" charset="0"/>
              </a:rPr>
              <a:t>               Киров, </a:t>
            </a:r>
            <a:r>
              <a:rPr lang="ru-RU" sz="1400" dirty="0" smtClean="0">
                <a:solidFill>
                  <a:schemeClr val="tx1"/>
                </a:solidFill>
                <a:ea typeface="msmincho" charset="0"/>
                <a:cs typeface="msmincho" charset="0"/>
              </a:rPr>
              <a:t>2019</a:t>
            </a:r>
            <a:endParaRPr lang="ru-RU" sz="1400" dirty="0" smtClean="0">
              <a:solidFill>
                <a:schemeClr val="tx1"/>
              </a:solidFill>
              <a:ea typeface="msmincho" charset="0"/>
              <a:cs typeface="msmincho" charset="0"/>
            </a:endParaRPr>
          </a:p>
          <a:p>
            <a:pPr>
              <a:spcBef>
                <a:spcPct val="20000"/>
              </a:spcBef>
              <a:buClrTx/>
              <a:buSzTx/>
              <a:buFontTx/>
              <a:buNone/>
            </a:pPr>
            <a:endParaRPr lang="ru-RU" sz="1400" dirty="0">
              <a:solidFill>
                <a:schemeClr val="tx1"/>
              </a:solidFill>
              <a:ea typeface="msmincho" charset="0"/>
              <a:cs typeface="msmincho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8013" cy="4860925"/>
          </a:xfrm>
        </p:spPr>
        <p:txBody>
          <a:bodyPr/>
          <a:lstStyle/>
          <a:p>
            <a:pPr eaLnBrk="1"/>
            <a:r>
              <a:rPr lang="ru-RU" sz="2800" smtClean="0"/>
              <a:t>«Наши дети- это наша старость, плохое воспитание- это наше будущее горе, это наши слёзы, это наша вина перед другими людьми, перед страной»</a:t>
            </a:r>
          </a:p>
          <a:p>
            <a:pPr algn="r" eaLnBrk="1"/>
            <a:r>
              <a:rPr lang="ru-RU" sz="2800" smtClean="0"/>
              <a:t>А.С. Макаренко</a:t>
            </a:r>
          </a:p>
          <a:p>
            <a:pPr eaLnBrk="1"/>
            <a:r>
              <a:rPr lang="ru-RU" sz="2800" smtClean="0"/>
              <a:t>« Ребёнок- зеркало семьи; как в капле воды отражается солнце, так в детях отражается нравственная чистота матери и отца»</a:t>
            </a:r>
          </a:p>
          <a:p>
            <a:pPr algn="r" eaLnBrk="1"/>
            <a:r>
              <a:rPr lang="ru-RU" sz="2800" smtClean="0"/>
              <a:t>В.А. Сухомлинский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/>
          <p:cNvSpPr txBox="1">
            <a:spLocks noChangeArrowheads="1"/>
          </p:cNvSpPr>
          <p:nvPr/>
        </p:nvSpPr>
        <p:spPr bwMode="auto">
          <a:xfrm>
            <a:off x="457200" y="260350"/>
            <a:ext cx="8229600" cy="8651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 dirty="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Воспитание духовной личности</a:t>
            </a:r>
          </a:p>
        </p:txBody>
      </p:sp>
      <p:sp>
        <p:nvSpPr>
          <p:cNvPr id="5123" name="Text Box 2"/>
          <p:cNvSpPr txBox="1">
            <a:spLocks noChangeArrowheads="1"/>
          </p:cNvSpPr>
          <p:nvPr/>
        </p:nvSpPr>
        <p:spPr bwMode="auto">
          <a:xfrm>
            <a:off x="1143000" y="1752600"/>
            <a:ext cx="6781800" cy="1997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2900" indent="11113" algn="just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- это социальная потребность жить и действовать «для других». С категорией духовности соотносится потребность познания мира, себя, смысла и назначения своей жизни. </a:t>
            </a:r>
          </a:p>
          <a:p>
            <a:pPr marL="342900" indent="11113">
              <a:spcBef>
                <a:spcPts val="6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ru-RU" sz="2400">
              <a:solidFill>
                <a:srgbClr val="000000"/>
              </a:solidFill>
              <a:latin typeface="Times New Roman" pitchFamily="18" charset="0"/>
              <a:ea typeface="msmincho" charset="0"/>
              <a:cs typeface="Times New Roman" pitchFamily="18" charset="0"/>
            </a:endParaRPr>
          </a:p>
        </p:txBody>
      </p:sp>
      <p:pic>
        <p:nvPicPr>
          <p:cNvPr id="512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1113" y="3675063"/>
            <a:ext cx="2757487" cy="1838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19225" y="3811588"/>
            <a:ext cx="2879725" cy="19002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"/>
          <p:cNvSpPr txBox="1">
            <a:spLocks noChangeArrowheads="1"/>
          </p:cNvSpPr>
          <p:nvPr/>
        </p:nvSpPr>
        <p:spPr bwMode="auto">
          <a:xfrm>
            <a:off x="381000" y="188913"/>
            <a:ext cx="8229600" cy="936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Воспитание нравственной личности</a:t>
            </a:r>
          </a:p>
        </p:txBody>
      </p:sp>
      <p:sp>
        <p:nvSpPr>
          <p:cNvPr id="6147" name="Text Box 2"/>
          <p:cNvSpPr txBox="1">
            <a:spLocks noChangeArrowheads="1"/>
          </p:cNvSpPr>
          <p:nvPr/>
        </p:nvSpPr>
        <p:spPr bwMode="auto">
          <a:xfrm>
            <a:off x="685800" y="1773238"/>
            <a:ext cx="4267200" cy="4200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2900" indent="11113" algn="just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- это формирование долга, ответственности, гуманности, патриотизма, справедливости, чести, благородства в отношении человека к обществу, Родине,окружающим людям и самому себе.</a:t>
            </a:r>
          </a:p>
          <a:p>
            <a:pPr marL="342900" indent="11113">
              <a:spcBef>
                <a:spcPts val="6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ru-RU" sz="2400">
              <a:solidFill>
                <a:srgbClr val="000000"/>
              </a:solidFill>
              <a:latin typeface="Times New Roman" pitchFamily="18" charset="0"/>
              <a:ea typeface="msmincho" charset="0"/>
              <a:cs typeface="Times New Roman" pitchFamily="18" charset="0"/>
            </a:endParaRPr>
          </a:p>
        </p:txBody>
      </p:sp>
      <p:pic>
        <p:nvPicPr>
          <p:cNvPr id="614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3600" y="2209800"/>
            <a:ext cx="2743200" cy="3857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188913"/>
            <a:ext cx="8228012" cy="792162"/>
          </a:xfrm>
        </p:spPr>
        <p:txBody>
          <a:bodyPr/>
          <a:lstStyle/>
          <a:p>
            <a:pPr eaLnBrk="1"/>
            <a:r>
              <a:rPr lang="ru-RU" sz="2800" b="1" smtClean="0"/>
              <a:t>Цель духовно- нравственного</a:t>
            </a:r>
            <a:br>
              <a:rPr lang="ru-RU" sz="2800" b="1" smtClean="0"/>
            </a:br>
            <a:r>
              <a:rPr lang="ru-RU" sz="2800" b="1" smtClean="0"/>
              <a:t>развития и воспитания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8013" cy="4716463"/>
          </a:xfrm>
        </p:spPr>
        <p:txBody>
          <a:bodyPr/>
          <a:lstStyle/>
          <a:p>
            <a:pPr eaLnBrk="1"/>
            <a:r>
              <a:rPr lang="ru-RU" sz="2800" smtClean="0"/>
              <a:t>Важнейшей целью современного отечественного образования и одной из приоритетных задач общества и государства является воспитание , социально-педагогическая поддержка становления и развития высоконравственного, ответственного, творческого, инициативного, компетентного гражданина России.</a:t>
            </a:r>
          </a:p>
          <a:p>
            <a:pPr algn="r" eaLnBrk="1"/>
            <a:endParaRPr lang="ru-RU" sz="2800" smtClean="0"/>
          </a:p>
          <a:p>
            <a:pPr algn="r" eaLnBrk="1"/>
            <a:r>
              <a:rPr lang="ru-RU" sz="1700" smtClean="0"/>
              <a:t>Концепция духовно-нравственного развития и воспитания личности гражданина России</a:t>
            </a:r>
          </a:p>
          <a:p>
            <a:pPr eaLnBrk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8013" cy="779463"/>
          </a:xfrm>
        </p:spPr>
        <p:txBody>
          <a:bodyPr/>
          <a:lstStyle/>
          <a:p>
            <a:pPr eaLnBrk="1"/>
            <a:r>
              <a:rPr lang="ru-RU" sz="3200" b="1" smtClean="0"/>
              <a:t>Содержание духовно-нравственного</a:t>
            </a:r>
            <a:br>
              <a:rPr lang="ru-RU" sz="3200" b="1" smtClean="0"/>
            </a:br>
            <a:r>
              <a:rPr lang="ru-RU" sz="3200" b="1" smtClean="0"/>
              <a:t> развития и воспитания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41438"/>
            <a:ext cx="8228012" cy="4811712"/>
          </a:xfrm>
        </p:spPr>
        <p:txBody>
          <a:bodyPr/>
          <a:lstStyle/>
          <a:p>
            <a:pPr eaLnBrk="1"/>
            <a:r>
              <a:rPr lang="ru-RU" sz="2800" smtClean="0"/>
              <a:t>  </a:t>
            </a:r>
          </a:p>
          <a:p>
            <a:pPr eaLnBrk="1"/>
            <a:r>
              <a:rPr lang="ru-RU" sz="2800" smtClean="0"/>
              <a:t>Основным содержанием духовно-нравственного развития и воспитания являются базовые национальные ценности, хранимые в социально-исторических, культурных, семейных традициях народа, передаваемые от поколения к поколению. </a:t>
            </a:r>
          </a:p>
          <a:p>
            <a:pPr eaLnBrk="1"/>
            <a:endParaRPr lang="ru-RU" sz="2800" smtClean="0"/>
          </a:p>
          <a:p>
            <a:pPr algn="r" eaLnBrk="1"/>
            <a:r>
              <a:rPr lang="ru-RU" sz="1700" smtClean="0"/>
              <a:t>Концепция духовно-нравственного развития и воспитания личности гражданина России</a:t>
            </a:r>
          </a:p>
          <a:p>
            <a:pPr eaLnBrk="1"/>
            <a:endParaRPr lang="ru-RU" sz="2200" smtClean="0"/>
          </a:p>
          <a:p>
            <a:pPr eaLnBrk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8013" cy="923925"/>
          </a:xfrm>
        </p:spPr>
        <p:txBody>
          <a:bodyPr/>
          <a:lstStyle/>
          <a:p>
            <a:pPr eaLnBrk="1"/>
            <a:r>
              <a:rPr lang="ru-RU" sz="3200" smtClean="0"/>
              <a:t>Базовые национальные ценности: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68413"/>
            <a:ext cx="8228012" cy="5040312"/>
          </a:xfrm>
        </p:spPr>
        <p:txBody>
          <a:bodyPr/>
          <a:lstStyle/>
          <a:p>
            <a:pPr eaLnBrk="1">
              <a:lnSpc>
                <a:spcPct val="78000"/>
              </a:lnSpc>
              <a:buFont typeface="Times New Roman" pitchFamily="18" charset="0"/>
              <a:buChar char="•"/>
            </a:pPr>
            <a:r>
              <a:rPr lang="ru-RU" sz="2100" smtClean="0"/>
              <a:t>Патриотизм;</a:t>
            </a:r>
          </a:p>
          <a:p>
            <a:pPr eaLnBrk="1">
              <a:lnSpc>
                <a:spcPct val="78000"/>
              </a:lnSpc>
              <a:buFont typeface="Times New Roman" pitchFamily="18" charset="0"/>
              <a:buChar char="•"/>
            </a:pPr>
            <a:r>
              <a:rPr lang="ru-RU" sz="2100" smtClean="0"/>
              <a:t>Социальная солидарность;</a:t>
            </a:r>
          </a:p>
          <a:p>
            <a:pPr eaLnBrk="1">
              <a:lnSpc>
                <a:spcPct val="78000"/>
              </a:lnSpc>
              <a:buFont typeface="Times New Roman" pitchFamily="18" charset="0"/>
              <a:buChar char="•"/>
            </a:pPr>
            <a:r>
              <a:rPr lang="ru-RU" sz="2100" smtClean="0"/>
              <a:t>Гражданственность;</a:t>
            </a:r>
          </a:p>
          <a:p>
            <a:pPr eaLnBrk="1">
              <a:lnSpc>
                <a:spcPct val="78000"/>
              </a:lnSpc>
              <a:buFont typeface="Times New Roman" pitchFamily="18" charset="0"/>
              <a:buChar char="•"/>
            </a:pPr>
            <a:r>
              <a:rPr lang="ru-RU" sz="2100" smtClean="0"/>
              <a:t>Семья;</a:t>
            </a:r>
          </a:p>
          <a:p>
            <a:pPr eaLnBrk="1">
              <a:lnSpc>
                <a:spcPct val="78000"/>
              </a:lnSpc>
              <a:buFont typeface="Times New Roman" pitchFamily="18" charset="0"/>
              <a:buChar char="•"/>
            </a:pPr>
            <a:r>
              <a:rPr lang="ru-RU" sz="2100" smtClean="0"/>
              <a:t>Труд и творчество;</a:t>
            </a:r>
          </a:p>
          <a:p>
            <a:pPr eaLnBrk="1">
              <a:lnSpc>
                <a:spcPct val="78000"/>
              </a:lnSpc>
              <a:buFont typeface="Times New Roman" pitchFamily="18" charset="0"/>
              <a:buChar char="•"/>
            </a:pPr>
            <a:r>
              <a:rPr lang="ru-RU" sz="2100" smtClean="0"/>
              <a:t>Наука;</a:t>
            </a:r>
          </a:p>
          <a:p>
            <a:pPr eaLnBrk="1">
              <a:lnSpc>
                <a:spcPct val="78000"/>
              </a:lnSpc>
              <a:buFont typeface="Times New Roman" pitchFamily="18" charset="0"/>
              <a:buChar char="•"/>
            </a:pPr>
            <a:r>
              <a:rPr lang="ru-RU" sz="2100" smtClean="0"/>
              <a:t>Религия;</a:t>
            </a:r>
          </a:p>
          <a:p>
            <a:pPr eaLnBrk="1">
              <a:lnSpc>
                <a:spcPct val="78000"/>
              </a:lnSpc>
              <a:buFont typeface="Times New Roman" pitchFamily="18" charset="0"/>
              <a:buChar char="•"/>
            </a:pPr>
            <a:r>
              <a:rPr lang="ru-RU" sz="2100" smtClean="0"/>
              <a:t>Искусство и литература;</a:t>
            </a:r>
          </a:p>
          <a:p>
            <a:pPr eaLnBrk="1">
              <a:lnSpc>
                <a:spcPct val="78000"/>
              </a:lnSpc>
              <a:buFont typeface="Times New Roman" pitchFamily="18" charset="0"/>
              <a:buChar char="•"/>
            </a:pPr>
            <a:r>
              <a:rPr lang="ru-RU" sz="2100" smtClean="0"/>
              <a:t>Природа;</a:t>
            </a:r>
          </a:p>
          <a:p>
            <a:pPr eaLnBrk="1">
              <a:lnSpc>
                <a:spcPct val="78000"/>
              </a:lnSpc>
              <a:buFont typeface="Times New Roman" pitchFamily="18" charset="0"/>
              <a:buChar char="•"/>
            </a:pPr>
            <a:r>
              <a:rPr lang="ru-RU" sz="2100" smtClean="0"/>
              <a:t>Человечество.</a:t>
            </a:r>
          </a:p>
          <a:p>
            <a:pPr eaLnBrk="1">
              <a:lnSpc>
                <a:spcPct val="78000"/>
              </a:lnSpc>
              <a:buFont typeface="Times New Roman" pitchFamily="18" charset="0"/>
              <a:buChar char="•"/>
            </a:pPr>
            <a:endParaRPr lang="ru-RU" sz="2100" smtClean="0"/>
          </a:p>
          <a:p>
            <a:pPr algn="r" eaLnBrk="1">
              <a:lnSpc>
                <a:spcPct val="78000"/>
              </a:lnSpc>
            </a:pPr>
            <a:r>
              <a:rPr lang="ru-RU" sz="1800" smtClean="0"/>
              <a:t>Концепция духовно-нравственного развития и воспитания личности гражданина России</a:t>
            </a:r>
          </a:p>
          <a:p>
            <a:pPr eaLnBrk="1">
              <a:lnSpc>
                <a:spcPct val="78000"/>
              </a:lnSpc>
              <a:buFont typeface="Times New Roman" pitchFamily="18" charset="0"/>
              <a:buChar char="•"/>
            </a:pPr>
            <a:endParaRPr lang="ru-RU" sz="1800" smtClean="0"/>
          </a:p>
          <a:p>
            <a:pPr eaLnBrk="1">
              <a:lnSpc>
                <a:spcPct val="78000"/>
              </a:lnSpc>
              <a:buFont typeface="Times New Roman" pitchFamily="18" charset="0"/>
              <a:buChar char="•"/>
            </a:pPr>
            <a:endParaRPr lang="ru-RU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"/>
          <p:cNvSpPr txBox="1">
            <a:spLocks noChangeArrowheads="1"/>
          </p:cNvSpPr>
          <p:nvPr/>
        </p:nvSpPr>
        <p:spPr bwMode="auto">
          <a:xfrm>
            <a:off x="609600" y="188913"/>
            <a:ext cx="8385175" cy="936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В чем причины духовно-нравственного упадка в обществе?</a:t>
            </a:r>
          </a:p>
        </p:txBody>
      </p:sp>
      <p:sp>
        <p:nvSpPr>
          <p:cNvPr id="10243" name="Text Box 2"/>
          <p:cNvSpPr txBox="1">
            <a:spLocks noChangeArrowheads="1"/>
          </p:cNvSpPr>
          <p:nvPr/>
        </p:nvSpPr>
        <p:spPr bwMode="auto">
          <a:xfrm>
            <a:off x="304800" y="1828800"/>
            <a:ext cx="5791200" cy="434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2900" indent="-339725" algn="just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4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Нарушены устои семьи: </a:t>
            </a:r>
          </a:p>
          <a:p>
            <a:pPr marL="342900" indent="-339725" algn="just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ru-RU" sz="2400">
              <a:solidFill>
                <a:srgbClr val="000000"/>
              </a:solidFill>
              <a:latin typeface="Times New Roman" pitchFamily="18" charset="0"/>
              <a:ea typeface="msmincho" charset="0"/>
              <a:cs typeface="Times New Roman" pitchFamily="18" charset="0"/>
            </a:endParaRPr>
          </a:p>
          <a:p>
            <a:pPr marL="342900" indent="-339725" algn="just">
              <a:buFont typeface="Wingdings" pitchFamily="2" charset="2"/>
              <a:buChar char="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иерархия семейных взаимоотношений; </a:t>
            </a:r>
          </a:p>
          <a:p>
            <a:pPr marL="342900" indent="-339725" algn="just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ru-RU" sz="2400">
              <a:solidFill>
                <a:srgbClr val="000000"/>
              </a:solidFill>
              <a:latin typeface="Times New Roman" pitchFamily="18" charset="0"/>
              <a:ea typeface="msmincho" charset="0"/>
              <a:cs typeface="Times New Roman" pitchFamily="18" charset="0"/>
            </a:endParaRPr>
          </a:p>
          <a:p>
            <a:pPr marL="342900" indent="-339725" algn="just">
              <a:buFont typeface="Wingdings" pitchFamily="2" charset="2"/>
              <a:buChar char="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традиционный уклад семейной жизни;</a:t>
            </a:r>
          </a:p>
          <a:p>
            <a:pPr marL="342900" indent="-339725" algn="just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ru-RU" sz="2400">
              <a:solidFill>
                <a:srgbClr val="000000"/>
              </a:solidFill>
              <a:latin typeface="Times New Roman" pitchFamily="18" charset="0"/>
              <a:ea typeface="msmincho" charset="0"/>
              <a:cs typeface="Times New Roman" pitchFamily="18" charset="0"/>
            </a:endParaRPr>
          </a:p>
          <a:p>
            <a:pPr marL="342900" indent="-339725" algn="just">
              <a:buFont typeface="Wingdings" pitchFamily="2" charset="2"/>
              <a:buChar char="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традиционные отношения послушания, почитания, уважения родителей; </a:t>
            </a:r>
          </a:p>
          <a:p>
            <a:pPr marL="342900" indent="-339725" algn="just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ru-RU" sz="2400">
              <a:solidFill>
                <a:srgbClr val="000000"/>
              </a:solidFill>
              <a:latin typeface="Times New Roman" pitchFamily="18" charset="0"/>
              <a:ea typeface="msmincho" charset="0"/>
              <a:cs typeface="Times New Roman" pitchFamily="18" charset="0"/>
            </a:endParaRPr>
          </a:p>
          <a:p>
            <a:pPr marL="342900" indent="-339725" algn="just">
              <a:buFont typeface="Wingdings" pitchFamily="2" charset="2"/>
              <a:buChar char="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родовые и семейные связи между поколениями.</a:t>
            </a:r>
          </a:p>
        </p:txBody>
      </p:sp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3363" y="2286000"/>
            <a:ext cx="2332037" cy="3422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404813"/>
            <a:ext cx="8289925" cy="431800"/>
          </a:xfrm>
        </p:spPr>
        <p:txBody>
          <a:bodyPr/>
          <a:lstStyle/>
          <a:p>
            <a:pPr eaLnBrk="1"/>
            <a:r>
              <a:rPr lang="ru-RU" sz="2600" b="1" smtClean="0"/>
              <a:t>Данные независимого исследования</a:t>
            </a:r>
            <a:br>
              <a:rPr lang="ru-RU" sz="2600" b="1" smtClean="0"/>
            </a:br>
            <a:r>
              <a:rPr lang="ru-RU" sz="2600" b="1" smtClean="0"/>
              <a:t> «Семья и общество»</a:t>
            </a:r>
            <a:r>
              <a:rPr lang="ru-RU" sz="2600" smtClean="0"/>
              <a:t/>
            </a:r>
            <a:br>
              <a:rPr lang="ru-RU" sz="2600" smtClean="0"/>
            </a:br>
            <a:r>
              <a:rPr lang="ru-RU" sz="1800" smtClean="0"/>
              <a:t>(</a:t>
            </a:r>
            <a:r>
              <a:rPr lang="ru-RU" sz="2600" smtClean="0"/>
              <a:t> </a:t>
            </a:r>
            <a:r>
              <a:rPr lang="ru-RU" sz="1800" smtClean="0"/>
              <a:t>НИИ Семьи и воспитания 2010г)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557338"/>
            <a:ext cx="8228012" cy="4524375"/>
          </a:xfrm>
        </p:spPr>
        <p:txBody>
          <a:bodyPr/>
          <a:lstStyle/>
          <a:p>
            <a:pPr eaLnBrk="1"/>
            <a:r>
              <a:rPr lang="ru-RU" smtClean="0"/>
              <a:t>   </a:t>
            </a:r>
          </a:p>
        </p:txBody>
      </p:sp>
      <p:graphicFrame>
        <p:nvGraphicFramePr>
          <p:cNvPr id="47150" name="Group 46"/>
          <p:cNvGraphicFramePr>
            <a:graphicFrameLocks noGrp="1"/>
          </p:cNvGraphicFramePr>
          <p:nvPr/>
        </p:nvGraphicFramePr>
        <p:xfrm>
          <a:off x="611188" y="1557338"/>
          <a:ext cx="8137525" cy="4282440"/>
        </p:xfrm>
        <a:graphic>
          <a:graphicData uri="http://schemas.openxmlformats.org/drawingml/2006/table">
            <a:tbl>
              <a:tblPr/>
              <a:tblGrid>
                <a:gridCol w="5832475"/>
                <a:gridCol w="2305050"/>
              </a:tblGrid>
              <a:tr h="4476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Проблемы, типичные для семьи в воспитании детей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215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Ограниченность совместного времяпрепровождения родителей и детей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80,2%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Значительные различия во взглядах на жизнь членов семьи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55,4%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Недостаточное знание членами семьи друг друга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53%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231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Отсутствие возможностей контролировать поведение детей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53,3%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Отсутствие взаимопонимания с детьми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45,7%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"/>
          <p:cNvSpPr txBox="1">
            <a:spLocks noChangeArrowheads="1"/>
          </p:cNvSpPr>
          <p:nvPr/>
        </p:nvSpPr>
        <p:spPr bwMode="auto">
          <a:xfrm>
            <a:off x="1066800" y="1125538"/>
            <a:ext cx="6781800" cy="3690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2900" indent="11113" algn="just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Современный уклад жизни (работа, успехи в профессиональной области, стремление к материальному благополучию) приводит к недостатку физических и душевных сил у родителей в процессе воспитания ребенка, что провоцирует разрушение традиционных семейных связей. </a:t>
            </a:r>
          </a:p>
          <a:p>
            <a:pPr marL="342900" indent="11113" algn="just"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ru-RU" sz="2400">
              <a:solidFill>
                <a:srgbClr val="000000"/>
              </a:solidFill>
              <a:latin typeface="Times New Roman" pitchFamily="18" charset="0"/>
              <a:ea typeface="msmincho" charset="0"/>
              <a:cs typeface="Times New Roman" pitchFamily="18" charset="0"/>
            </a:endParaRPr>
          </a:p>
          <a:p>
            <a:pPr marL="342900" indent="11113">
              <a:spcBef>
                <a:spcPts val="6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ru-RU" sz="2400">
              <a:solidFill>
                <a:srgbClr val="000000"/>
              </a:solidFill>
              <a:latin typeface="Times New Roman" pitchFamily="18" charset="0"/>
              <a:ea typeface="msmincho" charset="0"/>
              <a:cs typeface="Times New Roman" pitchFamily="18" charset="0"/>
            </a:endParaRPr>
          </a:p>
          <a:p>
            <a:pPr marL="342900" indent="11113">
              <a:spcBef>
                <a:spcPts val="6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ru-RU" sz="2400">
              <a:solidFill>
                <a:srgbClr val="000000"/>
              </a:solidFill>
              <a:latin typeface="Times New Roman" pitchFamily="18" charset="0"/>
              <a:ea typeface="msmincho" charset="0"/>
              <a:cs typeface="Times New Roman" pitchFamily="18" charset="0"/>
            </a:endParaRP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68425" y="4181475"/>
            <a:ext cx="2816225" cy="1930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29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61000" y="4032250"/>
            <a:ext cx="2532063" cy="1812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8013" cy="852488"/>
          </a:xfrm>
        </p:spPr>
        <p:txBody>
          <a:bodyPr/>
          <a:lstStyle/>
          <a:p>
            <a:pPr eaLnBrk="1"/>
            <a:r>
              <a:rPr lang="ru-RU" sz="3200" dirty="0" smtClean="0"/>
              <a:t>Результаты анкетирования</a:t>
            </a:r>
            <a:br>
              <a:rPr lang="ru-RU" sz="3200" dirty="0" smtClean="0"/>
            </a:br>
            <a:r>
              <a:rPr lang="ru-RU" sz="3200" dirty="0" smtClean="0"/>
              <a:t> учащихся 3д класса</a:t>
            </a:r>
          </a:p>
        </p:txBody>
      </p:sp>
      <p:graphicFrame>
        <p:nvGraphicFramePr>
          <p:cNvPr id="32888" name="Group 120"/>
          <p:cNvGraphicFramePr>
            <a:graphicFrameLocks noGrp="1"/>
          </p:cNvGraphicFramePr>
          <p:nvPr>
            <p:ph idx="1"/>
          </p:nvPr>
        </p:nvGraphicFramePr>
        <p:xfrm>
          <a:off x="250825" y="1557338"/>
          <a:ext cx="8497888" cy="4611688"/>
        </p:xfrm>
        <a:graphic>
          <a:graphicData uri="http://schemas.openxmlformats.org/drawingml/2006/table">
            <a:tbl>
              <a:tblPr/>
              <a:tblGrid>
                <a:gridCol w="395288"/>
                <a:gridCol w="5365750"/>
                <a:gridCol w="1368425"/>
                <a:gridCol w="1368425"/>
              </a:tblGrid>
              <a:tr h="6223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№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вопросы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Да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нет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59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Интересуются ли родители твоими школьными делами?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23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Помогают ли родители тебе в учёбе?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Проводите ли вы выходные вместе с семьёй?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471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Принимают ли твои родители участие в делах класса, школы?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59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Как ты считаешь, сможет ли твоя семья поддержать, защитить тебя в трудную минуту?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8000"/>
                        </a:lnSpc>
                        <a:spcBef>
                          <a:spcPct val="0"/>
                        </a:spcBef>
                        <a:spcAft>
                          <a:spcPts val="1163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itstream Vera Serif" pitchFamily="16" charset="0"/>
                          <a:ea typeface="msmincho" charset="0"/>
                          <a:cs typeface="msmincho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8013" cy="852488"/>
          </a:xfrm>
        </p:spPr>
        <p:txBody>
          <a:bodyPr/>
          <a:lstStyle/>
          <a:p>
            <a:pPr eaLnBrk="1"/>
            <a:r>
              <a:rPr lang="ru-RU" sz="2000" b="1" dirty="0" smtClean="0"/>
              <a:t>Опрос детей «Я люблю своих родителей»</a:t>
            </a:r>
            <a:endParaRPr lang="ru-RU" dirty="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>
              <a:lnSpc>
                <a:spcPct val="88000"/>
              </a:lnSpc>
              <a:buFont typeface="Times New Roman" pitchFamily="18" charset="0"/>
              <a:buChar char="•"/>
            </a:pPr>
            <a:r>
              <a:rPr lang="ru-RU" sz="2200" smtClean="0"/>
              <a:t>Они всегда помогут, всегда рядом;</a:t>
            </a:r>
          </a:p>
          <a:p>
            <a:pPr eaLnBrk="1">
              <a:lnSpc>
                <a:spcPct val="88000"/>
              </a:lnSpc>
              <a:buFont typeface="Times New Roman" pitchFamily="18" charset="0"/>
              <a:buChar char="•"/>
            </a:pPr>
            <a:r>
              <a:rPr lang="ru-RU" sz="2200" smtClean="0"/>
              <a:t>За всё хорошее;</a:t>
            </a:r>
          </a:p>
          <a:p>
            <a:pPr eaLnBrk="1">
              <a:lnSpc>
                <a:spcPct val="88000"/>
              </a:lnSpc>
              <a:buFont typeface="Times New Roman" pitchFamily="18" charset="0"/>
              <a:buChar char="•"/>
            </a:pPr>
            <a:r>
              <a:rPr lang="ru-RU" sz="2200" smtClean="0"/>
              <a:t>За всё, что они делают для меня;</a:t>
            </a:r>
          </a:p>
          <a:p>
            <a:pPr eaLnBrk="1">
              <a:lnSpc>
                <a:spcPct val="88000"/>
              </a:lnSpc>
              <a:buFont typeface="Times New Roman" pitchFamily="18" charset="0"/>
              <a:buChar char="•"/>
            </a:pPr>
            <a:r>
              <a:rPr lang="ru-RU" sz="2200" smtClean="0"/>
              <a:t>Они всегда поддерживают меня, на бросят в трудную минуту;</a:t>
            </a:r>
          </a:p>
          <a:p>
            <a:pPr eaLnBrk="1">
              <a:lnSpc>
                <a:spcPct val="88000"/>
              </a:lnSpc>
              <a:buFont typeface="Times New Roman" pitchFamily="18" charset="0"/>
              <a:buChar char="•"/>
            </a:pPr>
            <a:r>
              <a:rPr lang="ru-RU" sz="2200" smtClean="0"/>
              <a:t>За то, что они лучшие;</a:t>
            </a:r>
          </a:p>
          <a:p>
            <a:pPr eaLnBrk="1">
              <a:lnSpc>
                <a:spcPct val="88000"/>
              </a:lnSpc>
              <a:buFont typeface="Times New Roman" pitchFamily="18" charset="0"/>
              <a:buChar char="•"/>
            </a:pPr>
            <a:r>
              <a:rPr lang="ru-RU" sz="2200" smtClean="0"/>
              <a:t>За заботу и понимание, за любовь которую они дают;</a:t>
            </a:r>
          </a:p>
          <a:p>
            <a:pPr eaLnBrk="1">
              <a:lnSpc>
                <a:spcPct val="88000"/>
              </a:lnSpc>
              <a:buFont typeface="Times New Roman" pitchFamily="18" charset="0"/>
              <a:buChar char="•"/>
            </a:pPr>
            <a:r>
              <a:rPr lang="ru-RU" sz="2200" smtClean="0"/>
              <a:t> Потому, что они подарили мне жизнь;</a:t>
            </a:r>
          </a:p>
          <a:p>
            <a:pPr eaLnBrk="1">
              <a:lnSpc>
                <a:spcPct val="88000"/>
              </a:lnSpc>
              <a:buFont typeface="Times New Roman" pitchFamily="18" charset="0"/>
              <a:buChar char="•"/>
            </a:pPr>
            <a:r>
              <a:rPr lang="ru-RU" sz="2200" smtClean="0"/>
              <a:t>Они меня понимают;</a:t>
            </a:r>
          </a:p>
          <a:p>
            <a:pPr eaLnBrk="1">
              <a:lnSpc>
                <a:spcPct val="88000"/>
              </a:lnSpc>
              <a:buFont typeface="Times New Roman" pitchFamily="18" charset="0"/>
              <a:buChar char="•"/>
            </a:pPr>
            <a:r>
              <a:rPr lang="ru-RU" sz="2200" smtClean="0"/>
              <a:t>Не знаю;</a:t>
            </a:r>
          </a:p>
          <a:p>
            <a:pPr eaLnBrk="1">
              <a:lnSpc>
                <a:spcPct val="88000"/>
              </a:lnSpc>
              <a:buFont typeface="Times New Roman" pitchFamily="18" charset="0"/>
              <a:buChar char="•"/>
            </a:pPr>
            <a:r>
              <a:rPr lang="ru-RU" sz="2200" smtClean="0"/>
              <a:t>Странный вопрос! Все их любят!</a:t>
            </a:r>
          </a:p>
          <a:p>
            <a:pPr eaLnBrk="1">
              <a:lnSpc>
                <a:spcPct val="88000"/>
              </a:lnSpc>
              <a:buFont typeface="Times New Roman" pitchFamily="18" charset="0"/>
              <a:buChar char="•"/>
            </a:pPr>
            <a:endParaRPr lang="ru-RU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1"/>
          <p:cNvSpPr txBox="1">
            <a:spLocks noChangeArrowheads="1"/>
          </p:cNvSpPr>
          <p:nvPr/>
        </p:nvSpPr>
        <p:spPr bwMode="auto">
          <a:xfrm>
            <a:off x="758825" y="260350"/>
            <a:ext cx="8385175" cy="8651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Социальные институты, формирующие </a:t>
            </a:r>
            <a:br>
              <a:rPr lang="ru-RU" sz="32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</a:br>
            <a:r>
              <a:rPr lang="ru-RU" sz="32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духовно-нравственную личность</a:t>
            </a:r>
          </a:p>
        </p:txBody>
      </p:sp>
      <p:sp>
        <p:nvSpPr>
          <p:cNvPr id="19459" name="AutoShape 2"/>
          <p:cNvSpPr>
            <a:spLocks noChangeArrowheads="1"/>
          </p:cNvSpPr>
          <p:nvPr/>
        </p:nvSpPr>
        <p:spPr bwMode="auto">
          <a:xfrm>
            <a:off x="2971800" y="3200400"/>
            <a:ext cx="3352800" cy="1143000"/>
          </a:xfrm>
          <a:prstGeom prst="triangle">
            <a:avLst>
              <a:gd name="adj" fmla="val 51306"/>
            </a:avLst>
          </a:prstGeom>
          <a:solidFill>
            <a:srgbClr val="DCE6F2"/>
          </a:solidFill>
          <a:ln w="9360">
            <a:solidFill>
              <a:srgbClr val="7030A0"/>
            </a:solidFill>
            <a:miter lim="800000"/>
            <a:headEnd/>
            <a:tailEnd/>
          </a:ln>
          <a:effectLst>
            <a:outerShdw dist="20160" dir="5400000" algn="ctr" rotWithShape="0">
              <a:srgbClr val="000000">
                <a:alpha val="38033"/>
              </a:srgbClr>
            </a:outerShdw>
          </a:effectLst>
        </p:spPr>
        <p:txBody>
          <a:bodyPr lIns="90000" tIns="46800" rIns="90000" bIns="468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СЕМЬЯ</a:t>
            </a:r>
          </a:p>
        </p:txBody>
      </p:sp>
      <p:sp>
        <p:nvSpPr>
          <p:cNvPr id="19460" name="Oval 3"/>
          <p:cNvSpPr>
            <a:spLocks noChangeArrowheads="1"/>
          </p:cNvSpPr>
          <p:nvPr/>
        </p:nvSpPr>
        <p:spPr bwMode="auto">
          <a:xfrm>
            <a:off x="228600" y="2057400"/>
            <a:ext cx="3429000" cy="1447800"/>
          </a:xfrm>
          <a:prstGeom prst="ellipse">
            <a:avLst/>
          </a:prstGeom>
          <a:solidFill>
            <a:srgbClr val="DCE6F2"/>
          </a:solidFill>
          <a:ln w="9360">
            <a:solidFill>
              <a:srgbClr val="7030A0"/>
            </a:solidFill>
            <a:miter lim="800000"/>
            <a:headEnd/>
            <a:tailEnd/>
          </a:ln>
          <a:effectLst>
            <a:outerShdw dist="20160" dir="5400000" algn="ctr" rotWithShape="0">
              <a:srgbClr val="000000">
                <a:alpha val="38033"/>
              </a:srgbClr>
            </a:outerShdw>
          </a:effectLst>
        </p:spPr>
        <p:txBody>
          <a:bodyPr lIns="90000" tIns="46800" rIns="90000" bIns="468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ОБРАЗОВАНИЕ</a:t>
            </a:r>
          </a:p>
        </p:txBody>
      </p:sp>
      <p:sp>
        <p:nvSpPr>
          <p:cNvPr id="19461" name="AutoShape 4"/>
          <p:cNvSpPr>
            <a:spLocks noChangeArrowheads="1"/>
          </p:cNvSpPr>
          <p:nvPr/>
        </p:nvSpPr>
        <p:spPr bwMode="auto">
          <a:xfrm>
            <a:off x="5410200" y="4648200"/>
            <a:ext cx="3505200" cy="1222375"/>
          </a:xfrm>
          <a:prstGeom prst="flowChartDecision">
            <a:avLst/>
          </a:prstGeom>
          <a:solidFill>
            <a:srgbClr val="DCE6F2"/>
          </a:solidFill>
          <a:ln w="9360">
            <a:solidFill>
              <a:srgbClr val="7030A0"/>
            </a:solidFill>
            <a:miter lim="800000"/>
            <a:headEnd/>
            <a:tailEnd/>
          </a:ln>
          <a:effectLst>
            <a:outerShdw dist="20160" dir="5400000" algn="ctr" rotWithShape="0">
              <a:srgbClr val="000000">
                <a:alpha val="38033"/>
              </a:srgbClr>
            </a:outerShdw>
          </a:effectLst>
        </p:spPr>
        <p:txBody>
          <a:bodyPr lIns="90000" tIns="46800" rIns="90000" bIns="468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РЕЛИГИЯ</a:t>
            </a:r>
          </a:p>
        </p:txBody>
      </p:sp>
      <p:sp>
        <p:nvSpPr>
          <p:cNvPr id="19462" name="Rectangle 5"/>
          <p:cNvSpPr>
            <a:spLocks noChangeArrowheads="1"/>
          </p:cNvSpPr>
          <p:nvPr/>
        </p:nvSpPr>
        <p:spPr bwMode="auto">
          <a:xfrm>
            <a:off x="457200" y="4800600"/>
            <a:ext cx="3048000" cy="1371600"/>
          </a:xfrm>
          <a:prstGeom prst="rect">
            <a:avLst/>
          </a:prstGeom>
          <a:solidFill>
            <a:srgbClr val="DCE6F2"/>
          </a:solidFill>
          <a:ln w="9360">
            <a:solidFill>
              <a:srgbClr val="7030A0"/>
            </a:solidFill>
            <a:miter lim="800000"/>
            <a:headEnd/>
            <a:tailEnd/>
          </a:ln>
          <a:effectLst>
            <a:outerShdw dist="20160" dir="5400000" algn="ctr" rotWithShape="0">
              <a:srgbClr val="000000">
                <a:alpha val="38033"/>
              </a:srgbClr>
            </a:outerShdw>
          </a:effectLst>
        </p:spPr>
        <p:txBody>
          <a:bodyPr lIns="90000" tIns="46800" rIns="90000" bIns="468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КУЛЬТУРА</a:t>
            </a:r>
          </a:p>
        </p:txBody>
      </p:sp>
      <p:sp>
        <p:nvSpPr>
          <p:cNvPr id="19463" name="AutoShape 6"/>
          <p:cNvSpPr>
            <a:spLocks noChangeArrowheads="1"/>
          </p:cNvSpPr>
          <p:nvPr/>
        </p:nvSpPr>
        <p:spPr bwMode="auto">
          <a:xfrm>
            <a:off x="5410200" y="2057400"/>
            <a:ext cx="3505200" cy="1066800"/>
          </a:xfrm>
          <a:prstGeom prst="flowChartAlternateProcess">
            <a:avLst/>
          </a:prstGeom>
          <a:solidFill>
            <a:srgbClr val="DCE6F2"/>
          </a:solidFill>
          <a:ln w="9360">
            <a:solidFill>
              <a:srgbClr val="7030A0"/>
            </a:solidFill>
            <a:miter lim="800000"/>
            <a:headEnd/>
            <a:tailEnd/>
          </a:ln>
          <a:effectLst>
            <a:outerShdw dist="20160" dir="5400000" algn="ctr" rotWithShape="0">
              <a:srgbClr val="000000">
                <a:alpha val="38033"/>
              </a:srgbClr>
            </a:outerShdw>
          </a:effectLst>
        </p:spPr>
        <p:txBody>
          <a:bodyPr lIns="90000" tIns="46800" rIns="90000" bIns="468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СРЕДСТВА  МАССОВОЙ ИНФОРМАЦИИ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8013" cy="852488"/>
          </a:xfrm>
        </p:spPr>
        <p:txBody>
          <a:bodyPr/>
          <a:lstStyle/>
          <a:p>
            <a:pPr eaLnBrk="1"/>
            <a:r>
              <a:rPr lang="ru-RU" sz="2600" smtClean="0"/>
              <a:t>Факторы, влияющие</a:t>
            </a:r>
            <a:br>
              <a:rPr lang="ru-RU" sz="2600" smtClean="0"/>
            </a:br>
            <a:r>
              <a:rPr lang="ru-RU" sz="2600" smtClean="0"/>
              <a:t> на развитие и воспитание ребёнка</a:t>
            </a:r>
          </a:p>
        </p:txBody>
      </p:sp>
      <p:graphicFrame>
        <p:nvGraphicFramePr>
          <p:cNvPr id="20483" name="Object 4"/>
          <p:cNvGraphicFramePr>
            <a:graphicFrameLocks noChangeAspect="1"/>
          </p:cNvGraphicFramePr>
          <p:nvPr>
            <p:ph idx="1"/>
          </p:nvPr>
        </p:nvGraphicFramePr>
        <p:xfrm>
          <a:off x="468313" y="1557338"/>
          <a:ext cx="8228012" cy="4522787"/>
        </p:xfrm>
        <a:graphic>
          <a:graphicData uri="http://schemas.openxmlformats.org/presentationml/2006/ole">
            <p:oleObj spid="_x0000_s20483" name="Диаграмма" r:id="rId3" imgW="8229687" imgH="4524357" progId="MSGraph.Chart.8">
              <p:embed followColorScheme="full"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"/>
          <p:cNvSpPr txBox="1">
            <a:spLocks noChangeArrowheads="1"/>
          </p:cNvSpPr>
          <p:nvPr/>
        </p:nvSpPr>
        <p:spPr bwMode="auto">
          <a:xfrm>
            <a:off x="609600" y="188913"/>
            <a:ext cx="8229600" cy="10080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Главные институты воспитания:</a:t>
            </a:r>
          </a:p>
        </p:txBody>
      </p:sp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609600" y="2362200"/>
            <a:ext cx="2362200" cy="460375"/>
          </a:xfrm>
          <a:prstGeom prst="rect">
            <a:avLst/>
          </a:prstGeom>
          <a:solidFill>
            <a:srgbClr val="DCE6F2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Школа</a:t>
            </a:r>
          </a:p>
        </p:txBody>
      </p:sp>
      <p:sp>
        <p:nvSpPr>
          <p:cNvPr id="21508" name="Text Box 3"/>
          <p:cNvSpPr txBox="1">
            <a:spLocks noChangeArrowheads="1"/>
          </p:cNvSpPr>
          <p:nvPr/>
        </p:nvSpPr>
        <p:spPr bwMode="auto">
          <a:xfrm>
            <a:off x="5791200" y="2362200"/>
            <a:ext cx="2743200" cy="460375"/>
          </a:xfrm>
          <a:prstGeom prst="rect">
            <a:avLst/>
          </a:prstGeom>
          <a:solidFill>
            <a:srgbClr val="DCE6F2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Семья</a:t>
            </a:r>
          </a:p>
        </p:txBody>
      </p:sp>
      <p:cxnSp>
        <p:nvCxnSpPr>
          <p:cNvPr id="21509" name="AutoShape 4"/>
          <p:cNvCxnSpPr>
            <a:cxnSpLocks noChangeShapeType="1"/>
          </p:cNvCxnSpPr>
          <p:nvPr/>
        </p:nvCxnSpPr>
        <p:spPr bwMode="auto">
          <a:xfrm flipH="1" flipV="1">
            <a:off x="3059113" y="2565400"/>
            <a:ext cx="2514600" cy="1588"/>
          </a:xfrm>
          <a:prstGeom prst="straightConnector1">
            <a:avLst/>
          </a:prstGeom>
          <a:noFill/>
          <a:ln w="9360">
            <a:solidFill>
              <a:srgbClr val="000000"/>
            </a:solidFill>
            <a:miter lim="800000"/>
            <a:headEnd type="triangle" w="med" len="med"/>
            <a:tailEnd type="triangle" w="med" len="med"/>
          </a:ln>
        </p:spPr>
      </p:cxnSp>
      <p:sp>
        <p:nvSpPr>
          <p:cNvPr id="21510" name="Text Box 5"/>
          <p:cNvSpPr txBox="1">
            <a:spLocks noChangeArrowheads="1"/>
          </p:cNvSpPr>
          <p:nvPr/>
        </p:nvSpPr>
        <p:spPr bwMode="auto">
          <a:xfrm>
            <a:off x="3200400" y="1981200"/>
            <a:ext cx="23622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взаимодействие</a:t>
            </a:r>
          </a:p>
        </p:txBody>
      </p:sp>
      <p:cxnSp>
        <p:nvCxnSpPr>
          <p:cNvPr id="21511" name="AutoShape 6"/>
          <p:cNvCxnSpPr>
            <a:cxnSpLocks noChangeShapeType="1"/>
            <a:stCxn id="21508" idx="2"/>
          </p:cNvCxnSpPr>
          <p:nvPr/>
        </p:nvCxnSpPr>
        <p:spPr bwMode="auto">
          <a:xfrm flipH="1">
            <a:off x="4356100" y="2822575"/>
            <a:ext cx="2806700" cy="1611313"/>
          </a:xfrm>
          <a:prstGeom prst="straightConnector1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</p:spPr>
      </p:cxnSp>
      <p:sp>
        <p:nvSpPr>
          <p:cNvPr id="21512" name="Text Box 7"/>
          <p:cNvSpPr txBox="1">
            <a:spLocks noChangeArrowheads="1"/>
          </p:cNvSpPr>
          <p:nvPr/>
        </p:nvSpPr>
        <p:spPr bwMode="auto">
          <a:xfrm>
            <a:off x="1447800" y="4114800"/>
            <a:ext cx="6096000" cy="460375"/>
          </a:xfrm>
          <a:prstGeom prst="rect">
            <a:avLst/>
          </a:prstGeom>
          <a:solidFill>
            <a:srgbClr val="DCE6F2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Духовно-нравственное развитие ребенка</a:t>
            </a:r>
          </a:p>
        </p:txBody>
      </p:sp>
      <p:sp>
        <p:nvSpPr>
          <p:cNvPr id="21513" name="Rectangle 8"/>
          <p:cNvSpPr>
            <a:spLocks noChangeArrowheads="1"/>
          </p:cNvSpPr>
          <p:nvPr/>
        </p:nvSpPr>
        <p:spPr bwMode="auto">
          <a:xfrm>
            <a:off x="228600" y="5241925"/>
            <a:ext cx="8736013" cy="1187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i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Для достижения общей цели эффект дает только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400" i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совместное воздействие педагогов школы и родителей на ребенка. </a:t>
            </a:r>
          </a:p>
        </p:txBody>
      </p:sp>
      <p:cxnSp>
        <p:nvCxnSpPr>
          <p:cNvPr id="21514" name="AutoShape 9"/>
          <p:cNvCxnSpPr>
            <a:cxnSpLocks noChangeShapeType="1"/>
            <a:stCxn id="21507" idx="2"/>
            <a:endCxn id="21512" idx="0"/>
          </p:cNvCxnSpPr>
          <p:nvPr/>
        </p:nvCxnSpPr>
        <p:spPr bwMode="auto">
          <a:xfrm>
            <a:off x="1790700" y="2822575"/>
            <a:ext cx="2705100" cy="1293813"/>
          </a:xfrm>
          <a:prstGeom prst="straightConnector1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</p:spPr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152400" y="1125538"/>
            <a:ext cx="8991600" cy="59610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92075" indent="11113" algn="ctr">
              <a:buClrTx/>
              <a:buFontTx/>
              <a:buNone/>
              <a:tabLst>
                <a:tab pos="92075" algn="l"/>
                <a:tab pos="539750" algn="l"/>
                <a:tab pos="989013" algn="l"/>
                <a:tab pos="1438275" algn="l"/>
                <a:tab pos="1887538" algn="l"/>
                <a:tab pos="2336800" algn="l"/>
                <a:tab pos="2786063" algn="l"/>
                <a:tab pos="3235325" algn="l"/>
                <a:tab pos="3684588" algn="l"/>
                <a:tab pos="4133850" algn="l"/>
                <a:tab pos="4583113" algn="l"/>
                <a:tab pos="5032375" algn="l"/>
                <a:tab pos="5481638" algn="l"/>
                <a:tab pos="5930900" algn="l"/>
                <a:tab pos="6380163" algn="l"/>
                <a:tab pos="6829425" algn="l"/>
                <a:tab pos="7278688" algn="l"/>
                <a:tab pos="7727950" algn="l"/>
                <a:tab pos="8177213" algn="l"/>
                <a:tab pos="8626475" algn="l"/>
                <a:tab pos="9075738" algn="l"/>
              </a:tabLst>
            </a:pPr>
            <a:r>
              <a:rPr lang="ru-RU" sz="30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В условиях семейного и школьного воспитания на становление духовно-нравственной личности влияют:</a:t>
            </a:r>
            <a:endParaRPr lang="ru-RU" sz="1400">
              <a:solidFill>
                <a:srgbClr val="000000"/>
              </a:solidFill>
              <a:latin typeface="Times New Roman" pitchFamily="18" charset="0"/>
              <a:ea typeface="msmincho" charset="0"/>
              <a:cs typeface="Times New Roman" pitchFamily="18" charset="0"/>
            </a:endParaRPr>
          </a:p>
          <a:p>
            <a:pPr marL="92075" indent="11113">
              <a:buClrTx/>
              <a:buFontTx/>
              <a:buNone/>
              <a:tabLst>
                <a:tab pos="92075" algn="l"/>
                <a:tab pos="539750" algn="l"/>
                <a:tab pos="989013" algn="l"/>
                <a:tab pos="1438275" algn="l"/>
                <a:tab pos="1887538" algn="l"/>
                <a:tab pos="2336800" algn="l"/>
                <a:tab pos="2786063" algn="l"/>
                <a:tab pos="3235325" algn="l"/>
                <a:tab pos="3684588" algn="l"/>
                <a:tab pos="4133850" algn="l"/>
                <a:tab pos="4583113" algn="l"/>
                <a:tab pos="5032375" algn="l"/>
                <a:tab pos="5481638" algn="l"/>
                <a:tab pos="5930900" algn="l"/>
                <a:tab pos="6380163" algn="l"/>
                <a:tab pos="6829425" algn="l"/>
                <a:tab pos="7278688" algn="l"/>
                <a:tab pos="7727950" algn="l"/>
                <a:tab pos="8177213" algn="l"/>
                <a:tab pos="8626475" algn="l"/>
                <a:tab pos="9075738" algn="l"/>
              </a:tabLst>
            </a:pPr>
            <a:r>
              <a:rPr lang="ru-RU" sz="8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/>
            </a:r>
            <a:br>
              <a:rPr lang="ru-RU" sz="8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</a:br>
            <a:r>
              <a:rPr lang="ru-RU" sz="24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1.</a:t>
            </a:r>
            <a:r>
              <a:rPr lang="ru-RU" sz="2400" b="1" i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 обычаи </a:t>
            </a: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(установившиеся, привычные формы поведения);</a:t>
            </a:r>
          </a:p>
          <a:p>
            <a:pPr marL="92075" indent="11113">
              <a:buClrTx/>
              <a:buFontTx/>
              <a:buNone/>
              <a:tabLst>
                <a:tab pos="92075" algn="l"/>
                <a:tab pos="539750" algn="l"/>
                <a:tab pos="989013" algn="l"/>
                <a:tab pos="1438275" algn="l"/>
                <a:tab pos="1887538" algn="l"/>
                <a:tab pos="2336800" algn="l"/>
                <a:tab pos="2786063" algn="l"/>
                <a:tab pos="3235325" algn="l"/>
                <a:tab pos="3684588" algn="l"/>
                <a:tab pos="4133850" algn="l"/>
                <a:tab pos="4583113" algn="l"/>
                <a:tab pos="5032375" algn="l"/>
                <a:tab pos="5481638" algn="l"/>
                <a:tab pos="5930900" algn="l"/>
                <a:tab pos="6380163" algn="l"/>
                <a:tab pos="6829425" algn="l"/>
                <a:tab pos="7278688" algn="l"/>
                <a:tab pos="7727950" algn="l"/>
                <a:tab pos="8177213" algn="l"/>
                <a:tab pos="8626475" algn="l"/>
                <a:tab pos="9075738" algn="l"/>
              </a:tabLst>
            </a:pPr>
            <a:r>
              <a:rPr lang="ru-RU" sz="24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2. </a:t>
            </a:r>
            <a:r>
              <a:rPr lang="ru-RU" sz="2400" b="1" i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традиции </a:t>
            </a: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(переходящие из поколения в поколение способы передачи ценностно-значимого содержания культуры, жизни семьи и школы);</a:t>
            </a:r>
          </a:p>
          <a:p>
            <a:pPr marL="92075" indent="11113">
              <a:buClrTx/>
              <a:buFontTx/>
              <a:buNone/>
              <a:tabLst>
                <a:tab pos="92075" algn="l"/>
                <a:tab pos="539750" algn="l"/>
                <a:tab pos="989013" algn="l"/>
                <a:tab pos="1438275" algn="l"/>
                <a:tab pos="1887538" algn="l"/>
                <a:tab pos="2336800" algn="l"/>
                <a:tab pos="2786063" algn="l"/>
                <a:tab pos="3235325" algn="l"/>
                <a:tab pos="3684588" algn="l"/>
                <a:tab pos="4133850" algn="l"/>
                <a:tab pos="4583113" algn="l"/>
                <a:tab pos="5032375" algn="l"/>
                <a:tab pos="5481638" algn="l"/>
                <a:tab pos="5930900" algn="l"/>
                <a:tab pos="6380163" algn="l"/>
                <a:tab pos="6829425" algn="l"/>
                <a:tab pos="7278688" algn="l"/>
                <a:tab pos="7727950" algn="l"/>
                <a:tab pos="8177213" algn="l"/>
                <a:tab pos="8626475" algn="l"/>
                <a:tab pos="9075738" algn="l"/>
              </a:tabLst>
            </a:pPr>
            <a:r>
              <a:rPr lang="ru-RU" sz="24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3. </a:t>
            </a:r>
            <a:r>
              <a:rPr lang="ru-RU" sz="2400" b="1" i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отношения </a:t>
            </a: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(сердечные, душевные чувствования и настроения);</a:t>
            </a:r>
          </a:p>
          <a:p>
            <a:pPr marL="92075" indent="11113">
              <a:buClrTx/>
              <a:buFontTx/>
              <a:buNone/>
              <a:tabLst>
                <a:tab pos="92075" algn="l"/>
                <a:tab pos="539750" algn="l"/>
                <a:tab pos="989013" algn="l"/>
                <a:tab pos="1438275" algn="l"/>
                <a:tab pos="1887538" algn="l"/>
                <a:tab pos="2336800" algn="l"/>
                <a:tab pos="2786063" algn="l"/>
                <a:tab pos="3235325" algn="l"/>
                <a:tab pos="3684588" algn="l"/>
                <a:tab pos="4133850" algn="l"/>
                <a:tab pos="4583113" algn="l"/>
                <a:tab pos="5032375" algn="l"/>
                <a:tab pos="5481638" algn="l"/>
                <a:tab pos="5930900" algn="l"/>
                <a:tab pos="6380163" algn="l"/>
                <a:tab pos="6829425" algn="l"/>
                <a:tab pos="7278688" algn="l"/>
                <a:tab pos="7727950" algn="l"/>
                <a:tab pos="8177213" algn="l"/>
                <a:tab pos="8626475" algn="l"/>
                <a:tab pos="9075738" algn="l"/>
              </a:tabLst>
            </a:pPr>
            <a:r>
              <a:rPr lang="ru-RU" sz="24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4. </a:t>
            </a:r>
            <a:r>
              <a:rPr lang="ru-RU" sz="2400" b="1" i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правила</a:t>
            </a: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 (образ мыслей, нормы поведения, привычки) доброй и благочестивой жизни;</a:t>
            </a:r>
          </a:p>
          <a:p>
            <a:pPr marL="92075" indent="11113">
              <a:buClrTx/>
              <a:buFontTx/>
              <a:buNone/>
              <a:tabLst>
                <a:tab pos="92075" algn="l"/>
                <a:tab pos="539750" algn="l"/>
                <a:tab pos="989013" algn="l"/>
                <a:tab pos="1438275" algn="l"/>
                <a:tab pos="1887538" algn="l"/>
                <a:tab pos="2336800" algn="l"/>
                <a:tab pos="2786063" algn="l"/>
                <a:tab pos="3235325" algn="l"/>
                <a:tab pos="3684588" algn="l"/>
                <a:tab pos="4133850" algn="l"/>
                <a:tab pos="4583113" algn="l"/>
                <a:tab pos="5032375" algn="l"/>
                <a:tab pos="5481638" algn="l"/>
                <a:tab pos="5930900" algn="l"/>
                <a:tab pos="6380163" algn="l"/>
                <a:tab pos="6829425" algn="l"/>
                <a:tab pos="7278688" algn="l"/>
                <a:tab pos="7727950" algn="l"/>
                <a:tab pos="8177213" algn="l"/>
                <a:tab pos="8626475" algn="l"/>
                <a:tab pos="9075738" algn="l"/>
              </a:tabLst>
            </a:pPr>
            <a:r>
              <a:rPr lang="ru-RU" sz="24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5. </a:t>
            </a:r>
            <a:r>
              <a:rPr lang="ru-RU" sz="2400" b="1" i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распорядок </a:t>
            </a: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(установленный порядок течения дел) дня, недели, года.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"/>
          <p:cNvSpPr txBox="1">
            <a:spLocks noChangeArrowheads="1"/>
          </p:cNvSpPr>
          <p:nvPr/>
        </p:nvSpPr>
        <p:spPr bwMode="auto">
          <a:xfrm>
            <a:off x="684213" y="188913"/>
            <a:ext cx="8078787" cy="936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Взаимодействие предполагает создание условий:</a:t>
            </a:r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1042988" y="1341438"/>
            <a:ext cx="6961187" cy="41449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39725" indent="-339725" algn="just">
              <a:buFont typeface="Times New Roman" pitchFamily="18" charset="0"/>
              <a:buChar char="-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для духовно-нравственного становления личности и саморазвития;</a:t>
            </a:r>
          </a:p>
          <a:p>
            <a:pPr marL="339725" indent="-339725" algn="just">
              <a:buFont typeface="Times New Roman" pitchFamily="18" charset="0"/>
              <a:buChar char="-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 для формирования ценностных ориентаций на основе единых требований к ребенку;</a:t>
            </a:r>
          </a:p>
          <a:p>
            <a:pPr marL="339725" indent="-339725" algn="just">
              <a:buFont typeface="Times New Roman" pitchFamily="18" charset="0"/>
              <a:buChar char="-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для подготовки к жизненному самоопределению;</a:t>
            </a:r>
          </a:p>
          <a:p>
            <a:pPr marL="339725" indent="-339725" algn="just">
              <a:buFont typeface="Times New Roman" pitchFamily="18" charset="0"/>
              <a:buChar char="-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для позитивной социальной адаптации.</a:t>
            </a:r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4221163"/>
            <a:ext cx="2592388" cy="19446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355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8888" y="4292600"/>
            <a:ext cx="2233612" cy="172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"/>
          <p:cNvSpPr txBox="1">
            <a:spLocks noChangeArrowheads="1"/>
          </p:cNvSpPr>
          <p:nvPr/>
        </p:nvSpPr>
        <p:spPr bwMode="auto">
          <a:xfrm>
            <a:off x="457200" y="0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Пути решения</a:t>
            </a:r>
          </a:p>
        </p:txBody>
      </p:sp>
      <p:sp>
        <p:nvSpPr>
          <p:cNvPr id="24579" name="Text Box 2"/>
          <p:cNvSpPr txBox="1">
            <a:spLocks noChangeArrowheads="1"/>
          </p:cNvSpPr>
          <p:nvPr/>
        </p:nvSpPr>
        <p:spPr bwMode="auto">
          <a:xfrm>
            <a:off x="838200" y="1066800"/>
            <a:ext cx="7467600" cy="411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74613" indent="274638" algn="just">
              <a:buFont typeface="Wingdings" pitchFamily="2" charset="2"/>
              <a:buChar char=""/>
              <a:tabLst>
                <a:tab pos="74613" algn="l"/>
                <a:tab pos="522288" algn="l"/>
                <a:tab pos="971550" algn="l"/>
                <a:tab pos="1420813" algn="l"/>
                <a:tab pos="1870075" algn="l"/>
                <a:tab pos="2319338" algn="l"/>
                <a:tab pos="2768600" algn="l"/>
                <a:tab pos="3217863" algn="l"/>
                <a:tab pos="3667125" algn="l"/>
                <a:tab pos="4116388" algn="l"/>
                <a:tab pos="4565650" algn="l"/>
                <a:tab pos="5014913" algn="l"/>
                <a:tab pos="5464175" algn="l"/>
                <a:tab pos="5913438" algn="l"/>
                <a:tab pos="6362700" algn="l"/>
                <a:tab pos="6811963" algn="l"/>
                <a:tab pos="7261225" algn="l"/>
                <a:tab pos="7710488" algn="l"/>
                <a:tab pos="8159750" algn="l"/>
                <a:tab pos="8609013" algn="l"/>
                <a:tab pos="9058275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 Возрождение ценностной ориентации в семье, обществе.</a:t>
            </a:r>
          </a:p>
          <a:p>
            <a:pPr marL="74613" indent="274638" algn="just">
              <a:buClrTx/>
              <a:buFontTx/>
              <a:buNone/>
              <a:tabLst>
                <a:tab pos="74613" algn="l"/>
                <a:tab pos="522288" algn="l"/>
                <a:tab pos="971550" algn="l"/>
                <a:tab pos="1420813" algn="l"/>
                <a:tab pos="1870075" algn="l"/>
                <a:tab pos="2319338" algn="l"/>
                <a:tab pos="2768600" algn="l"/>
                <a:tab pos="3217863" algn="l"/>
                <a:tab pos="3667125" algn="l"/>
                <a:tab pos="4116388" algn="l"/>
                <a:tab pos="4565650" algn="l"/>
                <a:tab pos="5014913" algn="l"/>
                <a:tab pos="5464175" algn="l"/>
                <a:tab pos="5913438" algn="l"/>
                <a:tab pos="6362700" algn="l"/>
                <a:tab pos="6811963" algn="l"/>
                <a:tab pos="7261225" algn="l"/>
                <a:tab pos="7710488" algn="l"/>
                <a:tab pos="8159750" algn="l"/>
                <a:tab pos="8609013" algn="l"/>
                <a:tab pos="9058275" algn="l"/>
              </a:tabLst>
            </a:pPr>
            <a:endParaRPr lang="ru-RU" sz="2400">
              <a:solidFill>
                <a:srgbClr val="000000"/>
              </a:solidFill>
              <a:latin typeface="Times New Roman" pitchFamily="18" charset="0"/>
              <a:ea typeface="msmincho" charset="0"/>
              <a:cs typeface="Times New Roman" pitchFamily="18" charset="0"/>
            </a:endParaRPr>
          </a:p>
          <a:p>
            <a:pPr marL="74613" indent="274638" algn="just">
              <a:buFont typeface="Wingdings" pitchFamily="2" charset="2"/>
              <a:buChar char=""/>
              <a:tabLst>
                <a:tab pos="74613" algn="l"/>
                <a:tab pos="522288" algn="l"/>
                <a:tab pos="971550" algn="l"/>
                <a:tab pos="1420813" algn="l"/>
                <a:tab pos="1870075" algn="l"/>
                <a:tab pos="2319338" algn="l"/>
                <a:tab pos="2768600" algn="l"/>
                <a:tab pos="3217863" algn="l"/>
                <a:tab pos="3667125" algn="l"/>
                <a:tab pos="4116388" algn="l"/>
                <a:tab pos="4565650" algn="l"/>
                <a:tab pos="5014913" algn="l"/>
                <a:tab pos="5464175" algn="l"/>
                <a:tab pos="5913438" algn="l"/>
                <a:tab pos="6362700" algn="l"/>
                <a:tab pos="6811963" algn="l"/>
                <a:tab pos="7261225" algn="l"/>
                <a:tab pos="7710488" algn="l"/>
                <a:tab pos="8159750" algn="l"/>
                <a:tab pos="8609013" algn="l"/>
                <a:tab pos="9058275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 Создание практико- и семейно-ориентированных моделей, технологий, программ по нравственно-этическому воспитанию в семье и обществе.</a:t>
            </a:r>
          </a:p>
          <a:p>
            <a:pPr marL="74613" indent="274638" algn="just">
              <a:buClrTx/>
              <a:buFontTx/>
              <a:buNone/>
              <a:tabLst>
                <a:tab pos="74613" algn="l"/>
                <a:tab pos="522288" algn="l"/>
                <a:tab pos="971550" algn="l"/>
                <a:tab pos="1420813" algn="l"/>
                <a:tab pos="1870075" algn="l"/>
                <a:tab pos="2319338" algn="l"/>
                <a:tab pos="2768600" algn="l"/>
                <a:tab pos="3217863" algn="l"/>
                <a:tab pos="3667125" algn="l"/>
                <a:tab pos="4116388" algn="l"/>
                <a:tab pos="4565650" algn="l"/>
                <a:tab pos="5014913" algn="l"/>
                <a:tab pos="5464175" algn="l"/>
                <a:tab pos="5913438" algn="l"/>
                <a:tab pos="6362700" algn="l"/>
                <a:tab pos="6811963" algn="l"/>
                <a:tab pos="7261225" algn="l"/>
                <a:tab pos="7710488" algn="l"/>
                <a:tab pos="8159750" algn="l"/>
                <a:tab pos="8609013" algn="l"/>
                <a:tab pos="9058275" algn="l"/>
              </a:tabLst>
            </a:pPr>
            <a:endParaRPr lang="ru-RU" sz="2400">
              <a:solidFill>
                <a:srgbClr val="000000"/>
              </a:solidFill>
              <a:latin typeface="Times New Roman" pitchFamily="18" charset="0"/>
              <a:ea typeface="msmincho" charset="0"/>
              <a:cs typeface="Times New Roman" pitchFamily="18" charset="0"/>
            </a:endParaRPr>
          </a:p>
          <a:p>
            <a:pPr marL="74613" indent="274638" algn="just">
              <a:buFont typeface="Wingdings" pitchFamily="2" charset="2"/>
              <a:buChar char=""/>
              <a:tabLst>
                <a:tab pos="74613" algn="l"/>
                <a:tab pos="522288" algn="l"/>
                <a:tab pos="971550" algn="l"/>
                <a:tab pos="1420813" algn="l"/>
                <a:tab pos="1870075" algn="l"/>
                <a:tab pos="2319338" algn="l"/>
                <a:tab pos="2768600" algn="l"/>
                <a:tab pos="3217863" algn="l"/>
                <a:tab pos="3667125" algn="l"/>
                <a:tab pos="4116388" algn="l"/>
                <a:tab pos="4565650" algn="l"/>
                <a:tab pos="5014913" algn="l"/>
                <a:tab pos="5464175" algn="l"/>
                <a:tab pos="5913438" algn="l"/>
                <a:tab pos="6362700" algn="l"/>
                <a:tab pos="6811963" algn="l"/>
                <a:tab pos="7261225" algn="l"/>
                <a:tab pos="7710488" algn="l"/>
                <a:tab pos="8159750" algn="l"/>
                <a:tab pos="8609013" algn="l"/>
                <a:tab pos="9058275" algn="l"/>
              </a:tabLst>
            </a:pPr>
            <a:r>
              <a:rPr lang="ru-RU" sz="2400">
                <a:solidFill>
                  <a:srgbClr val="000000"/>
                </a:solidFill>
                <a:latin typeface="Times New Roman" pitchFamily="18" charset="0"/>
                <a:ea typeface="msmincho" charset="0"/>
                <a:cs typeface="Times New Roman" pitchFamily="18" charset="0"/>
              </a:rPr>
              <a:t> Повышение воспитательного потенциала образовательных учреждений, детских организаций и социума в целом – от семьи до средств массовой информации.</a:t>
            </a:r>
          </a:p>
        </p:txBody>
      </p:sp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16363" y="5002213"/>
            <a:ext cx="2308225" cy="1539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 smtClean="0"/>
              <a:t>Воспитательное мероприятие </a:t>
            </a:r>
            <a:br>
              <a:rPr lang="ru-RU" sz="2000" dirty="0" smtClean="0"/>
            </a:br>
            <a:r>
              <a:rPr lang="ru-RU" sz="2000" b="1" dirty="0" smtClean="0"/>
              <a:t>акция «Белый цветок» -</a:t>
            </a:r>
            <a:br>
              <a:rPr lang="ru-RU" sz="2000" b="1" dirty="0" smtClean="0"/>
            </a:br>
            <a:r>
              <a:rPr lang="ru-RU" sz="2000" dirty="0" smtClean="0"/>
              <a:t>спасение детей от туберкулёза</a:t>
            </a:r>
            <a:br>
              <a:rPr lang="ru-RU" sz="2000" dirty="0" smtClean="0"/>
            </a:br>
            <a:r>
              <a:rPr lang="ru-RU" sz="2000" dirty="0" smtClean="0"/>
              <a:t> 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endParaRPr lang="ru-RU" sz="2000" b="1" dirty="0"/>
          </a:p>
        </p:txBody>
      </p:sp>
      <p:pic>
        <p:nvPicPr>
          <p:cNvPr id="5" name="Содержимое 4" descr="http://cs624722.vk.me/v624722035/202bb/1Gx-UA8FG_I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3857628"/>
            <a:ext cx="292895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cs624722.vk.me/v624722035/202c4/BPu1jbNYkoM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643050"/>
            <a:ext cx="3143273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Содержимое 6" descr="http://cs624722.vk.me/v624722035/202d3/GLxfL28OeB8.jpg"/>
          <p:cNvPicPr>
            <a:picLocks noGrp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3929066"/>
            <a:ext cx="2714644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cs624722.vk.me/v624722035/202b2/VR-bEzWAQoI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1643050"/>
            <a:ext cx="285752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 smtClean="0"/>
              <a:t>Акция «Протяни руку помощи»</a:t>
            </a:r>
            <a:endParaRPr lang="ru-RU" sz="2000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86248" y="1643050"/>
            <a:ext cx="4398965" cy="4486288"/>
          </a:xfrm>
        </p:spPr>
        <p:txBody>
          <a:bodyPr/>
          <a:lstStyle/>
          <a:p>
            <a:pPr algn="just"/>
            <a:r>
              <a:rPr lang="ru-RU" sz="2000" dirty="0" smtClean="0"/>
              <a:t>В акции «Протяни руку помощи»принимал участие весь класс. На уроке технологии дети изготовляли  поделки своими руками, далее они   были проданы на школьной ярмарке, а вырученные  деньги перечислены на лечение девочке, больной раком</a:t>
            </a:r>
            <a:endParaRPr lang="ru-RU" sz="2000" dirty="0"/>
          </a:p>
        </p:txBody>
      </p:sp>
      <p:pic>
        <p:nvPicPr>
          <p:cNvPr id="5" name="Содержимое 4" descr="http://cs624722.vk.me/v624722035/20312/HbyfydSwZR0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428736"/>
            <a:ext cx="3286148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cs624722.vk.me/v624722035/202e8/oerZTixWiqM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786190"/>
            <a:ext cx="335758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cs624722.vk.me/v624722035/2031b/B7OuZklstrk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4286256"/>
            <a:ext cx="2500330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 smtClean="0"/>
              <a:t>«Неделя доброты»</a:t>
            </a:r>
            <a:br>
              <a:rPr lang="ru-RU" sz="2000" b="1" dirty="0" smtClean="0"/>
            </a:br>
            <a:r>
              <a:rPr lang="ru-RU" sz="2000" b="1" dirty="0" smtClean="0"/>
              <a:t>Акция «Покормите птиц зимой»</a:t>
            </a:r>
            <a:br>
              <a:rPr lang="ru-RU" sz="2000" b="1" dirty="0" smtClean="0"/>
            </a:br>
            <a:r>
              <a:rPr lang="ru-RU" sz="2000" b="1" dirty="0" smtClean="0"/>
              <a:t>акция  «Подари книгу школьной библиотеке»</a:t>
            </a:r>
            <a:br>
              <a:rPr lang="ru-RU" sz="2000" b="1" dirty="0" smtClean="0"/>
            </a:br>
            <a:endParaRPr lang="ru-RU" sz="2000" b="1" dirty="0"/>
          </a:p>
        </p:txBody>
      </p:sp>
      <p:pic>
        <p:nvPicPr>
          <p:cNvPr id="6" name="Рисунок 5" descr="Акция &quot;Сделай доброе дело, скажи доброе слово&quot; - Мероприятия - Каталог статей - МБОУООШ г. Сурск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857628"/>
            <a:ext cx="2214578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Содержимое 6" descr="http://cs624722.vk.me/v624722035/203ef/iAaIukZ7DxQ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1357298"/>
            <a:ext cx="3252782" cy="2071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cs624722.vk.me/v624722035/203f4/fS3-cMUWcXI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4000504"/>
            <a:ext cx="2356478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" descr="C:\Users\1\Desktop\фото работ класса\IMG_036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1357299"/>
            <a:ext cx="3071833" cy="2143140"/>
          </a:xfrm>
          <a:prstGeom prst="rect">
            <a:avLst/>
          </a:prstGeom>
          <a:noFill/>
        </p:spPr>
      </p:pic>
      <p:pic>
        <p:nvPicPr>
          <p:cNvPr id="12" name="Рисунок 11" descr="Архив материалов - Персональный сайт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3929066"/>
            <a:ext cx="2357454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85728"/>
            <a:ext cx="8228013" cy="1143000"/>
          </a:xfrm>
        </p:spPr>
        <p:txBody>
          <a:bodyPr/>
          <a:lstStyle/>
          <a:p>
            <a:r>
              <a:rPr lang="ru-RU" sz="2000" dirty="0" smtClean="0"/>
              <a:t>Воспитательное мероприятие </a:t>
            </a:r>
            <a:br>
              <a:rPr lang="ru-RU" sz="2000" dirty="0" smtClean="0"/>
            </a:br>
            <a:r>
              <a:rPr lang="ru-RU" sz="2000" b="1" dirty="0" smtClean="0"/>
              <a:t>акция «Открытка ветерану»</a:t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endParaRPr lang="ru-RU" sz="2000" b="1" dirty="0"/>
          </a:p>
        </p:txBody>
      </p:sp>
      <p:pic>
        <p:nvPicPr>
          <p:cNvPr id="5" name="Содержимое 4" descr="http://cs624722.vk.me/v624722035/202dc/ckLcGz3iMtM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428736"/>
            <a:ext cx="165100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cs624722.vk.me/v624722035/20305/GNvK-EMkqmk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1428736"/>
            <a:ext cx="190500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cs624722.vk.me/v624722035/20329/yPN65hFMqrI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928934"/>
            <a:ext cx="159544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1\Desktop\фото работ класса\IMG_038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4214818"/>
            <a:ext cx="2662858" cy="1997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Picture 3" descr="C:\Users\1\Desktop\фото работ класса\IMG_095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6612" y="1785926"/>
            <a:ext cx="4497388" cy="41434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73050"/>
            <a:ext cx="7399361" cy="941372"/>
          </a:xfrm>
        </p:spPr>
        <p:txBody>
          <a:bodyPr/>
          <a:lstStyle/>
          <a:p>
            <a:r>
              <a:rPr lang="ru-RU" sz="2000" b="1" dirty="0" smtClean="0"/>
              <a:t>Новогодняя игрушка на городскую ёлку, конкурс «Зимушка-зима»</a:t>
            </a:r>
            <a:br>
              <a:rPr lang="ru-RU" sz="2000" b="1" dirty="0" smtClean="0"/>
            </a:br>
            <a:r>
              <a:rPr lang="ru-RU" sz="2000" b="1" dirty="0" smtClean="0"/>
              <a:t>        оформление  школьной территории к Новому году</a:t>
            </a:r>
            <a:endParaRPr lang="ru-RU" sz="2000" b="1" dirty="0"/>
          </a:p>
        </p:txBody>
      </p:sp>
      <p:pic>
        <p:nvPicPr>
          <p:cNvPr id="51202" name="Picture 2" descr="C:\Users\1\Desktop\фото работ класса\IMG_005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357298"/>
            <a:ext cx="3214709" cy="2250297"/>
          </a:xfrm>
          <a:prstGeom prst="rect">
            <a:avLst/>
          </a:prstGeom>
          <a:noFill/>
        </p:spPr>
      </p:pic>
      <p:pic>
        <p:nvPicPr>
          <p:cNvPr id="7" name="Рисунок 6" descr="C:\Users\1\Desktop\фото работ класса\IMG_005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3786190"/>
            <a:ext cx="3097902" cy="232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7" descr="C:\Users\1\Desktop\фото работ класса\IMG_0653.JPG"/>
          <p:cNvPicPr>
            <a:picLocks noGrp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3857628"/>
            <a:ext cx="3286148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5" name="Picture 5" descr="http://im3-tub-ru.yandex.net/i?id=3aa52cfb07bbac37e80dbe024ccf8060-71-144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1500174"/>
            <a:ext cx="2214578" cy="20375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273050"/>
            <a:ext cx="7399361" cy="1012810"/>
          </a:xfrm>
        </p:spPr>
        <p:txBody>
          <a:bodyPr/>
          <a:lstStyle/>
          <a:p>
            <a:r>
              <a:rPr lang="ru-RU" sz="1800" b="1" dirty="0" smtClean="0"/>
              <a:t> Конкурс «Осенний букет», посвященный Дню учителя</a:t>
            </a:r>
            <a:br>
              <a:rPr lang="ru-RU" sz="1800" b="1" dirty="0" smtClean="0"/>
            </a:br>
            <a:r>
              <a:rPr lang="ru-RU" sz="1800" b="1" dirty="0" smtClean="0"/>
              <a:t>Конкурс поделок, посвященный Дню защитника отечества»</a:t>
            </a:r>
            <a:endParaRPr lang="ru-RU" sz="1800" b="1" dirty="0"/>
          </a:p>
        </p:txBody>
      </p:sp>
      <p:pic>
        <p:nvPicPr>
          <p:cNvPr id="70658" name="Picture 2" descr="C:\Users\1\Desktop\фото работ класса\IMG_096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1428736"/>
            <a:ext cx="3086734" cy="1857388"/>
          </a:xfrm>
          <a:prstGeom prst="rect">
            <a:avLst/>
          </a:prstGeom>
          <a:noFill/>
        </p:spPr>
      </p:pic>
      <p:pic>
        <p:nvPicPr>
          <p:cNvPr id="70659" name="Picture 3" descr="C:\Users\1\Desktop\фото работ класса\IMG_096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3500438"/>
            <a:ext cx="2827329" cy="2120497"/>
          </a:xfrm>
          <a:prstGeom prst="rect">
            <a:avLst/>
          </a:prstGeom>
          <a:noFill/>
        </p:spPr>
      </p:pic>
      <p:pic>
        <p:nvPicPr>
          <p:cNvPr id="7" name="Рисунок 6" descr="http://cs624722.vk.me/v624722035/203ab/VnTTGstHUmU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1428736"/>
            <a:ext cx="2214578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cs624722.vk.me/v624722035/203d2/6iIN4j6PS5Q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1428736"/>
            <a:ext cx="214314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1" name="Picture 5" descr="http://im0-tub-ru.yandex.net/i?id=2c931bd31ad966016f14321c28acd7fa-108-144&amp;n=2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2" y="3714752"/>
            <a:ext cx="2000264" cy="1684960"/>
          </a:xfrm>
          <a:prstGeom prst="rect">
            <a:avLst/>
          </a:prstGeom>
          <a:noFill/>
        </p:spPr>
      </p:pic>
      <p:pic>
        <p:nvPicPr>
          <p:cNvPr id="10" name="Picture 11" descr="P105032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2928926" y="3643314"/>
            <a:ext cx="2276471" cy="17070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 smtClean="0"/>
              <a:t>Праздник «Мама, мамочка, мамуля!»</a:t>
            </a:r>
            <a:endParaRPr lang="ru-RU" sz="2000" b="1" dirty="0"/>
          </a:p>
        </p:txBody>
      </p:sp>
      <p:pic>
        <p:nvPicPr>
          <p:cNvPr id="72706" name="Picture 2" descr="C:\Users\1\Desktop\фото работ класса\IMG_004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696892"/>
            <a:ext cx="3007522" cy="2255642"/>
          </a:xfrm>
          <a:prstGeom prst="rect">
            <a:avLst/>
          </a:prstGeom>
          <a:noFill/>
        </p:spPr>
      </p:pic>
      <p:pic>
        <p:nvPicPr>
          <p:cNvPr id="7" name="Рисунок 6" descr="C:\Users\1\Desktop\фото работ класса\IMG_004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736"/>
            <a:ext cx="3071834" cy="2071702"/>
          </a:xfrm>
          <a:prstGeom prst="rect">
            <a:avLst/>
          </a:prstGeom>
          <a:noFill/>
        </p:spPr>
      </p:pic>
      <p:pic>
        <p:nvPicPr>
          <p:cNvPr id="8" name="Содержимое 7" descr="C:\Users\1\Desktop\фото работ класса\IMG_0053.JPG"/>
          <p:cNvPicPr>
            <a:picLocks noGrp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1285860"/>
            <a:ext cx="375284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P105033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3786190"/>
            <a:ext cx="3786214" cy="2189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sz="2000" b="1" dirty="0" smtClean="0"/>
              <a:t>Духовное наследие Вятки в формировании духовно-нравственных ценностей у младших школьников</a:t>
            </a:r>
            <a:endParaRPr lang="ru-RU" sz="2000" b="1" dirty="0"/>
          </a:p>
        </p:txBody>
      </p:sp>
      <p:pic>
        <p:nvPicPr>
          <p:cNvPr id="4" name="Содержимое 3" descr="http://cs624722.vk.me/v624722035/2043c/2nawckaGaGw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500174"/>
            <a:ext cx="2643206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cs624722.vk.me/v624722035/20446/hjy11Yaltk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3929066"/>
            <a:ext cx="2786082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cs624722.vk.me/v624722035/202fa/_CHFmzFcTz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1500174"/>
            <a:ext cx="317500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cs624722.vk.me/v624722035/2030f/qimMVqDTAWw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3786190"/>
            <a:ext cx="3048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8013" cy="727058"/>
          </a:xfrm>
        </p:spPr>
        <p:txBody>
          <a:bodyPr/>
          <a:lstStyle/>
          <a:p>
            <a:r>
              <a:rPr lang="ru-RU" sz="2000" b="1" dirty="0" smtClean="0"/>
              <a:t>Праздник «Вятская Масленица»</a:t>
            </a:r>
            <a:br>
              <a:rPr lang="ru-RU" sz="2000" b="1" dirty="0" smtClean="0"/>
            </a:br>
            <a:endParaRPr lang="ru-RU" sz="2000" b="1" dirty="0"/>
          </a:p>
        </p:txBody>
      </p:sp>
      <p:pic>
        <p:nvPicPr>
          <p:cNvPr id="54273" name="Picture 1" descr="C:\Users\1\Desktop\фото работ класса\IMG_031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785794"/>
            <a:ext cx="2928958" cy="1785950"/>
          </a:xfrm>
          <a:prstGeom prst="rect">
            <a:avLst/>
          </a:prstGeom>
          <a:noFill/>
        </p:spPr>
      </p:pic>
      <p:pic>
        <p:nvPicPr>
          <p:cNvPr id="7" name="Рисунок 6" descr="C:\Users\1\Desktop\фото работ класса\масленица 2015-3д\IMG_081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857232"/>
            <a:ext cx="314327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1\Desktop\фото работ класса\масленица 2015-3д\IMG_085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857496"/>
            <a:ext cx="2643206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8" descr="C:\Users\1\Desktop\фото работ класса\масленица 2015-3д\IMG_0870.JPG"/>
          <p:cNvPicPr>
            <a:picLocks noGrp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3643314"/>
            <a:ext cx="357190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1\Desktop\фото работ класса\масленица 2015-3д\IMG_086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7950" y="2857496"/>
            <a:ext cx="2500298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 smtClean="0"/>
              <a:t>Здоровый образ жизни</a:t>
            </a:r>
            <a:endParaRPr lang="ru-RU" sz="2000" b="1" dirty="0"/>
          </a:p>
        </p:txBody>
      </p:sp>
      <p:pic>
        <p:nvPicPr>
          <p:cNvPr id="73731" name="Picture 3" descr="C:\Users\1\Desktop\фото работ класса\IMG_040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929066"/>
            <a:ext cx="3038468" cy="2278851"/>
          </a:xfrm>
          <a:prstGeom prst="rect">
            <a:avLst/>
          </a:prstGeom>
          <a:noFill/>
        </p:spPr>
      </p:pic>
      <p:pic>
        <p:nvPicPr>
          <p:cNvPr id="73732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357298"/>
            <a:ext cx="3095647" cy="2321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Рисунок 9" descr="G:\новый год-2014-2015-3д\IMG_071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1428736"/>
            <a:ext cx="3211655" cy="2357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G:\новый год-2014-2015-3д\IMG_071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3857628"/>
            <a:ext cx="3214710" cy="2343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 smtClean="0"/>
              <a:t>Заповедник сказок «Дача Деда Мороза»</a:t>
            </a:r>
            <a:endParaRPr lang="ru-RU" sz="2000" b="1" dirty="0"/>
          </a:p>
        </p:txBody>
      </p:sp>
      <p:pic>
        <p:nvPicPr>
          <p:cNvPr id="71682" name="Picture 2" descr="C:\Users\1\Desktop\фото работ класса\новый год-2014-2015-3д\IMG_067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2000240"/>
            <a:ext cx="2190765" cy="1643074"/>
          </a:xfrm>
          <a:prstGeom prst="rect">
            <a:avLst/>
          </a:prstGeom>
          <a:noFill/>
        </p:spPr>
      </p:pic>
      <p:pic>
        <p:nvPicPr>
          <p:cNvPr id="7" name="Рисунок 6" descr="C:\Users\1\Desktop\фото работ класса\новый год-2014-2015-3д\IMG_071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2000240"/>
            <a:ext cx="2148305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4" descr="C:\Users\1\Desktop\фото работ класса\новый год-2014-2015-3д\IMG_071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214422"/>
            <a:ext cx="3327395" cy="2495546"/>
          </a:xfrm>
          <a:prstGeom prst="rect">
            <a:avLst/>
          </a:prstGeom>
          <a:noFill/>
        </p:spPr>
      </p:pic>
      <p:pic>
        <p:nvPicPr>
          <p:cNvPr id="10" name="Рисунок 9" descr="C:\Users\1\Desktop\фото работ класса\новый год-2014-2015-3д\IMG_070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3929066"/>
            <a:ext cx="2758440" cy="2069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1\Desktop\фото работ класса\новый год-2014-2015-3д\IMG_070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3929066"/>
            <a:ext cx="2666174" cy="2071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1\Desktop\фото работ класса\новый год-2014-2015-3д\IMG_0676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60" y="3929066"/>
            <a:ext cx="2714644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1"/>
          <p:cNvSpPr txBox="1">
            <a:spLocks noChangeArrowheads="1"/>
          </p:cNvSpPr>
          <p:nvPr/>
        </p:nvSpPr>
        <p:spPr bwMode="auto">
          <a:xfrm>
            <a:off x="755650" y="1500173"/>
            <a:ext cx="6635750" cy="432118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2900" indent="11113" algn="ctr">
              <a:lnSpc>
                <a:spcPct val="150000"/>
              </a:lnSpc>
              <a:spcBef>
                <a:spcPts val="75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ru-RU" sz="3000" b="1" dirty="0">
              <a:solidFill>
                <a:srgbClr val="000000"/>
              </a:solidFill>
              <a:latin typeface="Times New Roman" pitchFamily="18" charset="0"/>
              <a:ea typeface="msmincho" charset="0"/>
              <a:cs typeface="Times New Roman" pitchFamily="18" charset="0"/>
            </a:endParaRP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4143380"/>
            <a:ext cx="2255837" cy="1692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b="1" smtClean="0"/>
              <a:t>     Таким </a:t>
            </a:r>
            <a:r>
              <a:rPr lang="ru-RU" sz="2000" b="1" dirty="0" smtClean="0"/>
              <a:t>образом, через систему воспитательных мероприятий во взаимодействии школы и родителей мы сможем сформировать  духовно-нравственные ценности и здоровый образ жизни у младших школьников. Только объединив все наши усилия, мы сможем возродить утраченные духовно- нравственные ценности, что позволит решить социально-экономические проблемы развития страны, подготовить детей к будущей семейной жизни. </a:t>
            </a:r>
            <a:endParaRPr lang="ru-RU" sz="2000" dirty="0" smtClean="0"/>
          </a:p>
          <a:p>
            <a:endParaRPr lang="ru-RU" sz="20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sz="5000" smtClean="0"/>
          </a:p>
          <a:p>
            <a:pPr algn="ctr"/>
            <a:r>
              <a:rPr lang="ru-RU" sz="5000" smtClean="0"/>
              <a:t>Спасибо за внимание!</a:t>
            </a:r>
            <a:endParaRPr lang="ru-RU" sz="5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Bitstream Vera Serif"/>
        <a:ea typeface="msmincho"/>
        <a:cs typeface="msmincho"/>
      </a:majorFont>
      <a:minorFont>
        <a:latin typeface="Bitstream Vera Serif"/>
        <a:ea typeface="msmincho"/>
        <a:cs typeface="msmincho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2089</TotalTime>
  <Words>845</Words>
  <Application>Microsoft Office PowerPoint</Application>
  <PresentationFormat>Экран (4:3)</PresentationFormat>
  <Paragraphs>145</Paragraphs>
  <Slides>31</Slides>
  <Notes>11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3" baseType="lpstr">
      <vt:lpstr>1_Тема Office</vt:lpstr>
      <vt:lpstr>Диаграмма</vt:lpstr>
      <vt:lpstr>Слайд 1</vt:lpstr>
      <vt:lpstr>Слайд 2</vt:lpstr>
      <vt:lpstr>Слайд 3</vt:lpstr>
      <vt:lpstr>Слайд 4</vt:lpstr>
      <vt:lpstr>Цель духовно- нравственного развития и воспитания</vt:lpstr>
      <vt:lpstr>Содержание духовно-нравственного  развития и воспитания</vt:lpstr>
      <vt:lpstr>Базовые национальные ценности:</vt:lpstr>
      <vt:lpstr>Слайд 8</vt:lpstr>
      <vt:lpstr>Данные независимого исследования  «Семья и общество» ( НИИ Семьи и воспитания 2010г)</vt:lpstr>
      <vt:lpstr>Слайд 10</vt:lpstr>
      <vt:lpstr>Результаты анкетирования  учащихся 3д класса</vt:lpstr>
      <vt:lpstr>Опрос детей «Я люблю своих родителей»</vt:lpstr>
      <vt:lpstr>Слайд 13</vt:lpstr>
      <vt:lpstr>Факторы, влияющие  на развитие и воспитание ребёнка</vt:lpstr>
      <vt:lpstr>Слайд 15</vt:lpstr>
      <vt:lpstr>Слайд 16</vt:lpstr>
      <vt:lpstr>Слайд 17</vt:lpstr>
      <vt:lpstr>Слайд 18</vt:lpstr>
      <vt:lpstr>Воспитательное мероприятие  акция «Белый цветок» - спасение детей от туберкулёза   </vt:lpstr>
      <vt:lpstr>Акция «Протяни руку помощи»</vt:lpstr>
      <vt:lpstr>«Неделя доброты» Акция «Покормите птиц зимой» акция  «Подари книгу школьной библиотеке» </vt:lpstr>
      <vt:lpstr>Воспитательное мероприятие  акция «Открытка ветерану»  </vt:lpstr>
      <vt:lpstr>Новогодняя игрушка на городскую ёлку, конкурс «Зимушка-зима»         оформление  школьной территории к Новому году</vt:lpstr>
      <vt:lpstr> Конкурс «Осенний букет», посвященный Дню учителя Конкурс поделок, посвященный Дню защитника отечества»</vt:lpstr>
      <vt:lpstr>Праздник «Мама, мамочка, мамуля!»</vt:lpstr>
      <vt:lpstr>Духовное наследие Вятки в формировании духовно-нравственных ценностей у младших школьников</vt:lpstr>
      <vt:lpstr>Праздник «Вятская Масленица» </vt:lpstr>
      <vt:lpstr>Здоровый образ жизни</vt:lpstr>
      <vt:lpstr>Заповедник сказок «Дача Деда Мороза»</vt:lpstr>
      <vt:lpstr>Слайд 30</vt:lpstr>
      <vt:lpstr>Слайд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Коля</dc:creator>
  <cp:lastModifiedBy>1</cp:lastModifiedBy>
  <cp:revision>226</cp:revision>
  <cp:lastPrinted>2012-02-07T05:10:56Z</cp:lastPrinted>
  <dcterms:created xsi:type="dcterms:W3CDTF">1601-01-01T00:00:00Z</dcterms:created>
  <dcterms:modified xsi:type="dcterms:W3CDTF">2019-05-20T19:23:53Z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