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80" r:id="rId3"/>
    <p:sldId id="283" r:id="rId4"/>
    <p:sldId id="281" r:id="rId5"/>
    <p:sldId id="257" r:id="rId6"/>
    <p:sldId id="259" r:id="rId7"/>
    <p:sldId id="258" r:id="rId8"/>
    <p:sldId id="264" r:id="rId9"/>
    <p:sldId id="277" r:id="rId10"/>
    <p:sldId id="262" r:id="rId11"/>
    <p:sldId id="267" r:id="rId12"/>
    <p:sldId id="261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60" r:id="rId22"/>
    <p:sldId id="276" r:id="rId23"/>
    <p:sldId id="278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40632" autoAdjust="0"/>
    <p:restoredTop sz="94280" autoAdjust="0"/>
  </p:normalViewPr>
  <p:slideViewPr>
    <p:cSldViewPr>
      <p:cViewPr varScale="1">
        <p:scale>
          <a:sx n="27" d="100"/>
          <a:sy n="27" d="100"/>
        </p:scale>
        <p:origin x="78" y="9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B51AE-16A2-4DC3-9A13-D364F2018866}" type="datetimeFigureOut">
              <a:rPr lang="ru-RU" smtClean="0"/>
              <a:pPr/>
              <a:t>29.05.2017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EA25BD-E3FD-4FD7-8BAE-C9A1D85D06A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28406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Г ости</a:t>
            </a:r>
            <a:r>
              <a:rPr lang="ru-RU" baseline="0" dirty="0" smtClean="0"/>
              <a:t> мои дорогие, пожилые и молодые! Собрались мы с вами для </a:t>
            </a:r>
            <a:endParaRPr lang="ru-RU" dirty="0" smtClean="0"/>
          </a:p>
          <a:p>
            <a:r>
              <a:rPr lang="ru-RU" baseline="0" dirty="0" err="1" smtClean="0"/>
              <a:t>беседушки</a:t>
            </a:r>
            <a:r>
              <a:rPr lang="ru-RU" baseline="0" dirty="0" smtClean="0"/>
              <a:t>, для </a:t>
            </a:r>
            <a:r>
              <a:rPr lang="ru-RU" baseline="0" dirty="0" err="1" smtClean="0"/>
              <a:t>забавушки</a:t>
            </a:r>
            <a:r>
              <a:rPr lang="ru-RU" baseline="0" dirty="0" smtClean="0"/>
              <a:t>!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EA25BD-E3FD-4FD7-8BAE-C9A1D85D06A0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21651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EA25BD-E3FD-4FD7-8BAE-C9A1D85D06A0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46189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F3840-EEC5-49F0-A1CF-8E30C59B8CEC}" type="datetimeFigureOut">
              <a:rPr lang="ru-RU" smtClean="0"/>
              <a:pPr/>
              <a:t>29.05.2017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65D5A-0BE5-49FA-A5F8-50A9CEF3718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F3840-EEC5-49F0-A1CF-8E30C59B8CEC}" type="datetimeFigureOut">
              <a:rPr lang="ru-RU" smtClean="0"/>
              <a:pPr/>
              <a:t>29.05.2017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65D5A-0BE5-49FA-A5F8-50A9CEF3718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F3840-EEC5-49F0-A1CF-8E30C59B8CEC}" type="datetimeFigureOut">
              <a:rPr lang="ru-RU" smtClean="0"/>
              <a:pPr/>
              <a:t>29.05.2017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65D5A-0BE5-49FA-A5F8-50A9CEF3718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F3840-EEC5-49F0-A1CF-8E30C59B8CEC}" type="datetimeFigureOut">
              <a:rPr lang="ru-RU" smtClean="0"/>
              <a:pPr/>
              <a:t>29.05.2017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65D5A-0BE5-49FA-A5F8-50A9CEF3718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F3840-EEC5-49F0-A1CF-8E30C59B8CEC}" type="datetimeFigureOut">
              <a:rPr lang="ru-RU" smtClean="0"/>
              <a:pPr/>
              <a:t>29.05.2017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65D5A-0BE5-49FA-A5F8-50A9CEF3718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F3840-EEC5-49F0-A1CF-8E30C59B8CEC}" type="datetimeFigureOut">
              <a:rPr lang="ru-RU" smtClean="0"/>
              <a:pPr/>
              <a:t>29.05.2017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65D5A-0BE5-49FA-A5F8-50A9CEF3718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F3840-EEC5-49F0-A1CF-8E30C59B8CEC}" type="datetimeFigureOut">
              <a:rPr lang="ru-RU" smtClean="0"/>
              <a:pPr/>
              <a:t>29.05.2017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65D5A-0BE5-49FA-A5F8-50A9CEF3718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F3840-EEC5-49F0-A1CF-8E30C59B8CEC}" type="datetimeFigureOut">
              <a:rPr lang="ru-RU" smtClean="0"/>
              <a:pPr/>
              <a:t>29.05.2017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65D5A-0BE5-49FA-A5F8-50A9CEF3718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F3840-EEC5-49F0-A1CF-8E30C59B8CEC}" type="datetimeFigureOut">
              <a:rPr lang="ru-RU" smtClean="0"/>
              <a:pPr/>
              <a:t>29.05.2017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65D5A-0BE5-49FA-A5F8-50A9CEF3718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F3840-EEC5-49F0-A1CF-8E30C59B8CEC}" type="datetimeFigureOut">
              <a:rPr lang="ru-RU" smtClean="0"/>
              <a:pPr/>
              <a:t>29.05.2017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65D5A-0BE5-49FA-A5F8-50A9CEF3718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F3840-EEC5-49F0-A1CF-8E30C59B8CEC}" type="datetimeFigureOut">
              <a:rPr lang="ru-RU" smtClean="0"/>
              <a:pPr/>
              <a:t>29.05.2017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65D5A-0BE5-49FA-A5F8-50A9CEF3718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8F3840-EEC5-49F0-A1CF-8E30C59B8CEC}" type="datetimeFigureOut">
              <a:rPr lang="ru-RU" smtClean="0"/>
              <a:pPr/>
              <a:t>29.05.2017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165D5A-0BE5-49FA-A5F8-50A9CEF3718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"/>
            <a:ext cx="7772400" cy="2492895"/>
          </a:xfrm>
        </p:spPr>
        <p:txBody>
          <a:bodyPr/>
          <a:lstStyle/>
          <a:p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smtClean="0">
                <a:solidFill>
                  <a:srgbClr val="FFFF00"/>
                </a:solidFill>
              </a:rPr>
              <a:t>Рождественские святки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Проектная деятельность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Воспитателей старшей группы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Голубевой И.А. МБДОУ «Детский сад№76» </a:t>
            </a:r>
            <a:r>
              <a:rPr lang="ru-RU" dirty="0" err="1" smtClean="0">
                <a:solidFill>
                  <a:srgbClr val="002060"/>
                </a:solidFill>
              </a:rPr>
              <a:t>г.Иванова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683568" y="0"/>
            <a:ext cx="7772400" cy="249289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0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Рождественские святки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Ирина\Desktop\фото ст группа\SAM_52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72300"/>
          </a:xfrm>
          <a:prstGeom prst="rect">
            <a:avLst/>
          </a:prstGeom>
          <a:noFill/>
        </p:spPr>
      </p:pic>
      <p:pic>
        <p:nvPicPr>
          <p:cNvPr id="5" name="Picture 2" descr="C:\Users\Ирина\Desktop\фото ст группа\SAM_52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44000" cy="69723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Ирина\Desktop\фото ст группа\SAM_52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723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711383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-675456"/>
            <a:ext cx="6984776" cy="99392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 fontScale="47500" lnSpcReduction="2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.Продолжать знакомить детей с традициями русского народа. 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 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 .Закрепить знания о русском устном и музыкальном фольклоре. 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 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 .Обогатить словарь детей загадками, частушками,  стихами, скороговорками. 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 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 .Развивать связную монологическую речь и коммуникативные умения при помощи игровых подходов и народных игр. 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 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 .Воспитывать любовь и уважение к культуре и быту русского народа, к народным традициям. 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 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 .Дать положительный эмоциональный заряд. 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 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 Предварительная работа: Разучивание частушек и поговорок, отгадывание загадок, чтение русских народных сказок и рассматривание иллюстраций к ним, разучивание и  проведение русских народных игр. Знакомство с обычаями  празднования святок на Руси, с предметами русской избы.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8229600" cy="1143000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FFFF00"/>
                </a:solidFill>
              </a:rPr>
              <a:t>Рождественские святки продолжались две недели от Рождества до Крещения.</a:t>
            </a:r>
            <a:endParaRPr lang="ru-RU" sz="2800" dirty="0">
              <a:solidFill>
                <a:srgbClr val="FFFF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>
              <a:buNone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403648" y="2204864"/>
            <a:ext cx="597666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Рождественские святки начались в Светлое Рождество Христово, седьмого января, и закончатся Крещенским сочельником, 18 января. Все двенадцать святых дней до праздника Крещения Господня прославляется Рождество Христово. Все это время принято прославлять Рождество, и делать тайные подарки неимущим. </a:t>
            </a: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FF00"/>
                </a:solidFill>
              </a:rPr>
              <a:t> Рождественские святки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1214422"/>
            <a:ext cx="6191250" cy="433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/>
              <a:t>Ни один русский праздник не проходил без вездесущей ребятни. На святки детвора собиралась ватагами и ходила по домам колядовать.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4983179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051720" y="1340768"/>
            <a:ext cx="4572000" cy="5078313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</p:txBody>
      </p:sp>
      <p:pic>
        <p:nvPicPr>
          <p:cNvPr id="1026" name="Picture 2" descr="F:\Новая папка\DSC005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340768"/>
            <a:ext cx="7848871" cy="44130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6064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ru-RU" sz="1800" dirty="0" smtClean="0">
                <a:solidFill>
                  <a:srgbClr val="C00000"/>
                </a:solidFill>
              </a:rPr>
              <a:t>Гости мои дорогие, пожилые и молодые! Собрались мы с вами для </a:t>
            </a:r>
            <a:r>
              <a:rPr lang="ru-RU" sz="1800" dirty="0" err="1" smtClean="0">
                <a:solidFill>
                  <a:srgbClr val="C00000"/>
                </a:solidFill>
              </a:rPr>
              <a:t>беседушки</a:t>
            </a:r>
            <a:r>
              <a:rPr lang="ru-RU" sz="1800" dirty="0" smtClean="0">
                <a:solidFill>
                  <a:srgbClr val="C00000"/>
                </a:solidFill>
              </a:rPr>
              <a:t>, </a:t>
            </a:r>
            <a:r>
              <a:rPr lang="ru-RU" sz="1800" dirty="0" err="1" smtClean="0">
                <a:solidFill>
                  <a:srgbClr val="C00000"/>
                </a:solidFill>
              </a:rPr>
              <a:t>для</a:t>
            </a:r>
            <a:r>
              <a:rPr lang="ru-RU" sz="1800" dirty="0" smtClean="0">
                <a:solidFill>
                  <a:srgbClr val="C00000"/>
                </a:solidFill>
              </a:rPr>
              <a:t> </a:t>
            </a:r>
            <a:r>
              <a:rPr lang="ru-RU" sz="1800" dirty="0" err="1" smtClean="0">
                <a:solidFill>
                  <a:srgbClr val="C00000"/>
                </a:solidFill>
              </a:rPr>
              <a:t>забавушки</a:t>
            </a:r>
            <a:r>
              <a:rPr lang="ru-RU" sz="1800" dirty="0" smtClean="0">
                <a:solidFill>
                  <a:srgbClr val="C00000"/>
                </a:solidFill>
              </a:rPr>
              <a:t>!</a:t>
            </a:r>
            <a:endParaRPr lang="ru-RU" sz="1800" dirty="0">
              <a:solidFill>
                <a:srgbClr val="C00000"/>
              </a:solidFill>
            </a:endParaRPr>
          </a:p>
        </p:txBody>
      </p:sp>
      <p:pic>
        <p:nvPicPr>
          <p:cNvPr id="1026" name="Picture 2" descr="F:\Новая папка\DSC00549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916832"/>
            <a:ext cx="8049749" cy="4525963"/>
          </a:xfrm>
          <a:prstGeom prst="rect">
            <a:avLst/>
          </a:prstGeom>
          <a:noFill/>
        </p:spPr>
      </p:pic>
      <p:pic>
        <p:nvPicPr>
          <p:cNvPr id="1027" name="Picture 3" descr="F:\Новая папка\DSC0054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268760"/>
            <a:ext cx="9144000" cy="514120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dirty="0" smtClean="0"/>
              <a:t>Как когда-то наши прадедушки, а с ними и </a:t>
            </a:r>
            <a:r>
              <a:rPr lang="ru-RU" sz="2800" dirty="0" err="1" smtClean="0"/>
              <a:t>пробабушки</a:t>
            </a:r>
            <a:r>
              <a:rPr lang="ru-RU" sz="2800" dirty="0" smtClean="0"/>
              <a:t> приходили на веселые святки, на песни, на пироги да на колядки.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Ирина\Desktop\SAM_524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628800"/>
            <a:ext cx="6768752" cy="449760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-608058" y="6636926"/>
            <a:ext cx="67490" cy="45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-3564904" y="7317432"/>
            <a:ext cx="2520280" cy="17448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-3412504" y="7469832"/>
            <a:ext cx="2520280" cy="17448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2" descr="C:\Users\Ирина\Desktop\фото ст группа\SAM_524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5655" y="1628801"/>
            <a:ext cx="5976665" cy="4482499"/>
          </a:xfrm>
          <a:prstGeom prst="rect">
            <a:avLst/>
          </a:prstGeom>
          <a:noFill/>
        </p:spPr>
      </p:pic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0" y="-675456"/>
            <a:ext cx="9144000" cy="2528784"/>
          </a:xfrm>
        </p:spPr>
        <p:txBody>
          <a:bodyPr>
            <a:normAutofit/>
          </a:bodyPr>
          <a:lstStyle/>
          <a:p>
            <a:r>
              <a:rPr lang="ru-RU" sz="3200" dirty="0" smtClean="0"/>
              <a:t>Разрешите в этом доме, разрешите поплясать. Мы не будем сильно топать только будем припевать.</a:t>
            </a:r>
            <a:endParaRPr lang="ru-RU" sz="32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0"/>
            <a:ext cx="7906072" cy="1143000"/>
          </a:xfrm>
        </p:spPr>
        <p:txBody>
          <a:bodyPr>
            <a:normAutofit/>
          </a:bodyPr>
          <a:lstStyle/>
          <a:p>
            <a:r>
              <a:rPr lang="ru-RU" sz="1800" dirty="0" smtClean="0">
                <a:solidFill>
                  <a:srgbClr val="002060"/>
                </a:solidFill>
              </a:rPr>
              <a:t/>
            </a:r>
            <a:br>
              <a:rPr lang="ru-RU" sz="1800" dirty="0" smtClean="0">
                <a:solidFill>
                  <a:srgbClr val="002060"/>
                </a:solidFill>
              </a:rPr>
            </a:br>
            <a:r>
              <a:rPr lang="ru-RU" sz="1800" dirty="0" smtClean="0">
                <a:solidFill>
                  <a:srgbClr val="002060"/>
                </a:solidFill>
              </a:rPr>
              <a:t>ДЕРЕВЯННАЯ ПОДРУЖКА НА ДОСУГЕ – ВЕСЕЛУШКА И НАКОРМИТ ВСЕХ ВОКРУГ НУ А В ПЛЯСКЕ ЛУЧШИЙ ДРУГ</a:t>
            </a:r>
            <a:endParaRPr lang="ru-RU" sz="1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-608058" y="6636926"/>
            <a:ext cx="67490" cy="45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-3564904" y="8912686"/>
            <a:ext cx="216024" cy="1495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2" descr="C:\Users\Ирина\Desktop\IMG_928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1556792"/>
            <a:ext cx="8222870" cy="439707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200" dirty="0" smtClean="0"/>
              <a:t>Давайте посмотрим какая же утварь была в русской избе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ru-RU" dirty="0"/>
          </a:p>
        </p:txBody>
      </p:sp>
      <p:pic>
        <p:nvPicPr>
          <p:cNvPr id="2050" name="Picture 2" descr="C:\Users\Ирина\Desktop\посиделки рождественские\миска с ложками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982" y="1628800"/>
            <a:ext cx="3984970" cy="4520791"/>
          </a:xfrm>
          <a:prstGeom prst="rect">
            <a:avLst/>
          </a:prstGeom>
          <a:noFill/>
        </p:spPr>
      </p:pic>
      <p:pic>
        <p:nvPicPr>
          <p:cNvPr id="2052" name="Picture 4" descr="C:\Users\Ирина\Desktop\прялка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157192" y="-2475656"/>
            <a:ext cx="3028950" cy="4029075"/>
          </a:xfrm>
          <a:prstGeom prst="rect">
            <a:avLst/>
          </a:prstGeom>
          <a:noFill/>
        </p:spPr>
      </p:pic>
      <p:pic>
        <p:nvPicPr>
          <p:cNvPr id="2053" name="Picture 5" descr="C:\Users\Ирина\Desktop\самовар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6445224" y="2060848"/>
            <a:ext cx="4762500" cy="6667500"/>
          </a:xfrm>
          <a:prstGeom prst="rect">
            <a:avLst/>
          </a:prstGeom>
          <a:noFill/>
        </p:spPr>
      </p:pic>
      <p:pic>
        <p:nvPicPr>
          <p:cNvPr id="2054" name="Picture 6" descr="C:\Users\Ирина\Desktop\печка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11960" y="1628800"/>
            <a:ext cx="4550594" cy="45365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smtClean="0"/>
              <a:t> В ЛЕСУ РОДИЛСЯ В РУКАХ</a:t>
            </a:r>
            <a:br>
              <a:rPr lang="ru-RU" sz="2000" dirty="0" smtClean="0"/>
            </a:br>
            <a:r>
              <a:rPr lang="ru-RU" sz="2000" dirty="0" smtClean="0"/>
              <a:t> ПЛЕЛСЯ НА НОГАХ НОСИЛСЯ</a:t>
            </a: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Ирина\Desktop\лапти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484784"/>
            <a:ext cx="3816424" cy="4722374"/>
          </a:xfrm>
          <a:prstGeom prst="rect">
            <a:avLst/>
          </a:prstGeom>
          <a:noFill/>
        </p:spPr>
      </p:pic>
      <p:pic>
        <p:nvPicPr>
          <p:cNvPr id="3075" name="Picture 3" descr="C:\Users\Ирина\Desktop\прялка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1484784"/>
            <a:ext cx="3456384" cy="459764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ИЗ РУССКОЙ ПЕЧИ КАШУ ИЗ ПЕЧИ ТАЩИ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Ирина\Desktop\серп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8681" y="1700808"/>
            <a:ext cx="3951311" cy="4464496"/>
          </a:xfrm>
          <a:prstGeom prst="rect">
            <a:avLst/>
          </a:prstGeom>
          <a:noFill/>
        </p:spPr>
      </p:pic>
      <p:pic>
        <p:nvPicPr>
          <p:cNvPr id="4099" name="Picture 3" descr="C:\Users\Ирина\Desktop\ухваты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1700808"/>
            <a:ext cx="3994422" cy="439028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То назад, то вперед . Ходит бродит пароход</a:t>
            </a:r>
            <a:br>
              <a:rPr lang="ru-RU" sz="3200" dirty="0" smtClean="0"/>
            </a:br>
            <a:r>
              <a:rPr lang="ru-RU" sz="3200" dirty="0" err="1" smtClean="0"/>
              <a:t>остановишь-продырявит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2" name="Picture 2" descr="C:\Users\Ирина\Desktop\коромысло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628800"/>
            <a:ext cx="3701406" cy="4541044"/>
          </a:xfrm>
          <a:prstGeom prst="rect">
            <a:avLst/>
          </a:prstGeom>
          <a:noFill/>
        </p:spPr>
      </p:pic>
      <p:pic>
        <p:nvPicPr>
          <p:cNvPr id="5123" name="Picture 3" descr="C:\Users\Ирина\Desktop\утюг н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1484784"/>
            <a:ext cx="4638188" cy="47168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10800000" flipV="1">
            <a:off x="6084168" y="0"/>
            <a:ext cx="3059832" cy="6858000"/>
          </a:xfrm>
        </p:spPr>
        <p:txBody>
          <a:bodyPr>
            <a:normAutofit/>
          </a:bodyPr>
          <a:lstStyle/>
          <a:p>
            <a:pPr lvl="4"/>
            <a:r>
              <a:rPr lang="ru-RU" sz="3200" dirty="0" smtClean="0"/>
              <a:t>Я по горнице гуляю и платочки предлагаю-</a:t>
            </a:r>
            <a:br>
              <a:rPr lang="ru-RU" sz="3200" dirty="0" smtClean="0"/>
            </a:br>
            <a:r>
              <a:rPr lang="ru-RU" sz="3200" dirty="0" smtClean="0"/>
              <a:t>кто платочек выбирает- тот потеху предлагает.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900592" y="0"/>
            <a:ext cx="8229600" cy="4525963"/>
          </a:xfrm>
        </p:spPr>
        <p:txBody>
          <a:bodyPr>
            <a:normAutofit/>
          </a:bodyPr>
          <a:lstStyle/>
          <a:p>
            <a:pPr lvl="4"/>
            <a:endParaRPr lang="ru-RU" dirty="0" smtClean="0"/>
          </a:p>
        </p:txBody>
      </p:sp>
      <p:pic>
        <p:nvPicPr>
          <p:cNvPr id="2050" name="Picture 2" descr="C:\Users\Ирина\Desktop\IMG_927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0"/>
            <a:ext cx="4499992" cy="67499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dirty="0" smtClean="0"/>
              <a:t>Ложки, бубны, </a:t>
            </a:r>
            <a:r>
              <a:rPr lang="ru-RU" sz="2800" dirty="0" err="1" smtClean="0"/>
              <a:t>колокольцы</a:t>
            </a:r>
            <a:r>
              <a:rPr lang="ru-RU" sz="2800" dirty="0" smtClean="0"/>
              <a:t> приготовились играть.</a:t>
            </a:r>
            <a:br>
              <a:rPr lang="ru-RU" sz="2800" dirty="0" smtClean="0"/>
            </a:br>
            <a:r>
              <a:rPr lang="ru-RU" sz="2800" dirty="0" smtClean="0"/>
              <a:t>В зале нет свободных мест, ведь звучит сейчас оркестр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C:\Users\Ирина\Desktop\фото ст группа\SAM_52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484784"/>
            <a:ext cx="8208912" cy="48245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>
            <a:normAutofit/>
          </a:bodyPr>
          <a:lstStyle/>
          <a:p>
            <a:r>
              <a:rPr lang="ru-RU" sz="3200" dirty="0" smtClean="0"/>
              <a:t>Это кубик, но не лед сладкий-сладкий, но не мед. Белый-белый но не снег, </a:t>
            </a:r>
            <a:r>
              <a:rPr lang="ru-RU" sz="3200" dirty="0" err="1" smtClean="0"/>
              <a:t>крепкий,как</a:t>
            </a:r>
            <a:r>
              <a:rPr lang="ru-RU" sz="3200" dirty="0" smtClean="0"/>
              <a:t> лесной орех. (игра «сахаринка»)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844824"/>
            <a:ext cx="8229600" cy="4525963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Ирина\Desktop\фото ст группа\SAM_52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1072" y="1916832"/>
            <a:ext cx="7237312" cy="44691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Ирина\Desktop\фото ст группа\SAM_52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6" y="404664"/>
            <a:ext cx="5868144" cy="5832648"/>
          </a:xfrm>
          <a:prstGeom prst="rect">
            <a:avLst/>
          </a:prstGeom>
          <a:noFill/>
        </p:spPr>
      </p:pic>
      <p:sp>
        <p:nvSpPr>
          <p:cNvPr id="5" name="Заголовок 1"/>
          <p:cNvSpPr>
            <a:spLocks noGrp="1"/>
          </p:cNvSpPr>
          <p:nvPr>
            <p:ph idx="1"/>
          </p:nvPr>
        </p:nvSpPr>
        <p:spPr>
          <a:xfrm>
            <a:off x="457200" y="1600200"/>
            <a:ext cx="2819400" cy="4525963"/>
          </a:xfrm>
        </p:spPr>
        <p:txBody>
          <a:bodyPr>
            <a:normAutofit fontScale="97500"/>
          </a:bodyPr>
          <a:lstStyle/>
          <a:p>
            <a:r>
              <a:rPr lang="ru-RU" sz="2400" dirty="0" smtClean="0"/>
              <a:t>Сахаринка-сахаринка на полу я возьму и сахаринку подниму . Сахар съела, песню спела- обнимать дружка хотела</a:t>
            </a:r>
            <a:br>
              <a:rPr lang="ru-RU" sz="2400" dirty="0" smtClean="0"/>
            </a:br>
            <a:endParaRPr lang="ru-RU" sz="2400" dirty="0" smtClean="0"/>
          </a:p>
          <a:p>
            <a:endParaRPr lang="ru-RU" sz="2400" dirty="0" smtClean="0"/>
          </a:p>
          <a:p>
            <a:endParaRPr lang="ru-RU" sz="2400" dirty="0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А какие же посиделки без пирогов!</a:t>
            </a:r>
          </a:p>
          <a:p>
            <a:r>
              <a:rPr lang="ru-RU" dirty="0" smtClean="0"/>
              <a:t>А пироги то у нас высокие, широкие, да мягкие.</a:t>
            </a:r>
            <a:endParaRPr lang="ru-RU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548680"/>
            <a:ext cx="8229600" cy="1143000"/>
          </a:xfrm>
        </p:spPr>
        <p:txBody>
          <a:bodyPr>
            <a:normAutofit/>
          </a:bodyPr>
          <a:lstStyle/>
          <a:p>
            <a:r>
              <a:rPr lang="ru-RU" sz="2000" dirty="0" smtClean="0"/>
              <a:t>.</a:t>
            </a: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476672"/>
            <a:ext cx="3528392" cy="4453955"/>
          </a:xfrm>
        </p:spPr>
        <p:txBody>
          <a:bodyPr>
            <a:normAutofit fontScale="92500"/>
          </a:bodyPr>
          <a:lstStyle/>
          <a:p>
            <a:r>
              <a:rPr lang="ru-RU" dirty="0" smtClean="0"/>
              <a:t>Он бывает с толокном ,с рисом, мясом и яйцом</a:t>
            </a:r>
            <a:br>
              <a:rPr lang="ru-RU" dirty="0" smtClean="0"/>
            </a:br>
            <a:r>
              <a:rPr lang="ru-RU" dirty="0" smtClean="0"/>
              <a:t>С вишней сладкой он бывает, в печь сперва его сажают.</a:t>
            </a:r>
            <a:br>
              <a:rPr lang="ru-RU" dirty="0" smtClean="0"/>
            </a:br>
            <a:r>
              <a:rPr lang="ru-RU" dirty="0" smtClean="0"/>
              <a:t>ИГРА  «ПИРОГ»</a:t>
            </a:r>
          </a:p>
          <a:p>
            <a:endParaRPr lang="ru-RU" dirty="0" smtClean="0"/>
          </a:p>
        </p:txBody>
      </p:sp>
      <p:pic>
        <p:nvPicPr>
          <p:cNvPr id="4" name="Picture 2" descr="F:\фото ст группа\WP_20160115_0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68710" y="0"/>
            <a:ext cx="497529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К чаю даны пироги, ох, и вкусные они! Пироги на то и есть чтобы вкусненько поесть.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Ирина\Desktop\фото ст группа\SAM_52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506775"/>
            <a:ext cx="8280920" cy="48745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4048" y="274638"/>
            <a:ext cx="3682752" cy="1143000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Просим всех к столу-</a:t>
            </a:r>
            <a:br>
              <a:rPr lang="ru-RU" sz="2800" dirty="0" smtClean="0"/>
            </a:br>
            <a:r>
              <a:rPr lang="ru-RU" sz="2800" dirty="0" smtClean="0"/>
              <a:t>угощенье на виду.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Ирина\Desktop\фото ст группа\SAM_52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64108" cy="3377647"/>
          </a:xfrm>
          <a:prstGeom prst="rect">
            <a:avLst/>
          </a:prstGeom>
          <a:noFill/>
        </p:spPr>
      </p:pic>
      <p:pic>
        <p:nvPicPr>
          <p:cNvPr id="4" name="Picture 2" descr="C:\Users\Ирина\Desktop\IMG_93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3329608"/>
            <a:ext cx="4860032" cy="34117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361</TotalTime>
  <Words>334</Words>
  <Application>Microsoft Office PowerPoint</Application>
  <PresentationFormat>Экран (4:3)</PresentationFormat>
  <Paragraphs>60</Paragraphs>
  <Slides>23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6" baseType="lpstr">
      <vt:lpstr>Arial</vt:lpstr>
      <vt:lpstr>Calibri</vt:lpstr>
      <vt:lpstr>Тема Office</vt:lpstr>
      <vt:lpstr> Рождественские святки</vt:lpstr>
      <vt:lpstr>Презентация PowerPoint</vt:lpstr>
      <vt:lpstr>Презентация PowerPoint</vt:lpstr>
      <vt:lpstr>Презентация PowerPoint</vt:lpstr>
      <vt:lpstr>Рождественские святки продолжались две недели от Рождества до Крещения.</vt:lpstr>
      <vt:lpstr> Рождественские святки</vt:lpstr>
      <vt:lpstr>Ни один русский праздник не проходил без вездесущей ребятни. На святки детвора собиралась ватагами и ходила по домам колядовать. </vt:lpstr>
      <vt:lpstr>Гости мои дорогие, пожилые и молодые! Собрались мы с вами для беседушки, для забавушки!</vt:lpstr>
      <vt:lpstr>Как когда-то наши прадедушки, а с ними и пробабушки приходили на веселые святки, на песни, на пироги да на колядки.</vt:lpstr>
      <vt:lpstr>Разрешите в этом доме, разрешите поплясать. Мы не будем сильно топать только будем припевать.</vt:lpstr>
      <vt:lpstr> ДЕРЕВЯННАЯ ПОДРУЖКА НА ДОСУГЕ – ВЕСЕЛУШКА И НАКОРМИТ ВСЕХ ВОКРУГ НУ А В ПЛЯСКЕ ЛУЧШИЙ ДРУГ</vt:lpstr>
      <vt:lpstr>Давайте посмотрим какая же утварь была в русской избе.</vt:lpstr>
      <vt:lpstr> В ЛЕСУ РОДИЛСЯ В РУКАХ  ПЛЕЛСЯ НА НОГАХ НОСИЛСЯ</vt:lpstr>
      <vt:lpstr>ИЗ РУССКОЙ ПЕЧИ КАШУ ИЗ ПЕЧИ ТАЩИ</vt:lpstr>
      <vt:lpstr>То назад, то вперед . Ходит бродит пароход остановишь-продырявит</vt:lpstr>
      <vt:lpstr>Я по горнице гуляю и платочки предлагаю- кто платочек выбирает- тот потеху предлагает.</vt:lpstr>
      <vt:lpstr>Ложки, бубны, колокольцы приготовились играть. В зале нет свободных мест, ведь звучит сейчас оркестр</vt:lpstr>
      <vt:lpstr>Это кубик, но не лед сладкий-сладкий, но не мед. Белый-белый но не снег, крепкий,как лесной орех. (игра «сахаринка»)</vt:lpstr>
      <vt:lpstr>Презентация PowerPoint</vt:lpstr>
      <vt:lpstr>Презентация PowerPoint</vt:lpstr>
      <vt:lpstr>.</vt:lpstr>
      <vt:lpstr>К чаю даны пироги, ох, и вкусные они! Пироги на то и есть чтобы вкусненько поесть.</vt:lpstr>
      <vt:lpstr>Просим всех к столу- угощенье на виду.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Рождественские святки</dc:title>
  <dc:creator>Admin</dc:creator>
  <cp:lastModifiedBy>ирина</cp:lastModifiedBy>
  <cp:revision>59</cp:revision>
  <dcterms:created xsi:type="dcterms:W3CDTF">2014-01-02T09:39:51Z</dcterms:created>
  <dcterms:modified xsi:type="dcterms:W3CDTF">2017-05-29T18:50:30Z</dcterms:modified>
</cp:coreProperties>
</file>