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6"/>
  </p:notesMasterIdLst>
  <p:sldIdLst>
    <p:sldId id="322" r:id="rId2"/>
    <p:sldId id="333" r:id="rId3"/>
    <p:sldId id="340" r:id="rId4"/>
    <p:sldId id="339" r:id="rId5"/>
    <p:sldId id="323" r:id="rId6"/>
    <p:sldId id="345" r:id="rId7"/>
    <p:sldId id="347" r:id="rId8"/>
    <p:sldId id="346" r:id="rId9"/>
    <p:sldId id="349" r:id="rId10"/>
    <p:sldId id="351" r:id="rId11"/>
    <p:sldId id="350" r:id="rId12"/>
    <p:sldId id="348" r:id="rId13"/>
    <p:sldId id="354" r:id="rId14"/>
    <p:sldId id="353" r:id="rId15"/>
    <p:sldId id="357" r:id="rId16"/>
    <p:sldId id="355" r:id="rId17"/>
    <p:sldId id="361" r:id="rId18"/>
    <p:sldId id="360" r:id="rId19"/>
    <p:sldId id="335" r:id="rId20"/>
    <p:sldId id="334" r:id="rId21"/>
    <p:sldId id="341" r:id="rId22"/>
    <p:sldId id="366" r:id="rId23"/>
    <p:sldId id="362" r:id="rId24"/>
    <p:sldId id="368" r:id="rId25"/>
  </p:sldIdLst>
  <p:sldSz cx="7169150" cy="5376863" type="B5ISO"/>
  <p:notesSz cx="6858000" cy="9144000"/>
  <p:defaultTextStyle>
    <a:defPPr>
      <a:defRPr lang="ru-RU"/>
    </a:defPPr>
    <a:lvl1pPr marL="0" algn="l" defTabSz="71663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358320" algn="l" defTabSz="71663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716639" algn="l" defTabSz="71663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074961" algn="l" defTabSz="71663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433280" algn="l" defTabSz="71663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1791600" algn="l" defTabSz="71663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149920" algn="l" defTabSz="71663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2508241" algn="l" defTabSz="71663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2866561" algn="l" defTabSz="71663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94">
          <p15:clr>
            <a:srgbClr val="A4A3A4"/>
          </p15:clr>
        </p15:guide>
        <p15:guide id="2" pos="225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91" autoAdjust="0"/>
    <p:restoredTop sz="86949" autoAdjust="0"/>
  </p:normalViewPr>
  <p:slideViewPr>
    <p:cSldViewPr>
      <p:cViewPr>
        <p:scale>
          <a:sx n="73" d="100"/>
          <a:sy n="73" d="100"/>
        </p:scale>
        <p:origin x="-1530" y="-300"/>
      </p:cViewPr>
      <p:guideLst>
        <p:guide orient="horz" pos="1694"/>
        <p:guide pos="225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D45541-C94F-4405-9791-0D45C6C0F04E}" type="datetimeFigureOut">
              <a:rPr lang="ru-RU" smtClean="0"/>
              <a:pPr/>
              <a:t>20.08.2022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1A2F3C-E679-4B3D-B007-7FCC4428B2B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45096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Семья и детский сад - одни из важных социальных институтов, каждый из которых по-своему формирует у ребенка социальный опыт, но только в сочетании друг с другом они создают оптимальные условия для вхождения маленького человека в большой мир.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Взаимосвязь детского сада и семьи – необходимое условие для успешного образования и воспитания ребенка дошкольного возраста.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A2F3C-E679-4B3D-B007-7FCC4428B2B3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Цель работы ДОУ с родителями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создание единого образовательного пространства: детский сад - семья. При этом решаются приоритетные задачи: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повышение педагогической культуры родителей,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профилактика детско-родительских отношений,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изучение и обобщение лучшего опыта семейного воспитания,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приобщение родителей к участию в жизни детского сада, через поиск и внедрение наиболее эффективных форм работы.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Общение педагогов с родителями воспитанников всегда было и остается актуальным вопросом. Одна из сторон этого вопроса – 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поиск рациональных путей взаимодействия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A2F3C-E679-4B3D-B007-7FCC4428B2B3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И здесь на помощь приходит тема музейной педагогики. 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Что такое музейная педагогика?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Это инновационная педагогическая технология в сфере личностного воспитания детей, создающая условия погружения личности в специально организованную предметно-пространственную среду.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Основной целью музейной педагогики является приобщение подрастающего поколения к историческому, культурному и природному наследию своей страны, творческое развитие личности.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Средства музейной педагогики помогают заинтересовать и привлечь к партнерскому сотрудничеству семьи дошкольников.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В условиях детского сада невозможно создать экспозиции, соответствующие требованиям музейного дела. </a:t>
            </a:r>
            <a:r>
              <a:rPr lang="ru-RU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Поэтому в детском саду создаются мини-музеи.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A2F3C-E679-4B3D-B007-7FCC4428B2B3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Что такое мини-музей?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Это особое, специальное организованное пространство детского сада, способствующее расширению кругозора и ребёнка, и взрослого, повышению образованности, воспитанности, приобщению к вечным ценностям.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Во-первых, Часть слова “мини” в нашем случае отражает возраст детей, для которых они предназначены, размеры экспозиции, определенную ограниченность тематики.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A2F3C-E679-4B3D-B007-7FCC4428B2B3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Во-вторых, мини-музей не отвечает многим строгим требованиям, которые предъявляются к настоящим музеям. Любой мини-музей содержит экспонаты, которые можно трогать, нюхать, рассматривать.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 экспонатами можно играть и, при большом желании, даже взять на время домой. И эта особенность, безусловно, привлекает детей.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A2F3C-E679-4B3D-B007-7FCC4428B2B3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А раз у них появляется интерес, обучение становится более эффективным. К тому же мини-музей для ребенка - это что-то свое, родное, так как многие дети принимают участие в его создании.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Очень важно, что в создании мини-музея  принимают участие не только ребята, но и их папы, мамы, бабушки, дедушки, братья и сестры. Ведь именно они приносят многие экспонаты, помогают в оформлении экспозиции, выполняют с детьми разные поделки, собирают коллекции.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A2F3C-E679-4B3D-B007-7FCC4428B2B3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Экспонаты мини-музея  используются для проведения различных занятий, для развития речи, воображения, интеллекта, эмоциональной сферы ребенка. Любой предмет мини-музея может подсказать тему для интересного разговора.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Поэтому мини-музей — результат общения, совместной работы воспитателя, детей и их семей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A2F3C-E679-4B3D-B007-7FCC4428B2B3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Создание мини-музея – трудоёмкая работа, которая состоит из нескольких этапов:</a:t>
            </a:r>
          </a:p>
          <a:p>
            <a:r>
              <a:rPr lang="ru-RU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1. </a:t>
            </a:r>
            <a:r>
              <a:rPr lang="ru-RU" sz="1200" i="1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Подготовительный этап</a:t>
            </a:r>
            <a:r>
              <a:rPr lang="ru-RU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начале работы коллектив группы (дети, воспитатели) вместе с родителями определяют тему и название мини-музея, разрабатывают его модель, выбирают место для размещения.</a:t>
            </a:r>
          </a:p>
          <a:p>
            <a:r>
              <a:rPr lang="ru-RU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2. </a:t>
            </a:r>
            <a:r>
              <a:rPr lang="ru-RU" sz="1200" i="1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Практический этап.  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Взрослые и дети создают мини-музеи в группах. Большую роль в этом процессе играют родители, которые приносят экспонаты, помогают в оформлении. Параллельно подбирается литература, видеофильмы, аудиозаписи, фотографии по теме.</a:t>
            </a:r>
          </a:p>
          <a:p>
            <a:r>
              <a:rPr lang="ru-RU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3.Заключительный   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Исключительно важное место в работе мини-музея должны занимать экскурсии (занятия-экскурсии). И это вполне закономерно, так как музейная экспозиция и экскурсионный метод взаимосвязаны.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Большое внимание надо уделять подготовке юных экскурсоводов из старших дошкольных групп. Они привлекаются к проведению экскурсий по музею для родителей и детей младшего дошкольного возраста.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Мини-музей не просто создает условия для общения с родителями, но и способствует проявлению их творческой активности, инициативы. Это очень увлекательная форма взаимодействия детского сада с семьей. Создание музея способствует установлению эмоциональной близости детско-родительских отношений.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A2F3C-E679-4B3D-B007-7FCC4428B2B3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Привлекая родителей к созданию мини-музея, необходимо использовать 4 основные направления работы ДОУ с родителями, а именно: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Информационно-аналитическое, 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познавательное, 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наглядно-информационное 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 </a:t>
            </a:r>
            <a:r>
              <a:rPr lang="ru-RU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досуговое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Предлагаю подробно рассмотреть каждое направление и хочу поделиться своим опытом работы с родителями при создании мини-музея народного костюма.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A2F3C-E679-4B3D-B007-7FCC4428B2B3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Информационно-аналитическое направление.</a:t>
            </a:r>
            <a:endParaRPr lang="ru-RU" sz="10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Цель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 выявление интересов, потребностей, запросов родителей, уровня их педагогической грамотности, установление эмоционального контакта между педагогами, родителями и детьми.</a:t>
            </a:r>
            <a:endParaRPr lang="ru-RU" sz="10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Помогает лучше ориентироваться в педагогических потребностях каждой семьи и учесть индивидуальные особенности.</a:t>
            </a:r>
            <a:endParaRPr lang="ru-RU" sz="10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Свою работу по вовлечению родителей в данный процесс мы начали с 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анкетирования,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где увидели проблемы, которые  придется решать. Практически все семьи очень редко посещают музеи, а некоторые дети ни разу там не были. Не все родители понимают ценность музейной педагогики, однако многие  положительно относятся к созданию мини-музея в группе и готовы сотрудничать. В анкетах мы определились с  наиболее интересными для детей и родителей темами: это культура и быт русского народа, народные промыслы, игрушки наших предков, техника.  Также анкетирование заставило родителей задуматься о значении музеев в воспитании детей и о том, какую посильную помощь и участие они смогут оказать детскому саду.</a:t>
            </a:r>
            <a:endParaRPr lang="ru-RU" sz="10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A2F3C-E679-4B3D-B007-7FCC4428B2B3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Познавательное направление.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Цель: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направлено на ознакомление родителей с возрастными и психологическими особенностями детей дошкольного возраста, формирование у родителей практических навыков воспитания детей.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Это направление включает: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общие, групповые собрания;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-- родительские посиделки (круглый стол, дискуссионные встречи, деловая игра) 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 тему «Музейная педагогика», «Зачем детям посещать музеи?»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участие родителей в подготовке и проведении праздников, развлечений, досугов.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Например, родители совместно с воспитателями готовят развлечение «Колядки», где изготавливают костюмы, заучивают песенки.  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-участие в творческих конкурсах, выставках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совместные экскурсии;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открытые НОД.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Открытые просмотры очень много дают родителям: они получают возможность видеть своего ребёнка в ситуации, отличной от семейной, сравнивать его поведение и умения с поведением и умениями других детей, перенимать у педагога приёмы обучения и воспитательного воздействия.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совместное создание предметно-развивающей среды;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семейные проекты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«Старая фотография», где дети рассматривают фотографии своих предков, особенности одежды, украшений, причесок.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-консультации и индивидуальные беседы;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выставки детских работ, поделок, изготовленные вместе с родителями.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Например, можно организовать выставку «Славянская  вышивка»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A2F3C-E679-4B3D-B007-7FCC4428B2B3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-изготовление экспонатов для мини-музея.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Наши родители с удовольствием приняли участие в создании мини-музея народного костюма, ни одна семья не осталась в стороне. Кто –то собирал информацию по данной теме, другие семьи приносили    лоскуты ткани, меха, пуговицы, тесьму, бижутерию для пошива костюмов.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A2F3C-E679-4B3D-B007-7FCC4428B2B3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Сорокина О.Н. сшила нам четыре костюма народов мира для кукол. (Мексиканец, араб, индианка и китаянка).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Ридаль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А.С.  совместно с ребенком сшили узбекский костюм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Бабушка Орлова Л.Ю. сшила мордовский и калмыцкий костюм для кукол.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A2F3C-E679-4B3D-B007-7FCC4428B2B3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Гукина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Е.С. сшила замечательные русские костюмы для мальчика и девочки.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A2F3C-E679-4B3D-B007-7FCC4428B2B3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Наши дети совместно с родителями принимали активное участие в изготовлении экспонатов для музея. Ребята научились вышивать и изготовили совместно с родителями несколько экспонатов по орнаменту в вышивке.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Девочки группы совместно с родителями изготовили украшения для кукол.</a:t>
            </a:r>
          </a:p>
          <a:p>
            <a:endParaRPr lang="ru-RU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A2F3C-E679-4B3D-B007-7FCC4428B2B3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Несколько экспонатов из семейной коллекции были переданы в дар нашему мини-музею.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Далее мы планируем участие детей в экскурсиях. Ребята  будут экскурсоводами, и ,конечно, большая работа по их подготовке будет проведена родителями (заучивание текста, стихов, названий одежды)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A2F3C-E679-4B3D-B007-7FCC4428B2B3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Наглядно-информационное направление.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Цель: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даёт возможность донести до родителей любую информацию в доступной форме.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Данное направление включает: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родительский уголок: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включающий различную информацию.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Помещается на стенде практический материал, дающий понять, чем занимается ребёнок в детском саду, конкретные игры, советы, задания.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A2F3C-E679-4B3D-B007-7FCC4428B2B3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консультации.      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Для повышения знаний родителей о музейной педагогике были подготовлены консультации «Важность посещения музея дошкольниками», «Русский народный костюм как средство воспитания у детей любви к Родине», «Роль отца в семейном воспитании», 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папки-передвижки.     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папка-передвижка «Роль родителей в возрождении русских традиций».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A2F3C-E679-4B3D-B007-7FCC4428B2B3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- продуктивная деятельность детей (рисунки, поделки) ; (фото)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фотовыставки например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«Наши путешествия», «Я посещаю музей»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выпуск газет.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Проект «Игрушки моей семьи», 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-передвижная мини-библиотека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Семья Ивановых принесли несколько книг по теме «Народный костюм», «Костюмы народов мира» и помогли нам создать мини-библиотеку  при музее.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A2F3C-E679-4B3D-B007-7FCC4428B2B3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-сайт группы в </a:t>
            </a:r>
            <a:r>
              <a:rPr lang="ru-RU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соцсетях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 помощью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соцсетей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мы консультировали родителей как правильно выполнить задания, знакомили их с новыми экспонатами коллекции, размещали информацию по музейной педагогике.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-презентации на определенную тему        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(мы планируем совместно с родителями сделать презентацию «Головные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уборы», «Обувь наших предков»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</a:t>
            </a:r>
            <a:r>
              <a:rPr lang="ru-RU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брошуры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листовки, буклеты   «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Правила поведения в музее»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A2F3C-E679-4B3D-B007-7FCC4428B2B3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Досуговое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направление: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Цель: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призвано устанавливать теплые доверительные отношения, эмоциональный контакт между педагогами и родителями, между родителями и детьми.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Это направление самое привлекательное, востребованное и полезное, но в условиях пандемии нами не реализованное.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 данному направлению можно организовать: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праздники, которые можно закончить чаепитием.     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-познавательно-игровая викторина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«Счастливый случай», игра «Что? Где? Когда?»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-фольклорный досуг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«Игры наших бабушек», «Марьюшкины посиделки»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развлечения;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например спортивный досуг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«Праздник валенка»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-мастер-классы по изготовлению экспонатов для музея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«Обрядовые куклы», «Плетение поясов» или «Валяние из шерсти» или изготовление закладок для книг с элементами славянского орнамента.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-совместные прогулки и экскурсии, совместные выходные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выставка семейной коллекции, семейных реликвий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-день открытых дверей, где родители могут посетить мини-музей детского сада.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A2F3C-E679-4B3D-B007-7FCC4428B2B3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Опыт нашей работы показал, что родителям очень понравилось участвовать в создании мини-музея. Наш мини-музей — результат общения, совместной работы воспитателя, детей и их семей. Многие родители начали посещать с детьми настоящие музеи, о чем дошкольники с удовольствием рассказывают друг другу и воспитателям.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A2F3C-E679-4B3D-B007-7FCC4428B2B3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238972" y="258090"/>
            <a:ext cx="6689368" cy="485847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71689" tIns="35844" rIns="71689" bIns="35844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8191" y="340395"/>
            <a:ext cx="6512769" cy="2437511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71689" tIns="35844" rIns="71689" bIns="35844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566363" y="1427092"/>
            <a:ext cx="6093778" cy="1433830"/>
          </a:xfrm>
        </p:spPr>
        <p:txBody>
          <a:bodyPr lIns="35844" rIns="35844" bIns="35844"/>
          <a:lstStyle>
            <a:lvl1pPr algn="r">
              <a:defRPr sz="3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566363" y="2889168"/>
            <a:ext cx="6093778" cy="716915"/>
          </a:xfrm>
        </p:spPr>
        <p:txBody>
          <a:bodyPr lIns="143378" tIns="0"/>
          <a:lstStyle>
            <a:lvl1pPr marL="28676" indent="0" algn="r">
              <a:spcBef>
                <a:spcPts val="0"/>
              </a:spcBef>
              <a:buNone/>
              <a:defRPr sz="1600">
                <a:solidFill>
                  <a:schemeClr val="bg2">
                    <a:shade val="25000"/>
                  </a:schemeClr>
                </a:solidFill>
              </a:defRPr>
            </a:lvl1pPr>
            <a:lvl2pPr marL="358445" indent="0" algn="ctr">
              <a:buNone/>
            </a:lvl2pPr>
            <a:lvl3pPr marL="716890" indent="0" algn="ctr">
              <a:buNone/>
            </a:lvl3pPr>
            <a:lvl4pPr marL="1075334" indent="0" algn="ctr">
              <a:buNone/>
            </a:lvl4pPr>
            <a:lvl5pPr marL="1433779" indent="0" algn="ctr">
              <a:buNone/>
            </a:lvl5pPr>
            <a:lvl6pPr marL="1792224" indent="0" algn="ctr">
              <a:buNone/>
            </a:lvl6pPr>
            <a:lvl7pPr marL="2150669" indent="0" algn="ctr">
              <a:buNone/>
            </a:lvl7pPr>
            <a:lvl8pPr marL="2509114" indent="0" algn="ctr">
              <a:buNone/>
            </a:lvl8pPr>
            <a:lvl9pPr marL="2867558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20.08.2022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4303" y="3907187"/>
            <a:ext cx="6416389" cy="824452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4303" y="415811"/>
            <a:ext cx="6416389" cy="3283471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20.08.2022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238972" y="258090"/>
            <a:ext cx="6689368" cy="485847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71689" tIns="35844" rIns="71689" bIns="35844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28191" y="340395"/>
            <a:ext cx="6512769" cy="3403723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71689" tIns="35844" rIns="71689" bIns="35844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7195" y="3864172"/>
            <a:ext cx="6416389" cy="530517"/>
          </a:xfrm>
        </p:spPr>
        <p:txBody>
          <a:bodyPr lIns="71689" bIns="0" anchor="b"/>
          <a:lstStyle>
            <a:lvl1pPr algn="l">
              <a:buNone/>
              <a:defRPr sz="28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67195" y="4409752"/>
            <a:ext cx="6416389" cy="329781"/>
          </a:xfrm>
        </p:spPr>
        <p:txBody>
          <a:bodyPr lIns="93196" tIns="0" anchor="t"/>
          <a:lstStyle>
            <a:lvl1pPr marL="0" marR="28676" indent="0" algn="l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20.08.2022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03266" y="415811"/>
            <a:ext cx="3082735" cy="344119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728334" y="415811"/>
            <a:ext cx="3082735" cy="344119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20.08.2022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4303" y="3907187"/>
            <a:ext cx="6416389" cy="824452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6080" y="454296"/>
            <a:ext cx="3082735" cy="621077"/>
          </a:xfrm>
        </p:spPr>
        <p:txBody>
          <a:bodyPr lIns="114702" anchor="ctr"/>
          <a:lstStyle>
            <a:lvl1pPr marL="0" indent="0" algn="l">
              <a:buNone/>
              <a:defRPr sz="1900" b="1">
                <a:solidFill>
                  <a:schemeClr val="tx1"/>
                </a:solidFill>
              </a:defRPr>
            </a:lvl1pPr>
            <a:lvl2pPr>
              <a:buNone/>
              <a:defRPr sz="1600" b="1"/>
            </a:lvl2pPr>
            <a:lvl3pPr>
              <a:buNone/>
              <a:defRPr sz="1400" b="1"/>
            </a:lvl3pPr>
            <a:lvl4pPr>
              <a:buNone/>
              <a:defRPr sz="1300" b="1"/>
            </a:lvl4pPr>
            <a:lvl5pPr>
              <a:buNone/>
              <a:defRPr sz="13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3647429" y="454296"/>
            <a:ext cx="3082735" cy="621077"/>
          </a:xfrm>
        </p:spPr>
        <p:txBody>
          <a:bodyPr lIns="107533" anchor="ctr"/>
          <a:lstStyle>
            <a:lvl1pPr marL="0" indent="0" algn="l">
              <a:buNone/>
              <a:defRPr sz="1900" b="1">
                <a:solidFill>
                  <a:schemeClr val="tx1"/>
                </a:solidFill>
              </a:defRPr>
            </a:lvl1pPr>
            <a:lvl2pPr>
              <a:buNone/>
              <a:defRPr sz="1600" b="1"/>
            </a:lvl2pPr>
            <a:lvl3pPr>
              <a:buNone/>
              <a:defRPr sz="1400" b="1"/>
            </a:lvl3pPr>
            <a:lvl4pPr>
              <a:buNone/>
              <a:defRPr sz="1300" b="1"/>
            </a:lvl4pPr>
            <a:lvl5pPr>
              <a:buNone/>
              <a:defRPr sz="13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76080" y="1135115"/>
            <a:ext cx="3082735" cy="2736226"/>
          </a:xfrm>
        </p:spPr>
        <p:txBody>
          <a:bodyPr anchor="t"/>
          <a:lstStyle>
            <a:lvl1pPr algn="l">
              <a:defRPr sz="1900"/>
            </a:lvl1pPr>
            <a:lvl2pPr algn="l">
              <a:defRPr sz="1600"/>
            </a:lvl2pPr>
            <a:lvl3pPr algn="l">
              <a:defRPr sz="1400"/>
            </a:lvl3pPr>
            <a:lvl4pPr algn="l">
              <a:defRPr sz="1300"/>
            </a:lvl4pPr>
            <a:lvl5pPr algn="l">
              <a:defRPr sz="13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647429" y="1135115"/>
            <a:ext cx="3082735" cy="2736226"/>
          </a:xfrm>
        </p:spPr>
        <p:txBody>
          <a:bodyPr anchor="t"/>
          <a:lstStyle>
            <a:lvl1pPr algn="l">
              <a:defRPr sz="1900"/>
            </a:lvl1pPr>
            <a:lvl2pPr algn="l">
              <a:defRPr sz="1600"/>
            </a:lvl2pPr>
            <a:lvl3pPr algn="l">
              <a:defRPr sz="1400"/>
            </a:lvl3pPr>
            <a:lvl4pPr algn="l">
              <a:defRPr sz="1300"/>
            </a:lvl4pPr>
            <a:lvl5pPr algn="l">
              <a:defRPr sz="13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20.08.2022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20.08.2022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238972" y="258090"/>
            <a:ext cx="6689368" cy="485847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71689" tIns="35844" rIns="71689" bIns="35844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20.08.2022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42560" y="418200"/>
            <a:ext cx="2329974" cy="716915"/>
          </a:xfrm>
        </p:spPr>
        <p:txBody>
          <a:bodyPr anchor="b"/>
          <a:lstStyle>
            <a:lvl1pPr algn="l">
              <a:buNone/>
              <a:defRPr sz="17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342610" y="1135117"/>
            <a:ext cx="2329974" cy="3297709"/>
          </a:xfrm>
        </p:spPr>
        <p:txBody>
          <a:bodyPr lIns="71689"/>
          <a:lstStyle>
            <a:lvl1pPr marL="14338" marR="14338" indent="0">
              <a:spcBef>
                <a:spcPts val="0"/>
              </a:spcBef>
              <a:buNone/>
              <a:defRPr sz="1100">
                <a:solidFill>
                  <a:schemeClr val="tx1"/>
                </a:solidFill>
              </a:defRPr>
            </a:lvl1pPr>
            <a:lvl2pPr>
              <a:buNone/>
              <a:defRPr sz="900">
                <a:solidFill>
                  <a:schemeClr val="tx1"/>
                </a:solidFill>
              </a:defRPr>
            </a:lvl2pPr>
            <a:lvl3pPr>
              <a:buNone/>
              <a:defRPr sz="800">
                <a:solidFill>
                  <a:schemeClr val="tx1"/>
                </a:solidFill>
              </a:defRPr>
            </a:lvl3pPr>
            <a:lvl4pPr>
              <a:buNone/>
              <a:defRPr sz="700">
                <a:solidFill>
                  <a:schemeClr val="tx1"/>
                </a:solidFill>
              </a:defRPr>
            </a:lvl4pPr>
            <a:lvl5pPr>
              <a:buNone/>
              <a:defRPr sz="7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596937" y="729259"/>
            <a:ext cx="3627037" cy="3704063"/>
          </a:xfrm>
        </p:spPr>
        <p:txBody>
          <a:bodyPr/>
          <a:lstStyle>
            <a:lvl1pPr>
              <a:defRPr sz="22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9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20.08.2022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238972" y="258090"/>
            <a:ext cx="6689368" cy="485847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71689" tIns="35844" rIns="71689" bIns="35844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5018405" y="340395"/>
            <a:ext cx="1822555" cy="3405347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71689" tIns="35844" rIns="71689" bIns="35844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8458" y="3929592"/>
            <a:ext cx="6452235" cy="824452"/>
          </a:xfrm>
        </p:spPr>
        <p:txBody>
          <a:bodyPr anchor="t"/>
          <a:lstStyle>
            <a:lvl1pPr algn="l">
              <a:buNone/>
              <a:defRPr sz="28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5066946" y="418200"/>
            <a:ext cx="1756442" cy="3301918"/>
          </a:xfrm>
        </p:spPr>
        <p:txBody>
          <a:bodyPr lIns="71689"/>
          <a:lstStyle>
            <a:lvl1pPr marL="35844" indent="0" algn="l">
              <a:spcBef>
                <a:spcPts val="0"/>
              </a:spcBef>
              <a:buNone/>
              <a:defRPr sz="1100">
                <a:solidFill>
                  <a:srgbClr val="FFFFFF"/>
                </a:solidFill>
              </a:defRPr>
            </a:lvl1pPr>
            <a:lvl2pPr>
              <a:defRPr sz="900">
                <a:solidFill>
                  <a:srgbClr val="FFFFFF"/>
                </a:solidFill>
              </a:defRPr>
            </a:lvl2pPr>
            <a:lvl3pPr>
              <a:defRPr sz="800">
                <a:solidFill>
                  <a:srgbClr val="FFFFFF"/>
                </a:solidFill>
              </a:defRPr>
            </a:lvl3pPr>
            <a:lvl4pPr>
              <a:defRPr sz="700">
                <a:solidFill>
                  <a:srgbClr val="FFFFFF"/>
                </a:solidFill>
              </a:defRPr>
            </a:lvl4pPr>
            <a:lvl5pPr>
              <a:defRPr sz="7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20.08.2022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30452" y="341654"/>
            <a:ext cx="4645609" cy="3405347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25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4303" y="3907187"/>
            <a:ext cx="6416389" cy="824452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94303" y="415811"/>
            <a:ext cx="6416389" cy="32834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20.08.2022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5197634" y="418204"/>
            <a:ext cx="1553316" cy="41222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18200" y="418203"/>
            <a:ext cx="4659948" cy="412226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20.08.2022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238972" y="258090"/>
            <a:ext cx="6689368" cy="485847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71689" tIns="35844" rIns="71689" bIns="35844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28191" y="340395"/>
            <a:ext cx="6512769" cy="430149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71689" tIns="35844" rIns="71689" bIns="35844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394303" y="3908842"/>
            <a:ext cx="6416389" cy="824452"/>
          </a:xfrm>
          <a:prstGeom prst="rect">
            <a:avLst/>
          </a:prstGeom>
        </p:spPr>
        <p:txBody>
          <a:bodyPr vert="horz" lIns="71689" tIns="35844" rIns="71689" bIns="35844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394303" y="415811"/>
            <a:ext cx="6416389" cy="3283471"/>
          </a:xfrm>
          <a:prstGeom prst="rect">
            <a:avLst/>
          </a:prstGeom>
        </p:spPr>
        <p:txBody>
          <a:bodyPr vert="horz" lIns="143378" tIns="71689" rIns="71689" bIns="35844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2960746" y="4791881"/>
            <a:ext cx="1792288" cy="286268"/>
          </a:xfrm>
          <a:prstGeom prst="rect">
            <a:avLst/>
          </a:prstGeom>
        </p:spPr>
        <p:txBody>
          <a:bodyPr vert="horz" lIns="71689" tIns="35844" rIns="71689" bIns="35844" anchor="b"/>
          <a:lstStyle>
            <a:lvl1pPr algn="r" eaLnBrk="1" latinLnBrk="0" hangingPunct="1">
              <a:defRPr kumimoji="0" sz="8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20.08.2022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4753033" y="4791881"/>
            <a:ext cx="1792288" cy="286268"/>
          </a:xfrm>
          <a:prstGeom prst="rect">
            <a:avLst/>
          </a:prstGeom>
        </p:spPr>
        <p:txBody>
          <a:bodyPr vert="horz" lIns="71689" tIns="35844" rIns="71689" bIns="35844" anchor="b"/>
          <a:lstStyle>
            <a:lvl1pPr algn="l" eaLnBrk="1" latinLnBrk="0" hangingPunct="1">
              <a:defRPr kumimoji="0" sz="8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6545321" y="4791881"/>
            <a:ext cx="358458" cy="286268"/>
          </a:xfrm>
          <a:prstGeom prst="rect">
            <a:avLst/>
          </a:prstGeom>
        </p:spPr>
        <p:txBody>
          <a:bodyPr vert="horz" lIns="71689" tIns="35844" rIns="71689" bIns="35844" anchor="b"/>
          <a:lstStyle>
            <a:lvl1pPr algn="r" eaLnBrk="1" latinLnBrk="0" hangingPunct="1">
              <a:defRPr kumimoji="0" sz="8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28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07898" indent="-207898" algn="l" rtl="0" eaLnBrk="1" latinLnBrk="0" hangingPunct="1">
        <a:spcBef>
          <a:spcPts val="196"/>
        </a:spcBef>
        <a:buClr>
          <a:schemeClr val="accent1"/>
        </a:buClr>
        <a:buSzPct val="80000"/>
        <a:buFont typeface="Wingdings 2"/>
        <a:buChar char=""/>
        <a:defRPr kumimoji="0" sz="22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30134" indent="-157716" algn="l" rtl="0" eaLnBrk="1" latinLnBrk="0" hangingPunct="1">
        <a:spcBef>
          <a:spcPts val="196"/>
        </a:spcBef>
        <a:buClr>
          <a:schemeClr val="accent1"/>
        </a:buClr>
        <a:buSzPct val="100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616525" indent="-143378" algn="l" rtl="0" eaLnBrk="1" latinLnBrk="0" hangingPunct="1">
        <a:spcBef>
          <a:spcPts val="196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802916" indent="-143378" algn="l" rtl="0" eaLnBrk="1" latinLnBrk="0" hangingPunct="1">
        <a:spcBef>
          <a:spcPts val="18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003645" indent="-143378" algn="l" rtl="0" eaLnBrk="1" latinLnBrk="0" hangingPunct="1">
        <a:spcBef>
          <a:spcPts val="196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168530" indent="-143378" algn="l" rtl="0" eaLnBrk="1" latinLnBrk="0" hangingPunct="1">
        <a:spcBef>
          <a:spcPts val="196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3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333415" indent="-143378" algn="l" rtl="0" eaLnBrk="1" latinLnBrk="0" hangingPunct="1">
        <a:spcBef>
          <a:spcPts val="20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505468" indent="-143378" algn="l" rtl="0" eaLnBrk="1" latinLnBrk="0" hangingPunct="1">
        <a:spcBef>
          <a:spcPts val="201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684691" indent="-143378" algn="l" rtl="0" eaLnBrk="1" latinLnBrk="0" hangingPunct="1">
        <a:spcBef>
          <a:spcPts val="20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5844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71689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7533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4337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922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15066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50911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86755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4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 descr="https://get.wallhere.com/photo/sunlight-minimalism-reflection-sky-blue-horizon-circle-atmosphere-lens-flare-light-rainbow-wave-shape-line-computer-wallpaper-atmosphere-of-earth-meteorological-phenomenon-1718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345309" cy="537686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298559" y="688167"/>
            <a:ext cx="45847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Bookman Old Style" pitchFamily="18" charset="0"/>
              </a:rPr>
              <a:t>КОНСУЛЬТАЦИЯ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Bookman Old Style" pitchFamily="18" charset="0"/>
              </a:rPr>
              <a:t>для педагогов</a:t>
            </a:r>
            <a:endParaRPr lang="ru-RU" sz="28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27055" y="1831175"/>
            <a:ext cx="57150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Bookman Old Style" pitchFamily="18" charset="0"/>
              </a:rPr>
              <a:t>Мини-музей в детском саду как форма работы с родителями</a:t>
            </a:r>
            <a:endParaRPr lang="ru-RU" sz="32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13137" y="4417708"/>
            <a:ext cx="3286148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>Подготовила воспитатель </a:t>
            </a:r>
            <a:r>
              <a:rPr lang="ru-RU" b="1" dirty="0" err="1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>д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>/с52</a:t>
            </a:r>
          </a:p>
          <a:p>
            <a:pPr algn="ctr"/>
            <a:r>
              <a:rPr lang="ru-RU" b="1" dirty="0" err="1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>Курносова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> М.Г. </a:t>
            </a:r>
          </a:p>
          <a:p>
            <a:pPr algn="ctr"/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>                                 Март 2021 г</a:t>
            </a:r>
            <a:endParaRPr lang="ru-RU" b="1" dirty="0">
              <a:solidFill>
                <a:schemeClr val="bg1">
                  <a:lumMod val="95000"/>
                </a:schemeClr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et.wallhere.com/photo/sunlight-minimalism-reflection-sky-blue-horizon-circle-atmosphere-lens-flare-light-rainbow-wave-shape-line-computer-wallpaper-atmosphere-of-earth-meteorological-phenomenon-1718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345309" cy="5376863"/>
          </a:xfrm>
          <a:prstGeom prst="rect">
            <a:avLst/>
          </a:prstGeom>
          <a:noFill/>
        </p:spPr>
      </p:pic>
      <p:pic>
        <p:nvPicPr>
          <p:cNvPr id="3" name="Рисунок 2" descr="http://ds336.omsk.obr55.ru/files/2019/04/53206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2" y="463672"/>
            <a:ext cx="5940425" cy="4449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et.wallhere.com/photo/sunlight-minimalism-reflection-sky-blue-horizon-circle-atmosphere-lens-flare-light-rainbow-wave-shape-line-computer-wallpaper-atmosphere-of-earth-meteorological-phenomenon-1718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345309" cy="5376863"/>
          </a:xfrm>
          <a:prstGeom prst="rect">
            <a:avLst/>
          </a:prstGeom>
          <a:noFill/>
        </p:spPr>
      </p:pic>
      <p:pic>
        <p:nvPicPr>
          <p:cNvPr id="5122" name="Picture 2" descr="http://ds89.detkin-club.ru/images/custom_4/_5f79f0f830dde.jpg"/>
          <p:cNvPicPr>
            <a:picLocks noChangeAspect="1" noChangeArrowheads="1"/>
          </p:cNvPicPr>
          <p:nvPr/>
        </p:nvPicPr>
        <p:blipFill>
          <a:blip r:embed="rId4"/>
          <a:srcRect l="3059" b="3464"/>
          <a:stretch>
            <a:fillRect/>
          </a:stretch>
        </p:blipFill>
        <p:spPr bwMode="auto">
          <a:xfrm>
            <a:off x="798493" y="1402547"/>
            <a:ext cx="6156343" cy="37880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TextBox 3"/>
          <p:cNvSpPr txBox="1"/>
          <p:nvPr/>
        </p:nvSpPr>
        <p:spPr>
          <a:xfrm>
            <a:off x="369865" y="116663"/>
            <a:ext cx="61436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Bookman Old Style" pitchFamily="18" charset="0"/>
              </a:rPr>
              <a:t>Создание единого образовательного пространства: детский сад - семья </a:t>
            </a:r>
            <a:endParaRPr lang="ru-RU" sz="24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et.wallhere.com/photo/sunlight-minimalism-reflection-sky-blue-horizon-circle-atmosphere-lens-flare-light-rainbow-wave-shape-line-computer-wallpaper-atmosphere-of-earth-meteorological-phenomenon-1718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345309" cy="5376863"/>
          </a:xfrm>
          <a:prstGeom prst="rect">
            <a:avLst/>
          </a:prstGeom>
          <a:noFill/>
        </p:spPr>
      </p:pic>
      <p:pic>
        <p:nvPicPr>
          <p:cNvPr id="3" name="Picture 2" descr="https://ds02.infourok.ru/uploads/ex/1073/00089bf2-de298c0c/img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9865" y="188101"/>
            <a:ext cx="6513533" cy="4885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get.wallhere.com/photo/sunlight-minimalism-reflection-sky-blue-horizon-circle-atmosphere-lens-flare-light-rainbow-wave-shape-line-computer-wallpaper-atmosphere-of-earth-meteorological-phenomenon-1718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76159" y="0"/>
            <a:ext cx="7345309" cy="5376863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12807" y="188101"/>
            <a:ext cx="52864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Что такое мини-музей ? </a:t>
            </a:r>
          </a:p>
        </p:txBody>
      </p:sp>
      <p:pic>
        <p:nvPicPr>
          <p:cNvPr id="59396" name="Picture 4" descr="C:\Users\User\Desktop\Доклад на педсовет\к презентации\IMG_20210326_162137.jpg"/>
          <p:cNvPicPr>
            <a:picLocks noChangeAspect="1" noChangeArrowheads="1"/>
          </p:cNvPicPr>
          <p:nvPr/>
        </p:nvPicPr>
        <p:blipFill>
          <a:blip r:embed="rId4" cstate="print"/>
          <a:srcRect l="4255" t="6434" r="4252"/>
          <a:stretch>
            <a:fillRect/>
          </a:stretch>
        </p:blipFill>
        <p:spPr bwMode="auto">
          <a:xfrm>
            <a:off x="3513137" y="1045357"/>
            <a:ext cx="3000396" cy="40912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9397" name="Picture 5" descr="C:\Users\User\Desktop\Доклад на педсовет\к презентации\IMG_20210326_1623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5551" y="1116795"/>
            <a:ext cx="2927159" cy="39028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et.wallhere.com/photo/sunlight-minimalism-reflection-sky-blue-horizon-circle-atmosphere-lens-flare-light-rainbow-wave-shape-line-computer-wallpaper-atmosphere-of-earth-meteorological-phenomenon-1718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345309" cy="5376863"/>
          </a:xfrm>
          <a:prstGeom prst="rect">
            <a:avLst/>
          </a:prstGeom>
          <a:noFill/>
        </p:spPr>
      </p:pic>
      <p:pic>
        <p:nvPicPr>
          <p:cNvPr id="75778" name="Picture 2" descr="C:\Users\User\Desktop\Доклад на педсовет\к презентации\IMG_20210326_1625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84641" y="1974051"/>
            <a:ext cx="2450152" cy="30718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5779" name="Picture 3" descr="C:\Users\User\Desktop\Доклад на педсовет\к презентации\IMG_20210326_162323.jpg"/>
          <p:cNvPicPr>
            <a:picLocks noChangeAspect="1" noChangeArrowheads="1"/>
          </p:cNvPicPr>
          <p:nvPr/>
        </p:nvPicPr>
        <p:blipFill>
          <a:blip r:embed="rId5" cstate="print"/>
          <a:srcRect b="2273"/>
          <a:stretch>
            <a:fillRect/>
          </a:stretch>
        </p:blipFill>
        <p:spPr bwMode="auto">
          <a:xfrm>
            <a:off x="869931" y="2045489"/>
            <a:ext cx="2357454" cy="30718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226989" y="402415"/>
            <a:ext cx="69421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Bookman Old Style" pitchFamily="18" charset="0"/>
              </a:rPr>
              <a:t>-мини-музей расположен в детском саду;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Bookman Old Style" pitchFamily="18" charset="0"/>
              </a:rPr>
              <a:t>- экспонаты можно трогать руками;</a:t>
            </a:r>
            <a:endParaRPr lang="ru-RU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et.wallhere.com/photo/sunlight-minimalism-reflection-sky-blue-horizon-circle-atmosphere-lens-flare-light-rainbow-wave-shape-line-computer-wallpaper-atmosphere-of-earth-meteorological-phenomenon-1718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345309" cy="5376863"/>
          </a:xfrm>
          <a:prstGeom prst="rect">
            <a:avLst/>
          </a:prstGeom>
          <a:noFill/>
        </p:spPr>
      </p:pic>
      <p:pic>
        <p:nvPicPr>
          <p:cNvPr id="76802" name="Picture 2" descr="C:\Users\User\Desktop\Доклад на педсовет\к презентации\IMG_20210220_110257.jpg"/>
          <p:cNvPicPr>
            <a:picLocks noChangeAspect="1" noChangeArrowheads="1"/>
          </p:cNvPicPr>
          <p:nvPr/>
        </p:nvPicPr>
        <p:blipFill>
          <a:blip r:embed="rId4" cstate="print"/>
          <a:srcRect t="4146"/>
          <a:stretch>
            <a:fillRect/>
          </a:stretch>
        </p:blipFill>
        <p:spPr bwMode="auto">
          <a:xfrm>
            <a:off x="2370129" y="759605"/>
            <a:ext cx="1758271" cy="22471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6803" name="Picture 3" descr="C:\Users\User\Desktop\Доклад на педсовет\к презентации\IMG_20210316_100305.jpg"/>
          <p:cNvPicPr>
            <a:picLocks noChangeAspect="1" noChangeArrowheads="1"/>
          </p:cNvPicPr>
          <p:nvPr/>
        </p:nvPicPr>
        <p:blipFill>
          <a:blip r:embed="rId5" cstate="print"/>
          <a:srcRect t="4286"/>
          <a:stretch>
            <a:fillRect/>
          </a:stretch>
        </p:blipFill>
        <p:spPr bwMode="auto">
          <a:xfrm>
            <a:off x="4584707" y="1045357"/>
            <a:ext cx="1785950" cy="22792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6804" name="Picture 4" descr="C:\Users\User\Desktop\Доклад на педсовет\к презентации\IMG_20210326_16245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9865" y="259539"/>
            <a:ext cx="1643074" cy="21907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237292" y="3441184"/>
            <a:ext cx="68707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-</a:t>
            </a:r>
            <a:r>
              <a:rPr lang="ru-RU" sz="2400" b="1" dirty="0" smtClean="0">
                <a:solidFill>
                  <a:schemeClr val="bg1"/>
                </a:solidFill>
                <a:latin typeface="Bookman Old Style" pitchFamily="18" charset="0"/>
              </a:rPr>
              <a:t> мини-музей – зона удивления, творчества и познания;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Bookman Old Style" pitchFamily="18" charset="0"/>
              </a:rPr>
              <a:t>- ребенок - активный участник оформления экспозиции</a:t>
            </a:r>
            <a:endParaRPr lang="ru-RU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et.wallhere.com/photo/sunlight-minimalism-reflection-sky-blue-horizon-circle-atmosphere-lens-flare-light-rainbow-wave-shape-line-computer-wallpaper-atmosphere-of-earth-meteorological-phenomenon-1718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345309" cy="5376863"/>
          </a:xfrm>
          <a:prstGeom prst="rect">
            <a:avLst/>
          </a:prstGeom>
          <a:noFill/>
        </p:spPr>
      </p:pic>
      <p:pic>
        <p:nvPicPr>
          <p:cNvPr id="77826" name="Picture 2" descr="C:\Users\User\Desktop\Доклад на педсовет\к презентации\IMG_20210326_1624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V="1">
            <a:off x="512741" y="759605"/>
            <a:ext cx="2357454" cy="30003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7827" name="Picture 3" descr="C:\Users\User\Desktop\Доклад на педсовет\к презентации\IMG_20210316_10023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41303" y="831043"/>
            <a:ext cx="2257915" cy="28302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0" y="4188629"/>
            <a:ext cx="67750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Bookman Old Style" pitchFamily="18" charset="0"/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  <a:latin typeface="Bookman Old Style" pitchFamily="18" charset="0"/>
              </a:rPr>
              <a:t>экспонаты мини-музея используются для проведения НОД</a:t>
            </a:r>
            <a:endParaRPr lang="ru-RU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et.wallhere.com/photo/sunlight-minimalism-reflection-sky-blue-horizon-circle-atmosphere-lens-flare-light-rainbow-wave-shape-line-computer-wallpaper-atmosphere-of-earth-meteorological-phenomenon-1718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345309" cy="537686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155683" y="402415"/>
            <a:ext cx="5707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Bookman Old Style" pitchFamily="18" charset="0"/>
              </a:rPr>
              <a:t>Этапы создания мини-музея</a:t>
            </a:r>
            <a:endParaRPr lang="ru-RU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78851" name="Picture 3" descr="C:\Users\User\Desktop\Доклад на педсовет\к презентации\IMG_20210325_17593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5617" y="1545423"/>
            <a:ext cx="1500094" cy="20001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298428" y="973919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solidFill>
                  <a:srgbClr val="FF0000"/>
                </a:solidFill>
                <a:latin typeface="Bookman Old Style" pitchFamily="18" charset="0"/>
              </a:rPr>
              <a:t>I </a:t>
            </a:r>
            <a:r>
              <a:rPr lang="ru-RU" sz="1800" b="1" dirty="0" smtClean="0">
                <a:solidFill>
                  <a:srgbClr val="FF0000"/>
                </a:solidFill>
                <a:latin typeface="Bookman Old Style" pitchFamily="18" charset="0"/>
              </a:rPr>
              <a:t>подготовительный</a:t>
            </a:r>
            <a:endParaRPr lang="ru-RU" sz="18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78853" name="Picture 5" descr="C:\Users\User\Desktop\Доклад на педсовет\к презентации\IMG_20210220_10413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27319" y="1974051"/>
            <a:ext cx="1607355" cy="21431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TextBox 8"/>
          <p:cNvSpPr txBox="1"/>
          <p:nvPr/>
        </p:nvSpPr>
        <p:spPr>
          <a:xfrm>
            <a:off x="2298691" y="1402547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solidFill>
                  <a:srgbClr val="FF0000"/>
                </a:solidFill>
                <a:latin typeface="Bookman Old Style" pitchFamily="18" charset="0"/>
              </a:rPr>
              <a:t>II</a:t>
            </a:r>
            <a:r>
              <a:rPr lang="en-US" sz="1800" b="1" dirty="0" smtClean="0">
                <a:solidFill>
                  <a:schemeClr val="bg1"/>
                </a:solidFill>
                <a:latin typeface="Bookman Old Style" pitchFamily="18" charset="0"/>
              </a:rPr>
              <a:t> </a:t>
            </a:r>
            <a:r>
              <a:rPr lang="ru-RU" sz="1800" b="1" dirty="0" smtClean="0">
                <a:solidFill>
                  <a:srgbClr val="FF0000"/>
                </a:solidFill>
                <a:latin typeface="Bookman Old Style" pitchFamily="18" charset="0"/>
              </a:rPr>
              <a:t>практический</a:t>
            </a:r>
            <a:endParaRPr lang="ru-RU" sz="18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10" name="Picture 2" descr="C:\Users\User\Desktop\Доклад на педсовет\к презентации\IMG_20210326_16243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 flipV="1">
            <a:off x="4941897" y="2759869"/>
            <a:ext cx="1627766" cy="20717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10"/>
          <p:cNvSpPr txBox="1"/>
          <p:nvPr/>
        </p:nvSpPr>
        <p:spPr>
          <a:xfrm>
            <a:off x="4441831" y="2188365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solidFill>
                  <a:srgbClr val="FF0000"/>
                </a:solidFill>
                <a:latin typeface="Bookman Old Style" pitchFamily="18" charset="0"/>
              </a:rPr>
              <a:t>III </a:t>
            </a:r>
            <a:r>
              <a:rPr lang="ru-RU" sz="1800" b="1" dirty="0" smtClean="0">
                <a:solidFill>
                  <a:srgbClr val="FF0000"/>
                </a:solidFill>
                <a:latin typeface="Bookman Old Style" pitchFamily="18" charset="0"/>
              </a:rPr>
              <a:t>заключительный</a:t>
            </a:r>
            <a:endParaRPr lang="ru-RU" sz="18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8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8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et.wallhere.com/photo/sunlight-minimalism-reflection-sky-blue-horizon-circle-atmosphere-lens-flare-light-rainbow-wave-shape-line-computer-wallpaper-atmosphere-of-earth-meteorological-phenomenon-1718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345309" cy="537686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727187" y="473853"/>
            <a:ext cx="3286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Анкетирование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0178" name="Picture 2" descr="http://900igr.net/up/datas/180466/02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8155" y="0"/>
            <a:ext cx="6630995" cy="49732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et.wallhere.com/photo/sunlight-minimalism-reflection-sky-blue-horizon-circle-atmosphere-lens-flare-light-rainbow-wave-shape-line-computer-wallpaper-atmosphere-of-earth-meteorological-phenomenon-1718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345309" cy="537686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" y="259539"/>
            <a:ext cx="71691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Bookman Old Style" pitchFamily="18" charset="0"/>
              </a:rPr>
              <a:t>Информационно-аналитическое направление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Bookman Old Style" pitchFamily="18" charset="0"/>
              </a:rPr>
              <a:t>Формы работы: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Bookman Old Style" pitchFamily="18" charset="0"/>
              </a:rPr>
              <a:t>     -анкетирование</a:t>
            </a:r>
            <a:endParaRPr lang="ru-RU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4" name="Picture 3" descr="C:\Users\User\Desktop\Доклад на педсовет\к презентации\IMG_20210325_175934.jpg"/>
          <p:cNvPicPr>
            <a:picLocks noChangeAspect="1" noChangeArrowheads="1"/>
          </p:cNvPicPr>
          <p:nvPr/>
        </p:nvPicPr>
        <p:blipFill>
          <a:blip r:embed="rId4" cstate="print"/>
          <a:srcRect t="11765" b="2941"/>
          <a:stretch>
            <a:fillRect/>
          </a:stretch>
        </p:blipFill>
        <p:spPr bwMode="auto">
          <a:xfrm>
            <a:off x="655617" y="1974051"/>
            <a:ext cx="2615231" cy="2974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0902" name="Picture 6" descr="https://www.pngkey.com/png/full/909-9098515_recolecccion-de-datos-recoleccin-de-datos-png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84575" y="1688299"/>
            <a:ext cx="3112813" cy="30574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et.wallhere.com/photo/sunlight-minimalism-reflection-sky-blue-horizon-circle-atmosphere-lens-flare-light-rainbow-wave-shape-line-computer-wallpaper-atmosphere-of-earth-meteorological-phenomenon-1718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345309" cy="537686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98427" y="330978"/>
            <a:ext cx="6870723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Bookman Old Style" pitchFamily="18" charset="0"/>
              </a:rPr>
              <a:t>Познавательное направление</a:t>
            </a:r>
          </a:p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Bookman Old Style" pitchFamily="18" charset="0"/>
              </a:rPr>
              <a:t>Формы работы:</a:t>
            </a:r>
          </a:p>
          <a:p>
            <a:pPr>
              <a:buFontTx/>
              <a:buChar char="-"/>
            </a:pPr>
            <a:r>
              <a:rPr lang="ru-RU" sz="2000" b="1" dirty="0" smtClean="0">
                <a:solidFill>
                  <a:schemeClr val="bg1"/>
                </a:solidFill>
                <a:latin typeface="Bookman Old Style" pitchFamily="18" charset="0"/>
              </a:rPr>
              <a:t>общие, групповые собрания;</a:t>
            </a:r>
          </a:p>
          <a:p>
            <a:pPr>
              <a:buFontTx/>
              <a:buChar char="-"/>
            </a:pPr>
            <a:r>
              <a:rPr lang="ru-RU" sz="2000" b="1" dirty="0" smtClean="0">
                <a:solidFill>
                  <a:schemeClr val="bg1"/>
                </a:solidFill>
                <a:latin typeface="Bookman Old Style" pitchFamily="18" charset="0"/>
              </a:rPr>
              <a:t>родительские посиделки (круглый стол, </a:t>
            </a:r>
          </a:p>
          <a:p>
            <a:pPr>
              <a:buFontTx/>
              <a:buChar char="-"/>
            </a:pPr>
            <a:r>
              <a:rPr lang="ru-RU" sz="2000" b="1" dirty="0" smtClean="0">
                <a:solidFill>
                  <a:schemeClr val="bg1"/>
                </a:solidFill>
                <a:latin typeface="Bookman Old Style" pitchFamily="18" charset="0"/>
              </a:rPr>
              <a:t>дискуссионные встречи, деловая игра);</a:t>
            </a:r>
          </a:p>
          <a:p>
            <a:r>
              <a:rPr lang="ru-RU" sz="2000" b="1" dirty="0" smtClean="0">
                <a:solidFill>
                  <a:schemeClr val="bg1"/>
                </a:solidFill>
                <a:latin typeface="Bookman Old Style" pitchFamily="18" charset="0"/>
              </a:rPr>
              <a:t>-участие родителей в подготовке и проведении праздников, развлечений;</a:t>
            </a:r>
          </a:p>
          <a:p>
            <a:r>
              <a:rPr lang="ru-RU" sz="2000" b="1" dirty="0" smtClean="0">
                <a:solidFill>
                  <a:schemeClr val="bg1"/>
                </a:solidFill>
                <a:latin typeface="Bookman Old Style" pitchFamily="18" charset="0"/>
              </a:rPr>
              <a:t>- участие в творческих конкурсах, выставках;</a:t>
            </a:r>
          </a:p>
          <a:p>
            <a:r>
              <a:rPr lang="ru-RU" sz="2000" b="1" dirty="0" smtClean="0">
                <a:solidFill>
                  <a:schemeClr val="bg1"/>
                </a:solidFill>
                <a:latin typeface="Bookman Old Style" pitchFamily="18" charset="0"/>
              </a:rPr>
              <a:t>-открытые занятия;</a:t>
            </a:r>
          </a:p>
          <a:p>
            <a:pPr>
              <a:buFontTx/>
              <a:buChar char="-"/>
            </a:pPr>
            <a:r>
              <a:rPr lang="ru-RU" sz="2000" b="1" dirty="0" smtClean="0">
                <a:solidFill>
                  <a:schemeClr val="bg1"/>
                </a:solidFill>
                <a:latin typeface="Bookman Old Style" pitchFamily="18" charset="0"/>
              </a:rPr>
              <a:t>совместное создание </a:t>
            </a:r>
          </a:p>
          <a:p>
            <a:r>
              <a:rPr lang="ru-RU" sz="2000" b="1" dirty="0" smtClean="0">
                <a:solidFill>
                  <a:schemeClr val="bg1"/>
                </a:solidFill>
                <a:latin typeface="Bookman Old Style" pitchFamily="18" charset="0"/>
              </a:rPr>
              <a:t>предметно-развивающей </a:t>
            </a:r>
          </a:p>
          <a:p>
            <a:r>
              <a:rPr lang="ru-RU" sz="2000" b="1" dirty="0" smtClean="0">
                <a:solidFill>
                  <a:schemeClr val="bg1"/>
                </a:solidFill>
                <a:latin typeface="Bookman Old Style" pitchFamily="18" charset="0"/>
              </a:rPr>
              <a:t>среды;</a:t>
            </a:r>
          </a:p>
          <a:p>
            <a:r>
              <a:rPr lang="ru-RU" sz="2000" b="1" dirty="0" smtClean="0">
                <a:solidFill>
                  <a:schemeClr val="bg1"/>
                </a:solidFill>
                <a:latin typeface="Bookman Old Style" pitchFamily="18" charset="0"/>
              </a:rPr>
              <a:t>-семейные проекты;</a:t>
            </a:r>
          </a:p>
          <a:p>
            <a:r>
              <a:rPr lang="ru-RU" sz="2000" b="1" dirty="0" smtClean="0">
                <a:solidFill>
                  <a:schemeClr val="bg1"/>
                </a:solidFill>
                <a:latin typeface="Bookman Old Style" pitchFamily="18" charset="0"/>
              </a:rPr>
              <a:t>- индивидуальные беседы,</a:t>
            </a:r>
          </a:p>
          <a:p>
            <a:r>
              <a:rPr lang="ru-RU" sz="2000" b="1" dirty="0" smtClean="0">
                <a:solidFill>
                  <a:schemeClr val="bg1"/>
                </a:solidFill>
                <a:latin typeface="Bookman Old Style" pitchFamily="18" charset="0"/>
              </a:rPr>
              <a:t> консультации;</a:t>
            </a:r>
          </a:p>
          <a:p>
            <a:pPr algn="ctr"/>
            <a:endParaRPr lang="ru-RU" sz="2000" b="1" dirty="0" smtClean="0">
              <a:latin typeface="Bookman Old Style" pitchFamily="18" charset="0"/>
            </a:endParaRPr>
          </a:p>
          <a:p>
            <a:pPr algn="ctr">
              <a:buFontTx/>
              <a:buChar char="-"/>
            </a:pPr>
            <a:endParaRPr lang="ru-RU" sz="2000" b="1" dirty="0" smtClean="0">
              <a:latin typeface="Bookman Old Style" pitchFamily="18" charset="0"/>
            </a:endParaRPr>
          </a:p>
          <a:p>
            <a:pPr algn="ctr"/>
            <a:endParaRPr lang="ru-RU" sz="2400" dirty="0">
              <a:latin typeface="Bookman Old Style" pitchFamily="18" charset="0"/>
            </a:endParaRPr>
          </a:p>
        </p:txBody>
      </p:sp>
      <p:pic>
        <p:nvPicPr>
          <p:cNvPr id="4" name="Picture 2" descr="https://pbs.twimg.com/media/DraeHCOWwAEevd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98955" y="3188497"/>
            <a:ext cx="2676824" cy="17502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et.wallhere.com/photo/sunlight-minimalism-reflection-sky-blue-horizon-circle-atmosphere-lens-flare-light-rainbow-wave-shape-line-computer-wallpaper-atmosphere-of-earth-meteorological-phenomenon-1718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345309" cy="53768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369864" y="188101"/>
            <a:ext cx="67992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ru-RU" sz="2000" b="1" dirty="0" smtClean="0">
                <a:solidFill>
                  <a:schemeClr val="bg1"/>
                </a:solidFill>
                <a:latin typeface="Bookman Old Style" pitchFamily="18" charset="0"/>
              </a:rPr>
              <a:t>выставки детских работ, поделок,     изготовленные вместе с родителями;</a:t>
            </a:r>
          </a:p>
          <a:p>
            <a:r>
              <a:rPr lang="ru-RU" sz="2000" b="1" dirty="0" smtClean="0">
                <a:solidFill>
                  <a:schemeClr val="bg1"/>
                </a:solidFill>
                <a:latin typeface="Bookman Old Style" pitchFamily="18" charset="0"/>
              </a:rPr>
              <a:t>- изготовление экспонатов для мини-музея ;</a:t>
            </a:r>
            <a:endParaRPr lang="ru-RU" sz="20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82946" name="Picture 2" descr="C:\Users\User\Desktop\Доклад на педсовет\к презентации\IMG_20210326_16213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055" y="1616860"/>
            <a:ext cx="2500330" cy="33337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2947" name="Picture 3" descr="C:\Users\User\Desktop\Доклад на педсовет\к презентации\IMG_20210324_18055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70327" y="1616861"/>
            <a:ext cx="2500330" cy="33337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et.wallhere.com/photo/sunlight-minimalism-reflection-sky-blue-horizon-circle-atmosphere-lens-flare-light-rainbow-wave-shape-line-computer-wallpaper-atmosphere-of-earth-meteorological-phenomenon-1718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345309" cy="537686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98427" y="188101"/>
            <a:ext cx="68707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Bookman Old Style" pitchFamily="18" charset="0"/>
              </a:rPr>
              <a:t>  </a:t>
            </a:r>
            <a:r>
              <a:rPr lang="ru-RU" sz="2400" b="1" dirty="0" smtClean="0">
                <a:solidFill>
                  <a:schemeClr val="bg1"/>
                </a:solidFill>
                <a:latin typeface="Bookman Old Style" pitchFamily="18" charset="0"/>
              </a:rPr>
              <a:t>Работы  наших родителей</a:t>
            </a:r>
            <a:endParaRPr lang="ru-RU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83971" name="Picture 3" descr="C:\Users\User\Desktop\Доклад на педсовет\к презентации\IMG_20210324_180525.jpg"/>
          <p:cNvPicPr>
            <a:picLocks noChangeAspect="1" noChangeArrowheads="1"/>
          </p:cNvPicPr>
          <p:nvPr/>
        </p:nvPicPr>
        <p:blipFill>
          <a:blip r:embed="rId4" cstate="print"/>
          <a:srcRect l="12980" t="29625" r="23798"/>
          <a:stretch>
            <a:fillRect/>
          </a:stretch>
        </p:blipFill>
        <p:spPr bwMode="auto">
          <a:xfrm>
            <a:off x="655617" y="973919"/>
            <a:ext cx="1354278" cy="20100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3972" name="Picture 4" descr="C:\Users\User\Desktop\Доклад на педсовет\к презентации\IMG_20210324_180528.jpg"/>
          <p:cNvPicPr>
            <a:picLocks noChangeAspect="1" noChangeArrowheads="1"/>
          </p:cNvPicPr>
          <p:nvPr/>
        </p:nvPicPr>
        <p:blipFill>
          <a:blip r:embed="rId5" cstate="print"/>
          <a:srcRect l="24519" t="33952" r="21634" b="5290"/>
          <a:stretch>
            <a:fillRect/>
          </a:stretch>
        </p:blipFill>
        <p:spPr bwMode="auto">
          <a:xfrm>
            <a:off x="5227649" y="973919"/>
            <a:ext cx="1310262" cy="19712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 descr="C:\Users\User\Desktop\Доклад на педсовет\к презентации\IMG_20210324_180535.jpg"/>
          <p:cNvPicPr>
            <a:picLocks noChangeAspect="1" noChangeArrowheads="1"/>
          </p:cNvPicPr>
          <p:nvPr/>
        </p:nvPicPr>
        <p:blipFill>
          <a:blip r:embed="rId6" cstate="print"/>
          <a:srcRect l="17308" t="29084" r="25961" b="9257"/>
          <a:stretch>
            <a:fillRect/>
          </a:stretch>
        </p:blipFill>
        <p:spPr bwMode="auto">
          <a:xfrm>
            <a:off x="3941765" y="3117059"/>
            <a:ext cx="1357321" cy="1966965"/>
          </a:xfrm>
          <a:prstGeom prst="roundRect">
            <a:avLst>
              <a:gd name="adj" fmla="val 17256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3" descr="C:\Users\User\Desktop\Доклад на педсовет\к презентации\EupgdzxnJg0.jpg"/>
          <p:cNvPicPr>
            <a:picLocks noChangeAspect="1" noChangeArrowheads="1"/>
          </p:cNvPicPr>
          <p:nvPr/>
        </p:nvPicPr>
        <p:blipFill>
          <a:blip r:embed="rId7"/>
          <a:srcRect l="47868" t="32232" r="26407" b="27974"/>
          <a:stretch>
            <a:fillRect/>
          </a:stretch>
        </p:blipFill>
        <p:spPr bwMode="auto">
          <a:xfrm>
            <a:off x="1727187" y="3188497"/>
            <a:ext cx="1357322" cy="1861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2" descr="C:\Users\User\Desktop\Доклад на педсовет\к презентации\IMG_20210323_175050.jpg"/>
          <p:cNvPicPr>
            <a:picLocks noChangeAspect="1" noChangeArrowheads="1"/>
          </p:cNvPicPr>
          <p:nvPr/>
        </p:nvPicPr>
        <p:blipFill>
          <a:blip r:embed="rId8" cstate="print"/>
          <a:srcRect t="11508"/>
          <a:stretch>
            <a:fillRect/>
          </a:stretch>
        </p:blipFill>
        <p:spPr bwMode="auto">
          <a:xfrm>
            <a:off x="2727319" y="973919"/>
            <a:ext cx="1785950" cy="20228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et.wallhere.com/photo/sunlight-minimalism-reflection-sky-blue-horizon-circle-atmosphere-lens-flare-light-rainbow-wave-shape-line-computer-wallpaper-atmosphere-of-earth-meteorological-phenomenon-1718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345309" cy="537686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26989" y="259539"/>
            <a:ext cx="6786610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Bookman Old Style" pitchFamily="18" charset="0"/>
              </a:rPr>
              <a:t>                  </a:t>
            </a:r>
            <a:r>
              <a:rPr lang="ru-RU" sz="2400" b="1" dirty="0" smtClean="0">
                <a:solidFill>
                  <a:schemeClr val="bg1"/>
                </a:solidFill>
                <a:latin typeface="Bookman Old Style" pitchFamily="18" charset="0"/>
              </a:rPr>
              <a:t>Работы </a:t>
            </a:r>
            <a:r>
              <a:rPr lang="ru-RU" sz="2400" b="1" dirty="0" err="1" smtClean="0">
                <a:solidFill>
                  <a:schemeClr val="bg1"/>
                </a:solidFill>
                <a:latin typeface="Bookman Old Style" pitchFamily="18" charset="0"/>
              </a:rPr>
              <a:t>Гукиной</a:t>
            </a:r>
            <a:r>
              <a:rPr lang="ru-RU" sz="2400" b="1" dirty="0" smtClean="0">
                <a:solidFill>
                  <a:schemeClr val="bg1"/>
                </a:solidFill>
                <a:latin typeface="Bookman Old Style" pitchFamily="18" charset="0"/>
              </a:rPr>
              <a:t> Е.С.</a:t>
            </a:r>
          </a:p>
          <a:p>
            <a:endParaRPr lang="ru-RU" dirty="0"/>
          </a:p>
        </p:txBody>
      </p:sp>
      <p:pic>
        <p:nvPicPr>
          <p:cNvPr id="87042" name="Picture 2" descr="C:\Users\User\Desktop\Доклад на педсовет\к презентации\IMG_20210324_1806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84443" y="1116795"/>
            <a:ext cx="2096828" cy="20717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7043" name="Picture 3" descr="C:\Users\User\Desktop\Доклад на педсовет\к презентации\IMG_20210324_18071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427" y="2045490"/>
            <a:ext cx="2089562" cy="27860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7044" name="Picture 4" descr="C:\Users\User\Desktop\Доклад на педсовет\к презентации\IMG_20210324_18070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5274" y="2045489"/>
            <a:ext cx="2089562" cy="27860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et.wallhere.com/photo/sunlight-minimalism-reflection-sky-blue-horizon-circle-atmosphere-lens-flare-light-rainbow-wave-shape-line-computer-wallpaper-atmosphere-of-earth-meteorological-phenomenon-1718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345309" cy="5376863"/>
          </a:xfrm>
          <a:prstGeom prst="rect">
            <a:avLst/>
          </a:prstGeom>
          <a:noFill/>
        </p:spPr>
      </p:pic>
      <p:pic>
        <p:nvPicPr>
          <p:cNvPr id="88066" name="Picture 2" descr="C:\Users\User\Desktop\Доклад на педсовет\к презентации\IMG_20210324_180514.jpg"/>
          <p:cNvPicPr>
            <a:picLocks noChangeAspect="1" noChangeArrowheads="1"/>
          </p:cNvPicPr>
          <p:nvPr/>
        </p:nvPicPr>
        <p:blipFill>
          <a:blip r:embed="rId4" cstate="print"/>
          <a:srcRect t="15141" b="16589"/>
          <a:stretch>
            <a:fillRect/>
          </a:stretch>
        </p:blipFill>
        <p:spPr bwMode="auto">
          <a:xfrm>
            <a:off x="441303" y="1402547"/>
            <a:ext cx="3500462" cy="22145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8067" name="Picture 3" descr="C:\Users\User\Desktop\Доклад на педсовет\к презентации\IMG_20210324_180545.jpg"/>
          <p:cNvPicPr>
            <a:picLocks noChangeAspect="1" noChangeArrowheads="1"/>
          </p:cNvPicPr>
          <p:nvPr/>
        </p:nvPicPr>
        <p:blipFill>
          <a:blip r:embed="rId5" cstate="print"/>
          <a:srcRect l="27103" t="40951" r="26202" b="4812"/>
          <a:stretch>
            <a:fillRect/>
          </a:stretch>
        </p:blipFill>
        <p:spPr bwMode="auto">
          <a:xfrm>
            <a:off x="4084641" y="2259803"/>
            <a:ext cx="2870195" cy="25003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441304" y="473853"/>
            <a:ext cx="6215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Bookman Old Style" pitchFamily="18" charset="0"/>
              </a:rPr>
              <a:t>Экспонаты сделаны руками детей</a:t>
            </a:r>
            <a:endParaRPr lang="ru-RU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et.wallhere.com/photo/sunlight-minimalism-reflection-sky-blue-horizon-circle-atmosphere-lens-flare-light-rainbow-wave-shape-line-computer-wallpaper-atmosphere-of-earth-meteorological-phenomenon-1718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345309" cy="5376863"/>
          </a:xfrm>
          <a:prstGeom prst="rect">
            <a:avLst/>
          </a:prstGeom>
          <a:noFill/>
        </p:spPr>
      </p:pic>
      <p:pic>
        <p:nvPicPr>
          <p:cNvPr id="91138" name="Picture 2" descr="C:\Users\User\Desktop\Доклад на педсовет\к презентации\IMG_20210326_16215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989" y="1116795"/>
            <a:ext cx="2237517" cy="29833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1139" name="Picture 3" descr="C:\Users\User\Desktop\Доклад на педсовет\к презентации\IMG_20210326_1622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13335" y="2116927"/>
            <a:ext cx="2155815" cy="28744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1140" name="Picture 4" descr="C:\Users\User\Desktop\Доклад на педсовет\к презентации\IMG_20210326_16220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27319" y="1759737"/>
            <a:ext cx="2125177" cy="28335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1" y="188101"/>
            <a:ext cx="73707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Bookman Old Style" pitchFamily="18" charset="0"/>
              </a:rPr>
              <a:t>Экспонаты, переданные в дар 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Bookman Old Style" pitchFamily="18" charset="0"/>
              </a:rPr>
              <a:t>мини-музею</a:t>
            </a:r>
            <a:endParaRPr lang="ru-RU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et.wallhere.com/photo/sunlight-minimalism-reflection-sky-blue-horizon-circle-atmosphere-lens-flare-light-rainbow-wave-shape-line-computer-wallpaper-atmosphere-of-earth-meteorological-phenomenon-1718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345309" cy="53768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69866" y="188101"/>
            <a:ext cx="67992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Bookman Old Style" pitchFamily="18" charset="0"/>
              </a:rPr>
              <a:t>Наглядно-информационное направление</a:t>
            </a:r>
          </a:p>
          <a:p>
            <a:pPr algn="ctr"/>
            <a:endParaRPr lang="ru-RU" sz="800" b="1" dirty="0" smtClean="0">
              <a:solidFill>
                <a:schemeClr val="accent2"/>
              </a:solidFill>
              <a:latin typeface="Bookman Old Style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Bookman Old Style" pitchFamily="18" charset="0"/>
              </a:rPr>
              <a:t>Формы работы:</a:t>
            </a:r>
          </a:p>
          <a:p>
            <a:r>
              <a:rPr lang="ru-RU" sz="2000" b="1" dirty="0" smtClean="0">
                <a:solidFill>
                  <a:schemeClr val="bg1"/>
                </a:solidFill>
                <a:latin typeface="Bookman Old Style" pitchFamily="18" charset="0"/>
              </a:rPr>
              <a:t>-родительский уголок</a:t>
            </a:r>
            <a:endParaRPr lang="ru-RU" sz="20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92163" name="Picture 3" descr="C:\Users\User\Desktop\Доклад на педсовет\к презентации\IMG_20210324_18094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8625" y="1974051"/>
            <a:ext cx="3857652" cy="28932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et.wallhere.com/photo/sunlight-minimalism-reflection-sky-blue-horizon-circle-atmosphere-lens-flare-light-rainbow-wave-shape-line-computer-wallpaper-atmosphere-of-earth-meteorological-phenomenon-1718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76159" y="0"/>
            <a:ext cx="7345309" cy="537686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69865" y="188101"/>
            <a:ext cx="52864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ru-RU" sz="2000" b="1" dirty="0" smtClean="0">
                <a:solidFill>
                  <a:schemeClr val="bg1"/>
                </a:solidFill>
                <a:latin typeface="Bookman Old Style" pitchFamily="18" charset="0"/>
                <a:cs typeface="Times New Roman" pitchFamily="18" charset="0"/>
              </a:rPr>
              <a:t>консультации</a:t>
            </a:r>
          </a:p>
          <a:p>
            <a:r>
              <a:rPr lang="ru-RU" sz="2000" b="1" dirty="0" smtClean="0">
                <a:solidFill>
                  <a:schemeClr val="bg1"/>
                </a:solidFill>
                <a:latin typeface="Bookman Old Style" pitchFamily="18" charset="0"/>
                <a:cs typeface="Times New Roman" pitchFamily="18" charset="0"/>
              </a:rPr>
              <a:t>-папки - передвижки</a:t>
            </a:r>
            <a:endParaRPr lang="ru-RU" sz="2000" b="1" dirty="0">
              <a:solidFill>
                <a:schemeClr val="bg1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54274" name="Picture 2" descr="C:\Users\User\Desktop\Доклад на педсовет\к презентации\IMG_20210324_180922.jpg"/>
          <p:cNvPicPr>
            <a:picLocks noChangeAspect="1" noChangeArrowheads="1"/>
          </p:cNvPicPr>
          <p:nvPr/>
        </p:nvPicPr>
        <p:blipFill>
          <a:blip r:embed="rId4" cstate="print"/>
          <a:srcRect t="13383" b="15187"/>
          <a:stretch>
            <a:fillRect/>
          </a:stretch>
        </p:blipFill>
        <p:spPr bwMode="auto">
          <a:xfrm>
            <a:off x="226989" y="1116795"/>
            <a:ext cx="3155947" cy="22927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4275" name="Picture 3" descr="C:\Users\User\Desktop\Доклад на педсовет\к презентации\IMG_20210324_180933.jpg"/>
          <p:cNvPicPr>
            <a:picLocks noChangeAspect="1" noChangeArrowheads="1"/>
          </p:cNvPicPr>
          <p:nvPr/>
        </p:nvPicPr>
        <p:blipFill>
          <a:blip r:embed="rId5" cstate="print"/>
          <a:srcRect t="10574" r="9976"/>
          <a:stretch>
            <a:fillRect/>
          </a:stretch>
        </p:blipFill>
        <p:spPr bwMode="auto">
          <a:xfrm>
            <a:off x="3584575" y="2402679"/>
            <a:ext cx="3214710" cy="23950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et.wallhere.com/photo/sunlight-minimalism-reflection-sky-blue-horizon-circle-atmosphere-lens-flare-light-rainbow-wave-shape-line-computer-wallpaper-atmosphere-of-earth-meteorological-phenomenon-1718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345309" cy="537686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26989" y="545291"/>
            <a:ext cx="6715171" cy="1831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Bookman Old Style" pitchFamily="18" charset="0"/>
              </a:rPr>
              <a:t>-продуктивная деятельность детей (рисунки, поделки);</a:t>
            </a:r>
          </a:p>
          <a:p>
            <a:pPr>
              <a:buFontTx/>
              <a:buChar char="-"/>
            </a:pPr>
            <a:r>
              <a:rPr lang="ru-RU" sz="2000" b="1" dirty="0" smtClean="0">
                <a:solidFill>
                  <a:schemeClr val="bg1"/>
                </a:solidFill>
                <a:latin typeface="Bookman Old Style" pitchFamily="18" charset="0"/>
              </a:rPr>
              <a:t>фотовыставки;</a:t>
            </a:r>
          </a:p>
          <a:p>
            <a:pPr>
              <a:buFontTx/>
              <a:buChar char="-"/>
            </a:pPr>
            <a:r>
              <a:rPr lang="ru-RU" sz="2000" b="1" dirty="0" smtClean="0">
                <a:solidFill>
                  <a:schemeClr val="bg1"/>
                </a:solidFill>
                <a:latin typeface="Bookman Old Style" pitchFamily="18" charset="0"/>
              </a:rPr>
              <a:t>выпуск газет;</a:t>
            </a:r>
          </a:p>
          <a:p>
            <a:pPr>
              <a:buFontTx/>
              <a:buChar char="-"/>
            </a:pPr>
            <a:r>
              <a:rPr lang="ru-RU" sz="2000" b="1" dirty="0" smtClean="0">
                <a:solidFill>
                  <a:schemeClr val="bg1"/>
                </a:solidFill>
                <a:latin typeface="Bookman Old Style" pitchFamily="18" charset="0"/>
              </a:rPr>
              <a:t>передвижная мини-библиотека;</a:t>
            </a:r>
          </a:p>
          <a:p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53249" name="Picture 1" descr="C:\Users\User\Desktop\Доклад на педсовет\к презентации\IMG_20210326_162112.jpg"/>
          <p:cNvPicPr>
            <a:picLocks noChangeAspect="1" noChangeArrowheads="1"/>
          </p:cNvPicPr>
          <p:nvPr/>
        </p:nvPicPr>
        <p:blipFill>
          <a:blip r:embed="rId4" cstate="print"/>
          <a:srcRect b="37965"/>
          <a:stretch>
            <a:fillRect/>
          </a:stretch>
        </p:blipFill>
        <p:spPr bwMode="auto">
          <a:xfrm>
            <a:off x="369865" y="2616993"/>
            <a:ext cx="2801485" cy="23171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3250" name="Picture 2" descr="C:\Users\User\Desktop\Доклад на педсовет\к презентации\IMG_20210326_162238.jpg"/>
          <p:cNvPicPr>
            <a:picLocks noChangeAspect="1" noChangeArrowheads="1"/>
          </p:cNvPicPr>
          <p:nvPr/>
        </p:nvPicPr>
        <p:blipFill>
          <a:blip r:embed="rId5" cstate="print"/>
          <a:srcRect t="19935" b="6898"/>
          <a:stretch>
            <a:fillRect/>
          </a:stretch>
        </p:blipFill>
        <p:spPr bwMode="auto">
          <a:xfrm>
            <a:off x="3941765" y="2688431"/>
            <a:ext cx="2643206" cy="23520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3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et.wallhere.com/photo/sunlight-minimalism-reflection-sky-blue-horizon-circle-atmosphere-lens-flare-light-rainbow-wave-shape-line-computer-wallpaper-atmosphere-of-earth-meteorological-phenomenon-1718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345309" cy="537686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12741" y="473853"/>
            <a:ext cx="64294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Bookman Old Style" pitchFamily="18" charset="0"/>
                <a:cs typeface="Times New Roman" pitchFamily="18" charset="0"/>
              </a:rPr>
              <a:t>- сайт группы в социальных сетях;</a:t>
            </a:r>
          </a:p>
          <a:p>
            <a:r>
              <a:rPr lang="ru-RU" sz="2000" b="1" dirty="0" smtClean="0">
                <a:solidFill>
                  <a:schemeClr val="bg1"/>
                </a:solidFill>
                <a:latin typeface="Bookman Old Style" pitchFamily="18" charset="0"/>
                <a:cs typeface="Times New Roman" pitchFamily="18" charset="0"/>
              </a:rPr>
              <a:t>- презентации на определенную тему;</a:t>
            </a:r>
          </a:p>
          <a:p>
            <a:r>
              <a:rPr lang="ru-RU" sz="2000" b="1" dirty="0" smtClean="0">
                <a:solidFill>
                  <a:schemeClr val="bg1"/>
                </a:solidFill>
                <a:latin typeface="Bookman Old Style" pitchFamily="18" charset="0"/>
                <a:cs typeface="Times New Roman" pitchFamily="18" charset="0"/>
              </a:rPr>
              <a:t>- брошюры, листовки, буклеты.</a:t>
            </a:r>
            <a:endParaRPr lang="ru-RU" sz="2000" b="1" dirty="0">
              <a:solidFill>
                <a:schemeClr val="bg1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52226" name="Picture 2" descr="https://ds04.infourok.ru/uploads/ex/0a5a/00104a81-7afcd935/img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427" y="1902613"/>
            <a:ext cx="3905276" cy="2928958"/>
          </a:xfrm>
          <a:prstGeom prst="rect">
            <a:avLst/>
          </a:prstGeom>
          <a:noFill/>
        </p:spPr>
      </p:pic>
      <p:pic>
        <p:nvPicPr>
          <p:cNvPr id="52228" name="Picture 4" descr="https://ds05.infourok.ru/uploads/ex/0b97/000e4fee-9f298238/img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56145" y="1688299"/>
            <a:ext cx="2084377" cy="1563283"/>
          </a:xfrm>
          <a:prstGeom prst="rect">
            <a:avLst/>
          </a:prstGeom>
          <a:noFill/>
        </p:spPr>
      </p:pic>
      <p:pic>
        <p:nvPicPr>
          <p:cNvPr id="52230" name="Picture 6" descr="https://ds04.infourok.ru/uploads/ex/0439/0008ddd8-2caf53cd/img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56144" y="3331373"/>
            <a:ext cx="2095515" cy="1571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et.wallhere.com/photo/sunlight-minimalism-reflection-sky-blue-horizon-circle-atmosphere-lens-flare-light-rainbow-wave-shape-line-computer-wallpaper-atmosphere-of-earth-meteorological-phenomenon-1718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345309" cy="537686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41303" y="188100"/>
            <a:ext cx="621510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rgbClr val="FF0000"/>
                </a:solidFill>
                <a:latin typeface="Bookman Old Style" pitchFamily="18" charset="0"/>
              </a:rPr>
              <a:t>Досуговое</a:t>
            </a:r>
            <a:r>
              <a:rPr lang="ru-RU" sz="2400" b="1" dirty="0" smtClean="0">
                <a:solidFill>
                  <a:srgbClr val="FF0000"/>
                </a:solidFill>
                <a:latin typeface="Bookman Old Style" pitchFamily="18" charset="0"/>
              </a:rPr>
              <a:t> направление</a:t>
            </a:r>
          </a:p>
          <a:p>
            <a:pPr algn="ctr"/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>Формы работы:</a:t>
            </a:r>
          </a:p>
          <a:p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>- праздники, чаепития;</a:t>
            </a:r>
          </a:p>
          <a:p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>- познавательно-игровая викторина;</a:t>
            </a:r>
          </a:p>
          <a:p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>- фольклорный досуг;</a:t>
            </a:r>
          </a:p>
          <a:p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>- развлечения;</a:t>
            </a:r>
          </a:p>
          <a:p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>- мастер-классы;</a:t>
            </a:r>
          </a:p>
          <a:p>
            <a:pPr>
              <a:buFontTx/>
              <a:buChar char="-"/>
            </a:pPr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>совместные прогулки, </a:t>
            </a:r>
          </a:p>
          <a:p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>экскурсии, выходные;</a:t>
            </a:r>
          </a:p>
          <a:p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>-выставка семейной коллекции.</a:t>
            </a:r>
          </a:p>
          <a:p>
            <a:endParaRPr lang="ru-RU" sz="2000" b="1" dirty="0">
              <a:latin typeface="Bookman Old Style" pitchFamily="18" charset="0"/>
            </a:endParaRPr>
          </a:p>
        </p:txBody>
      </p:sp>
      <p:pic>
        <p:nvPicPr>
          <p:cNvPr id="4" name="Picture 6" descr="https://www.maam.ru/upload/blogs/detsad-666329-147102597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303" y="3723473"/>
            <a:ext cx="1928826" cy="14356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2" descr="https://respectrb.ru/files/deti_igr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13335" y="1545423"/>
            <a:ext cx="1941501" cy="14561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2" descr="https://www.maam.ru/upload/blogs/detsad-325000-143410812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13335" y="3688563"/>
            <a:ext cx="2012939" cy="15082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5234" name="Picture 2" descr="https://www.culture.ru/storage/images/d520074e2277c7bd8fcbdcb82b79fd4b/cd5f6990272a6ff61ac96ebd326a019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0161" y="3760001"/>
            <a:ext cx="2178803" cy="14525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et.wallhere.com/photo/sunlight-minimalism-reflection-sky-blue-horizon-circle-atmosphere-lens-flare-light-rainbow-wave-shape-line-computer-wallpaper-atmosphere-of-earth-meteorological-phenomenon-1718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345309" cy="53768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26989" y="473853"/>
            <a:ext cx="69421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Bookman Old Style" pitchFamily="18" charset="0"/>
              </a:rPr>
              <a:t>Наш мини-музей – результат совместной работы воспитателей, детей и родителей</a:t>
            </a:r>
            <a:endParaRPr lang="ru-RU" sz="24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99329" name="Picture 1" descr="C:\Users\User\Desktop\Доклад на педсовет\к презентации\IMG_20210326_16213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989" y="2116927"/>
            <a:ext cx="1998464" cy="26646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9330" name="Picture 2" descr="C:\Users\User\Desktop\Доклад на педсовет\к презентации\IMG_20210326_16212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27319" y="2116927"/>
            <a:ext cx="2000264" cy="26670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9331" name="Picture 3" descr="C:\Users\User\Desktop\Доклад на педсовет\к презентации\IMG_20210326_16214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84773" y="2188365"/>
            <a:ext cx="1928826" cy="25717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et.wallhere.com/photo/sunlight-minimalism-reflection-sky-blue-horizon-circle-atmosphere-lens-flare-light-rainbow-wave-shape-line-computer-wallpaper-atmosphere-of-earth-meteorological-phenomenon-1718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345309" cy="5376863"/>
          </a:xfrm>
          <a:prstGeom prst="rect">
            <a:avLst/>
          </a:prstGeom>
          <a:noFill/>
        </p:spPr>
      </p:pic>
      <p:pic>
        <p:nvPicPr>
          <p:cNvPr id="3075" name="Picture 3" descr="C:\Users\User\Desktop\101579028_1370110704_moibabochki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9865" y="928081"/>
            <a:ext cx="6643733" cy="4189243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941369" y="473854"/>
            <a:ext cx="51435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Bookman Old Style" pitchFamily="18" charset="0"/>
              </a:rPr>
              <a:t>СПАСИБО ЗА ВНИМАНИЕ !!!</a:t>
            </a:r>
            <a:endParaRPr lang="ru-RU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/>
        </a:defPPr>
      </a:lst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2547</TotalTime>
  <Words>1253</Words>
  <Application>Microsoft Office PowerPoint</Application>
  <PresentationFormat>B5 (ISO) (176x250 мм)</PresentationFormat>
  <Paragraphs>188</Paragraphs>
  <Slides>24</Slides>
  <Notes>22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Аспект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</dc:creator>
  <cp:lastModifiedBy>User</cp:lastModifiedBy>
  <cp:revision>155</cp:revision>
  <dcterms:created xsi:type="dcterms:W3CDTF">2019-02-11T08:38:25Z</dcterms:created>
  <dcterms:modified xsi:type="dcterms:W3CDTF">2022-08-20T15:43:22Z</dcterms:modified>
</cp:coreProperties>
</file>