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ppt" ContentType="application/vnd.ms-powerpoi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64" r:id="rId2"/>
    <p:sldId id="256" r:id="rId3"/>
    <p:sldId id="270" r:id="rId4"/>
    <p:sldId id="271" r:id="rId5"/>
    <p:sldId id="285" r:id="rId6"/>
    <p:sldId id="290" r:id="rId7"/>
    <p:sldId id="303" r:id="rId8"/>
    <p:sldId id="293" r:id="rId9"/>
    <p:sldId id="277" r:id="rId10"/>
    <p:sldId id="257" r:id="rId11"/>
    <p:sldId id="286" r:id="rId12"/>
    <p:sldId id="298" r:id="rId13"/>
    <p:sldId id="302" r:id="rId14"/>
    <p:sldId id="273" r:id="rId15"/>
    <p:sldId id="287" r:id="rId16"/>
    <p:sldId id="299" r:id="rId17"/>
    <p:sldId id="260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F9933"/>
    <a:srgbClr val="006600"/>
    <a:srgbClr val="99FF99"/>
    <a:srgbClr val="FF66CC"/>
    <a:srgbClr val="6600FF"/>
    <a:srgbClr val="0000FF"/>
    <a:srgbClr val="800000"/>
    <a:srgbClr val="FFFFCC"/>
    <a:srgbClr val="9999FF"/>
    <a:srgbClr val="0033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868" autoAdjust="0"/>
    <p:restoredTop sz="94660"/>
  </p:normalViewPr>
  <p:slideViewPr>
    <p:cSldViewPr>
      <p:cViewPr varScale="1">
        <p:scale>
          <a:sx n="31" d="100"/>
          <a:sy n="31" d="100"/>
        </p:scale>
        <p:origin x="-82" y="-117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E4AED3D-DF9F-4AE3-860A-164E1923B440}" type="doc">
      <dgm:prSet loTypeId="urn:microsoft.com/office/officeart/2005/8/layout/radial3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5524F42B-B7AB-4E5E-85FF-C3C72449950C}">
      <dgm:prSet phldrT="[Текст]"/>
      <dgm:spPr/>
      <dgm:t>
        <a:bodyPr/>
        <a:lstStyle/>
        <a:p>
          <a:r>
            <a:rPr lang="ru-RU" b="1" i="1" dirty="0" smtClean="0"/>
            <a:t>ЦЕЛЬ: развитие художественно-творческих способностей детей в неразрывном единстве с воспитанием духовно – нравственных и патриотических качеств</a:t>
          </a:r>
          <a:r>
            <a:rPr lang="ru-RU" dirty="0" smtClean="0"/>
            <a:t>.</a:t>
          </a:r>
          <a:endParaRPr lang="ru-RU" dirty="0"/>
        </a:p>
      </dgm:t>
    </dgm:pt>
    <dgm:pt modelId="{0C78D55E-EE4A-4726-BD11-7C9B3C528723}" type="parTrans" cxnId="{E5E3D693-5727-431E-8D4B-7D48993E7859}">
      <dgm:prSet/>
      <dgm:spPr/>
      <dgm:t>
        <a:bodyPr/>
        <a:lstStyle/>
        <a:p>
          <a:endParaRPr lang="ru-RU"/>
        </a:p>
      </dgm:t>
    </dgm:pt>
    <dgm:pt modelId="{7DF44802-14FE-476C-81EC-D2B55A7F8916}" type="sibTrans" cxnId="{E5E3D693-5727-431E-8D4B-7D48993E7859}">
      <dgm:prSet/>
      <dgm:spPr/>
      <dgm:t>
        <a:bodyPr/>
        <a:lstStyle/>
        <a:p>
          <a:endParaRPr lang="ru-RU"/>
        </a:p>
      </dgm:t>
    </dgm:pt>
    <dgm:pt modelId="{96C9BC27-6E1C-4162-9AF7-6EBED8D3279E}">
      <dgm:prSet custT="1"/>
      <dgm:spPr/>
      <dgm:t>
        <a:bodyPr/>
        <a:lstStyle/>
        <a:p>
          <a:r>
            <a:rPr lang="ru-RU" sz="1600" b="1" i="0" dirty="0" smtClean="0"/>
            <a:t>Формировать у детей чувство любви к родному краю, своей малой родине на основе приобщения к родной природе, культуре  и традициям;</a:t>
          </a:r>
          <a:endParaRPr lang="ru-RU" sz="1600" b="1" i="0" dirty="0"/>
        </a:p>
      </dgm:t>
    </dgm:pt>
    <dgm:pt modelId="{662C620C-36BA-4AAE-AE1C-8499AC40EBCA}" type="parTrans" cxnId="{E63FF4D9-4649-4E30-ACAA-6946631ADF3E}">
      <dgm:prSet/>
      <dgm:spPr/>
      <dgm:t>
        <a:bodyPr/>
        <a:lstStyle/>
        <a:p>
          <a:endParaRPr lang="ru-RU"/>
        </a:p>
      </dgm:t>
    </dgm:pt>
    <dgm:pt modelId="{7EF4C160-FC19-4FDF-86FD-5D9808141723}" type="sibTrans" cxnId="{E63FF4D9-4649-4E30-ACAA-6946631ADF3E}">
      <dgm:prSet/>
      <dgm:spPr/>
      <dgm:t>
        <a:bodyPr/>
        <a:lstStyle/>
        <a:p>
          <a:endParaRPr lang="ru-RU"/>
        </a:p>
      </dgm:t>
    </dgm:pt>
    <dgm:pt modelId="{EEFAF306-EDAA-49B6-9640-69E187874F67}">
      <dgm:prSet custT="1"/>
      <dgm:spPr/>
      <dgm:t>
        <a:bodyPr/>
        <a:lstStyle/>
        <a:p>
          <a:r>
            <a:rPr lang="ru-RU" sz="1600" b="1" i="0" dirty="0" smtClean="0"/>
            <a:t>Совершенствовать изобразительные навыки и умения, осваивать работу с нетрадиционным и природным материалами;</a:t>
          </a:r>
          <a:endParaRPr lang="ru-RU" sz="1600" b="1" i="0" dirty="0"/>
        </a:p>
      </dgm:t>
    </dgm:pt>
    <dgm:pt modelId="{3EC3FE65-D024-47A0-9EC1-AF78E36B508B}" type="parTrans" cxnId="{9EF9526E-56AF-4B4F-A1E8-0336F518DEA1}">
      <dgm:prSet/>
      <dgm:spPr/>
      <dgm:t>
        <a:bodyPr/>
        <a:lstStyle/>
        <a:p>
          <a:endParaRPr lang="ru-RU"/>
        </a:p>
      </dgm:t>
    </dgm:pt>
    <dgm:pt modelId="{6D169D6D-A6F7-4E59-A02D-6A79FB416624}" type="sibTrans" cxnId="{9EF9526E-56AF-4B4F-A1E8-0336F518DEA1}">
      <dgm:prSet/>
      <dgm:spPr/>
      <dgm:t>
        <a:bodyPr/>
        <a:lstStyle/>
        <a:p>
          <a:endParaRPr lang="ru-RU"/>
        </a:p>
      </dgm:t>
    </dgm:pt>
    <dgm:pt modelId="{158429B3-1687-420B-9B8E-3019DBBE6DE9}">
      <dgm:prSet phldrT="[Текст]" custT="1"/>
      <dgm:spPr/>
      <dgm:t>
        <a:bodyPr/>
        <a:lstStyle/>
        <a:p>
          <a:r>
            <a:rPr lang="ru-RU" sz="1600" b="1" i="0" dirty="0" smtClean="0"/>
            <a:t>Развивать у дошкольников интегративные качества, познавательный  интерес к поисково-исследовательской и творческой деятельности.</a:t>
          </a:r>
          <a:endParaRPr lang="ru-RU" sz="1600" b="1" i="0" dirty="0"/>
        </a:p>
      </dgm:t>
    </dgm:pt>
    <dgm:pt modelId="{1C319B36-D670-4F11-9232-E846B6A031A0}" type="parTrans" cxnId="{A9F9A0CC-FDE3-4F61-AC61-9105D65F937F}">
      <dgm:prSet/>
      <dgm:spPr/>
      <dgm:t>
        <a:bodyPr/>
        <a:lstStyle/>
        <a:p>
          <a:endParaRPr lang="ru-RU"/>
        </a:p>
      </dgm:t>
    </dgm:pt>
    <dgm:pt modelId="{EB158EDE-49C6-45B5-88FD-C1739CA7DE93}" type="sibTrans" cxnId="{A9F9A0CC-FDE3-4F61-AC61-9105D65F937F}">
      <dgm:prSet/>
      <dgm:spPr/>
      <dgm:t>
        <a:bodyPr/>
        <a:lstStyle/>
        <a:p>
          <a:endParaRPr lang="ru-RU"/>
        </a:p>
      </dgm:t>
    </dgm:pt>
    <dgm:pt modelId="{2E07CF1A-3AAA-4039-AE60-708B199B06ED}">
      <dgm:prSet phldrT="[Текст]" custT="1"/>
      <dgm:spPr/>
      <dgm:t>
        <a:bodyPr/>
        <a:lstStyle/>
        <a:p>
          <a:r>
            <a:rPr lang="ru-RU" sz="1600" b="1" i="0" dirty="0" smtClean="0"/>
            <a:t>Способствовать расширению диапазона чувств, воображения, фантазии, эмоциональной отзывчивости на явления художественной культуры</a:t>
          </a:r>
          <a:endParaRPr lang="ru-RU" sz="1600" b="1" i="0" dirty="0"/>
        </a:p>
      </dgm:t>
    </dgm:pt>
    <dgm:pt modelId="{888F70DD-2368-446E-81AE-30411F8F7A96}" type="parTrans" cxnId="{B8117867-BD4E-4B1E-BBFC-875685BCAF70}">
      <dgm:prSet/>
      <dgm:spPr/>
      <dgm:t>
        <a:bodyPr/>
        <a:lstStyle/>
        <a:p>
          <a:endParaRPr lang="ru-RU"/>
        </a:p>
      </dgm:t>
    </dgm:pt>
    <dgm:pt modelId="{B9644019-A929-47A3-9402-AECAD5D30C80}" type="sibTrans" cxnId="{B8117867-BD4E-4B1E-BBFC-875685BCAF70}">
      <dgm:prSet/>
      <dgm:spPr/>
      <dgm:t>
        <a:bodyPr/>
        <a:lstStyle/>
        <a:p>
          <a:endParaRPr lang="ru-RU"/>
        </a:p>
      </dgm:t>
    </dgm:pt>
    <dgm:pt modelId="{65878C50-1E7D-494D-9BCB-BA5630C13AAA}" type="pres">
      <dgm:prSet presAssocID="{9E4AED3D-DF9F-4AE3-860A-164E1923B440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42F8EB3-199C-4402-8EA8-99202F953B61}" type="pres">
      <dgm:prSet presAssocID="{9E4AED3D-DF9F-4AE3-860A-164E1923B440}" presName="radial" presStyleCnt="0">
        <dgm:presLayoutVars>
          <dgm:animLvl val="ctr"/>
        </dgm:presLayoutVars>
      </dgm:prSet>
      <dgm:spPr/>
    </dgm:pt>
    <dgm:pt modelId="{8FD37456-6886-48F4-A11D-BEE0EF664656}" type="pres">
      <dgm:prSet presAssocID="{5524F42B-B7AB-4E5E-85FF-C3C72449950C}" presName="centerShape" presStyleLbl="vennNode1" presStyleIdx="0" presStyleCnt="5" custScaleX="132213" custLinFactNeighborX="-36081" custLinFactNeighborY="-1651"/>
      <dgm:spPr/>
      <dgm:t>
        <a:bodyPr/>
        <a:lstStyle/>
        <a:p>
          <a:endParaRPr lang="ru-RU"/>
        </a:p>
      </dgm:t>
    </dgm:pt>
    <dgm:pt modelId="{9A8E2DCC-E309-451F-81EB-1EF2B4395670}" type="pres">
      <dgm:prSet presAssocID="{96C9BC27-6E1C-4162-9AF7-6EBED8D3279E}" presName="node" presStyleLbl="vennNode1" presStyleIdx="1" presStyleCnt="5" custAng="10800000" custFlipVert="1" custScaleX="180445" custScaleY="109601" custRadScaleRad="136228" custRadScaleInc="-487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31BBED-4246-484F-AC90-AC4CADA2A8BB}" type="pres">
      <dgm:prSet presAssocID="{EEFAF306-EDAA-49B6-9640-69E187874F67}" presName="node" presStyleLbl="vennNode1" presStyleIdx="2" presStyleCnt="5" custAng="10800000" custFlipVert="1" custScaleX="167590" custScaleY="151583" custRadScaleRad="73473" custRadScaleInc="445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A7A862-97BA-4744-B02F-5B170A3BEC39}" type="pres">
      <dgm:prSet presAssocID="{158429B3-1687-420B-9B8E-3019DBBE6DE9}" presName="node" presStyleLbl="vennNode1" presStyleIdx="3" presStyleCnt="5" custScaleX="184242" custRadScaleRad="118706" custRadScaleInc="393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0323B9-E32B-44F8-A90F-35628C0AD1B7}" type="pres">
      <dgm:prSet presAssocID="{2E07CF1A-3AAA-4039-AE60-708B199B06ED}" presName="node" presStyleLbl="vennNode1" presStyleIdx="4" presStyleCnt="5" custAng="188621" custFlipHor="1" custScaleX="170201" custScaleY="149653" custRadScaleRad="81130" custRadScaleInc="1266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8E8C226-E80C-453C-9184-5DB507D2B2B9}" type="presOf" srcId="{5524F42B-B7AB-4E5E-85FF-C3C72449950C}" destId="{8FD37456-6886-48F4-A11D-BEE0EF664656}" srcOrd="0" destOrd="0" presId="urn:microsoft.com/office/officeart/2005/8/layout/radial3"/>
    <dgm:cxn modelId="{6D8A0145-8916-49A8-ADEF-217F46D06413}" type="presOf" srcId="{158429B3-1687-420B-9B8E-3019DBBE6DE9}" destId="{F8A7A862-97BA-4744-B02F-5B170A3BEC39}" srcOrd="0" destOrd="0" presId="urn:microsoft.com/office/officeart/2005/8/layout/radial3"/>
    <dgm:cxn modelId="{73FB4C5C-A821-4FB4-B934-FB33EE432E89}" type="presOf" srcId="{2E07CF1A-3AAA-4039-AE60-708B199B06ED}" destId="{830323B9-E32B-44F8-A90F-35628C0AD1B7}" srcOrd="0" destOrd="0" presId="urn:microsoft.com/office/officeart/2005/8/layout/radial3"/>
    <dgm:cxn modelId="{9EF9526E-56AF-4B4F-A1E8-0336F518DEA1}" srcId="{5524F42B-B7AB-4E5E-85FF-C3C72449950C}" destId="{EEFAF306-EDAA-49B6-9640-69E187874F67}" srcOrd="1" destOrd="0" parTransId="{3EC3FE65-D024-47A0-9EC1-AF78E36B508B}" sibTransId="{6D169D6D-A6F7-4E59-A02D-6A79FB416624}"/>
    <dgm:cxn modelId="{EFA256EC-F9E5-4D6C-B7C2-877087D39D01}" type="presOf" srcId="{96C9BC27-6E1C-4162-9AF7-6EBED8D3279E}" destId="{9A8E2DCC-E309-451F-81EB-1EF2B4395670}" srcOrd="0" destOrd="0" presId="urn:microsoft.com/office/officeart/2005/8/layout/radial3"/>
    <dgm:cxn modelId="{0E175896-D467-4246-B418-7EEBD24DF869}" type="presOf" srcId="{9E4AED3D-DF9F-4AE3-860A-164E1923B440}" destId="{65878C50-1E7D-494D-9BCB-BA5630C13AAA}" srcOrd="0" destOrd="0" presId="urn:microsoft.com/office/officeart/2005/8/layout/radial3"/>
    <dgm:cxn modelId="{A9F9A0CC-FDE3-4F61-AC61-9105D65F937F}" srcId="{5524F42B-B7AB-4E5E-85FF-C3C72449950C}" destId="{158429B3-1687-420B-9B8E-3019DBBE6DE9}" srcOrd="2" destOrd="0" parTransId="{1C319B36-D670-4F11-9232-E846B6A031A0}" sibTransId="{EB158EDE-49C6-45B5-88FD-C1739CA7DE93}"/>
    <dgm:cxn modelId="{FB2028C1-A8F8-4EC8-85E5-5364A8C245FD}" type="presOf" srcId="{EEFAF306-EDAA-49B6-9640-69E187874F67}" destId="{2C31BBED-4246-484F-AC90-AC4CADA2A8BB}" srcOrd="0" destOrd="0" presId="urn:microsoft.com/office/officeart/2005/8/layout/radial3"/>
    <dgm:cxn modelId="{B8117867-BD4E-4B1E-BBFC-875685BCAF70}" srcId="{5524F42B-B7AB-4E5E-85FF-C3C72449950C}" destId="{2E07CF1A-3AAA-4039-AE60-708B199B06ED}" srcOrd="3" destOrd="0" parTransId="{888F70DD-2368-446E-81AE-30411F8F7A96}" sibTransId="{B9644019-A929-47A3-9402-AECAD5D30C80}"/>
    <dgm:cxn modelId="{E63FF4D9-4649-4E30-ACAA-6946631ADF3E}" srcId="{5524F42B-B7AB-4E5E-85FF-C3C72449950C}" destId="{96C9BC27-6E1C-4162-9AF7-6EBED8D3279E}" srcOrd="0" destOrd="0" parTransId="{662C620C-36BA-4AAE-AE1C-8499AC40EBCA}" sibTransId="{7EF4C160-FC19-4FDF-86FD-5D9808141723}"/>
    <dgm:cxn modelId="{E5E3D693-5727-431E-8D4B-7D48993E7859}" srcId="{9E4AED3D-DF9F-4AE3-860A-164E1923B440}" destId="{5524F42B-B7AB-4E5E-85FF-C3C72449950C}" srcOrd="0" destOrd="0" parTransId="{0C78D55E-EE4A-4726-BD11-7C9B3C528723}" sibTransId="{7DF44802-14FE-476C-81EC-D2B55A7F8916}"/>
    <dgm:cxn modelId="{824203AB-701D-4A1B-B337-CE1615D21D61}" type="presParOf" srcId="{65878C50-1E7D-494D-9BCB-BA5630C13AAA}" destId="{442F8EB3-199C-4402-8EA8-99202F953B61}" srcOrd="0" destOrd="0" presId="urn:microsoft.com/office/officeart/2005/8/layout/radial3"/>
    <dgm:cxn modelId="{AEAC18A3-9610-4431-9F14-70ECC816B003}" type="presParOf" srcId="{442F8EB3-199C-4402-8EA8-99202F953B61}" destId="{8FD37456-6886-48F4-A11D-BEE0EF664656}" srcOrd="0" destOrd="0" presId="urn:microsoft.com/office/officeart/2005/8/layout/radial3"/>
    <dgm:cxn modelId="{6581EC0A-2490-454E-A79F-3D9999A28E15}" type="presParOf" srcId="{442F8EB3-199C-4402-8EA8-99202F953B61}" destId="{9A8E2DCC-E309-451F-81EB-1EF2B4395670}" srcOrd="1" destOrd="0" presId="urn:microsoft.com/office/officeart/2005/8/layout/radial3"/>
    <dgm:cxn modelId="{1E84DEF7-A693-4E74-828F-5B2199E00B06}" type="presParOf" srcId="{442F8EB3-199C-4402-8EA8-99202F953B61}" destId="{2C31BBED-4246-484F-AC90-AC4CADA2A8BB}" srcOrd="2" destOrd="0" presId="urn:microsoft.com/office/officeart/2005/8/layout/radial3"/>
    <dgm:cxn modelId="{95D6E1CF-E0D3-480C-94E7-883C87B049DC}" type="presParOf" srcId="{442F8EB3-199C-4402-8EA8-99202F953B61}" destId="{F8A7A862-97BA-4744-B02F-5B170A3BEC39}" srcOrd="3" destOrd="0" presId="urn:microsoft.com/office/officeart/2005/8/layout/radial3"/>
    <dgm:cxn modelId="{44960793-4EDC-4626-9155-F0E9F301D8C6}" type="presParOf" srcId="{442F8EB3-199C-4402-8EA8-99202F953B61}" destId="{830323B9-E32B-44F8-A90F-35628C0AD1B7}" srcOrd="4" destOrd="0" presId="urn:microsoft.com/office/officeart/2005/8/layout/radial3"/>
  </dgm:cxnLst>
  <dgm:bg>
    <a:noFill/>
  </dgm:bg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02484F3-5A6F-4868-ABFC-B3EC1C836E1C}" type="doc">
      <dgm:prSet loTypeId="urn:microsoft.com/office/officeart/2005/8/layout/process2" loCatId="process" qsTypeId="urn:microsoft.com/office/officeart/2005/8/quickstyle/simple3" qsCatId="simple" csTypeId="urn:microsoft.com/office/officeart/2005/8/colors/accent1_1" csCatId="accent1" phldr="1"/>
      <dgm:spPr/>
    </dgm:pt>
    <dgm:pt modelId="{7371DF90-5ECD-4BD3-AC2E-7B82E45B730B}" type="pres">
      <dgm:prSet presAssocID="{B02484F3-5A6F-4868-ABFC-B3EC1C836E1C}" presName="linearFlow" presStyleCnt="0">
        <dgm:presLayoutVars>
          <dgm:resizeHandles val="exact"/>
        </dgm:presLayoutVars>
      </dgm:prSet>
      <dgm:spPr/>
    </dgm:pt>
  </dgm:ptLst>
  <dgm:cxnLst>
    <dgm:cxn modelId="{3836C5DA-6D5D-4FDA-ABDB-FDE2AEB5D207}" type="presOf" srcId="{B02484F3-5A6F-4868-ABFC-B3EC1C836E1C}" destId="{7371DF90-5ECD-4BD3-AC2E-7B82E45B730B}" srcOrd="0" destOrd="0" presId="urn:microsoft.com/office/officeart/2005/8/layout/process2"/>
  </dgm:cxnLst>
  <dgm:bg>
    <a:blipFill>
      <a:blip xmlns:r="http://schemas.openxmlformats.org/officeDocument/2006/relationships" r:embed="rId1"/>
      <a:stretch>
        <a:fillRect/>
      </a:stretch>
    </a:blipFill>
  </dgm:bg>
  <dgm:whole>
    <a:ln>
      <a:solidFill>
        <a:srgbClr val="00B050"/>
      </a:solidFill>
    </a:ln>
  </dgm:whole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02484F3-5A6F-4868-ABFC-B3EC1C836E1C}" type="doc">
      <dgm:prSet loTypeId="urn:microsoft.com/office/officeart/2005/8/layout/process2" loCatId="process" qsTypeId="urn:microsoft.com/office/officeart/2005/8/quickstyle/simple3" qsCatId="simple" csTypeId="urn:microsoft.com/office/officeart/2005/8/colors/accent1_1" csCatId="accent1" phldr="1"/>
      <dgm:spPr/>
    </dgm:pt>
    <dgm:pt modelId="{548ECA62-04B7-4928-95FA-1718E561EC24}">
      <dgm:prSet phldrT="[Текст]" custT="1"/>
      <dgm:spPr>
        <a:solidFill>
          <a:srgbClr val="66FF66"/>
        </a:solidFill>
      </dgm:spPr>
      <dgm:t>
        <a:bodyPr/>
        <a:lstStyle/>
        <a:p>
          <a:r>
            <a:rPr lang="ru-RU" sz="2800" b="1" dirty="0" smtClean="0">
              <a:solidFill>
                <a:schemeClr val="tx1"/>
              </a:solidFill>
            </a:rPr>
            <a:t>1 блок : Наш друг природа</a:t>
          </a:r>
          <a:endParaRPr lang="ru-RU" sz="2800" b="1" dirty="0">
            <a:solidFill>
              <a:schemeClr val="tx1"/>
            </a:solidFill>
          </a:endParaRPr>
        </a:p>
      </dgm:t>
    </dgm:pt>
    <dgm:pt modelId="{F0224CE0-E118-42F0-BC6D-13A2161CF646}" type="parTrans" cxnId="{FFDC953F-24A1-4D0D-AAA1-E4857747DA58}">
      <dgm:prSet/>
      <dgm:spPr/>
      <dgm:t>
        <a:bodyPr/>
        <a:lstStyle/>
        <a:p>
          <a:endParaRPr lang="ru-RU"/>
        </a:p>
      </dgm:t>
    </dgm:pt>
    <dgm:pt modelId="{A234199E-8F8F-4156-9E7E-4D3A6C091FFC}" type="sibTrans" cxnId="{FFDC953F-24A1-4D0D-AAA1-E4857747DA58}">
      <dgm:prSet/>
      <dgm:spPr/>
      <dgm:t>
        <a:bodyPr/>
        <a:lstStyle/>
        <a:p>
          <a:endParaRPr lang="ru-RU"/>
        </a:p>
      </dgm:t>
    </dgm:pt>
    <dgm:pt modelId="{E294FE78-79FE-4C02-9FC9-3EC6980DEF31}">
      <dgm:prSet phldrT="[Текст]" custT="1"/>
      <dgm:spPr>
        <a:solidFill>
          <a:srgbClr val="FFCCFF">
            <a:alpha val="98824"/>
          </a:srgbClr>
        </a:solidFill>
      </dgm:spPr>
      <dgm:t>
        <a:bodyPr/>
        <a:lstStyle/>
        <a:p>
          <a:r>
            <a:rPr lang="ru-RU" sz="2000" b="1" dirty="0" smtClean="0">
              <a:ln/>
              <a:solidFill>
                <a:srgbClr val="002060"/>
              </a:solidFill>
            </a:rPr>
            <a:t>Уж такие места в Зауралье – </a:t>
          </a:r>
        </a:p>
        <a:p>
          <a:r>
            <a:rPr lang="ru-RU" sz="2000" b="1" dirty="0" smtClean="0">
              <a:ln/>
              <a:solidFill>
                <a:srgbClr val="002060"/>
              </a:solidFill>
            </a:rPr>
            <a:t>Раз увидишь во век не забыть!</a:t>
          </a:r>
        </a:p>
        <a:p>
          <a:r>
            <a:rPr lang="ru-RU" sz="2000" b="1" dirty="0" smtClean="0">
              <a:ln/>
              <a:solidFill>
                <a:srgbClr val="002060"/>
              </a:solidFill>
            </a:rPr>
            <a:t>И за самою дальнею далью </a:t>
          </a:r>
        </a:p>
        <a:p>
          <a:r>
            <a:rPr lang="ru-RU" sz="2000" b="1" dirty="0" smtClean="0">
              <a:ln/>
              <a:solidFill>
                <a:srgbClr val="002060"/>
              </a:solidFill>
            </a:rPr>
            <a:t>Продолжаешь их в сердце носить.</a:t>
          </a:r>
        </a:p>
        <a:p>
          <a:r>
            <a:rPr lang="ru-RU" sz="2000" b="1" dirty="0" smtClean="0">
              <a:ln/>
              <a:solidFill>
                <a:srgbClr val="002060"/>
              </a:solidFill>
            </a:rPr>
            <a:t>(Соловьёв А. М. </a:t>
          </a:r>
          <a:r>
            <a:rPr lang="ru-RU" sz="2000" b="1" dirty="0" err="1" smtClean="0">
              <a:ln/>
              <a:solidFill>
                <a:srgbClr val="002060"/>
              </a:solidFill>
            </a:rPr>
            <a:t>п</a:t>
          </a:r>
          <a:r>
            <a:rPr lang="ru-RU" sz="2000" b="1" dirty="0" smtClean="0">
              <a:ln/>
              <a:solidFill>
                <a:srgbClr val="002060"/>
              </a:solidFill>
            </a:rPr>
            <a:t> Юргамыш)</a:t>
          </a:r>
          <a:endParaRPr lang="ru-RU" sz="2000" b="1" dirty="0">
            <a:ln/>
            <a:solidFill>
              <a:srgbClr val="002060"/>
            </a:solidFill>
          </a:endParaRPr>
        </a:p>
      </dgm:t>
    </dgm:pt>
    <dgm:pt modelId="{80A4A184-9971-410B-B0A6-51E24B197B45}" type="sibTrans" cxnId="{A5CE42C0-04F9-441B-A7EF-20E94782D367}">
      <dgm:prSet/>
      <dgm:spPr>
        <a:ln cmpd="sng"/>
      </dgm:spPr>
      <dgm:t>
        <a:bodyPr/>
        <a:lstStyle/>
        <a:p>
          <a:endParaRPr lang="ru-RU">
            <a:ln>
              <a:solidFill>
                <a:schemeClr val="accent2">
                  <a:lumMod val="75000"/>
                </a:schemeClr>
              </a:solidFill>
            </a:ln>
          </a:endParaRPr>
        </a:p>
      </dgm:t>
    </dgm:pt>
    <dgm:pt modelId="{D6772460-FF6B-4EF2-89C3-277AAF981651}" type="parTrans" cxnId="{A5CE42C0-04F9-441B-A7EF-20E94782D367}">
      <dgm:prSet/>
      <dgm:spPr/>
      <dgm:t>
        <a:bodyPr/>
        <a:lstStyle/>
        <a:p>
          <a:endParaRPr lang="ru-RU"/>
        </a:p>
      </dgm:t>
    </dgm:pt>
    <dgm:pt modelId="{7371DF90-5ECD-4BD3-AC2E-7B82E45B730B}" type="pres">
      <dgm:prSet presAssocID="{B02484F3-5A6F-4868-ABFC-B3EC1C836E1C}" presName="linearFlow" presStyleCnt="0">
        <dgm:presLayoutVars>
          <dgm:resizeHandles val="exact"/>
        </dgm:presLayoutVars>
      </dgm:prSet>
      <dgm:spPr/>
    </dgm:pt>
    <dgm:pt modelId="{4C407D21-95A1-47BB-9E35-A2D9458B6181}" type="pres">
      <dgm:prSet presAssocID="{E294FE78-79FE-4C02-9FC9-3EC6980DEF31}" presName="node" presStyleLbl="node1" presStyleIdx="0" presStyleCnt="2" custScaleX="272407" custScaleY="60544" custLinFactNeighborX="-3720" custLinFactNeighborY="-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265962-4F8B-4132-AD90-98A382F0BDD9}" type="pres">
      <dgm:prSet presAssocID="{80A4A184-9971-410B-B0A6-51E24B197B45}" presName="sibTrans" presStyleLbl="sibTrans2D1" presStyleIdx="0" presStyleCnt="1" custFlipHor="1" custScaleX="54529" custScaleY="82657" custLinFactNeighborX="2805" custLinFactNeighborY="2699"/>
      <dgm:spPr/>
      <dgm:t>
        <a:bodyPr/>
        <a:lstStyle/>
        <a:p>
          <a:endParaRPr lang="ru-RU"/>
        </a:p>
      </dgm:t>
    </dgm:pt>
    <dgm:pt modelId="{D7E535A3-595B-4A1F-89CA-7F5D476FE3E4}" type="pres">
      <dgm:prSet presAssocID="{80A4A184-9971-410B-B0A6-51E24B197B45}" presName="connectorText" presStyleLbl="sibTrans2D1" presStyleIdx="0" presStyleCnt="1"/>
      <dgm:spPr/>
      <dgm:t>
        <a:bodyPr/>
        <a:lstStyle/>
        <a:p>
          <a:endParaRPr lang="ru-RU"/>
        </a:p>
      </dgm:t>
    </dgm:pt>
    <dgm:pt modelId="{ACE0D364-3FB0-4C18-9608-604AEC0D51CC}" type="pres">
      <dgm:prSet presAssocID="{548ECA62-04B7-4928-95FA-1718E561EC24}" presName="node" presStyleLbl="node1" presStyleIdx="1" presStyleCnt="2" custScaleX="183155" custScaleY="42884" custLinFactNeighborX="-3719" custLinFactNeighborY="-49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B49220F-72A9-471A-934A-7CCBB12B7330}" type="presOf" srcId="{E294FE78-79FE-4C02-9FC9-3EC6980DEF31}" destId="{4C407D21-95A1-47BB-9E35-A2D9458B6181}" srcOrd="0" destOrd="0" presId="urn:microsoft.com/office/officeart/2005/8/layout/process2"/>
    <dgm:cxn modelId="{FA79D0D3-E74B-43B3-A226-D8A18B608F7C}" type="presOf" srcId="{548ECA62-04B7-4928-95FA-1718E561EC24}" destId="{ACE0D364-3FB0-4C18-9608-604AEC0D51CC}" srcOrd="0" destOrd="0" presId="urn:microsoft.com/office/officeart/2005/8/layout/process2"/>
    <dgm:cxn modelId="{BE2F7AF9-F455-4641-BAAE-49CD6E6B65A8}" type="presOf" srcId="{B02484F3-5A6F-4868-ABFC-B3EC1C836E1C}" destId="{7371DF90-5ECD-4BD3-AC2E-7B82E45B730B}" srcOrd="0" destOrd="0" presId="urn:microsoft.com/office/officeart/2005/8/layout/process2"/>
    <dgm:cxn modelId="{A5CE42C0-04F9-441B-A7EF-20E94782D367}" srcId="{B02484F3-5A6F-4868-ABFC-B3EC1C836E1C}" destId="{E294FE78-79FE-4C02-9FC9-3EC6980DEF31}" srcOrd="0" destOrd="0" parTransId="{D6772460-FF6B-4EF2-89C3-277AAF981651}" sibTransId="{80A4A184-9971-410B-B0A6-51E24B197B45}"/>
    <dgm:cxn modelId="{61536F0C-1D4F-4731-8ACE-1A9ACE37FF94}" type="presOf" srcId="{80A4A184-9971-410B-B0A6-51E24B197B45}" destId="{D7E535A3-595B-4A1F-89CA-7F5D476FE3E4}" srcOrd="1" destOrd="0" presId="urn:microsoft.com/office/officeart/2005/8/layout/process2"/>
    <dgm:cxn modelId="{2F7D36AB-09E7-4D77-ABF5-6AEEE61E0588}" type="presOf" srcId="{80A4A184-9971-410B-B0A6-51E24B197B45}" destId="{BA265962-4F8B-4132-AD90-98A382F0BDD9}" srcOrd="0" destOrd="0" presId="urn:microsoft.com/office/officeart/2005/8/layout/process2"/>
    <dgm:cxn modelId="{FFDC953F-24A1-4D0D-AAA1-E4857747DA58}" srcId="{B02484F3-5A6F-4868-ABFC-B3EC1C836E1C}" destId="{548ECA62-04B7-4928-95FA-1718E561EC24}" srcOrd="1" destOrd="0" parTransId="{F0224CE0-E118-42F0-BC6D-13A2161CF646}" sibTransId="{A234199E-8F8F-4156-9E7E-4D3A6C091FFC}"/>
    <dgm:cxn modelId="{5B42FD09-496F-477F-99EB-BFC3E851412F}" type="presParOf" srcId="{7371DF90-5ECD-4BD3-AC2E-7B82E45B730B}" destId="{4C407D21-95A1-47BB-9E35-A2D9458B6181}" srcOrd="0" destOrd="0" presId="urn:microsoft.com/office/officeart/2005/8/layout/process2"/>
    <dgm:cxn modelId="{DEC27C49-DF19-487B-9162-01801E3204F8}" type="presParOf" srcId="{7371DF90-5ECD-4BD3-AC2E-7B82E45B730B}" destId="{BA265962-4F8B-4132-AD90-98A382F0BDD9}" srcOrd="1" destOrd="0" presId="urn:microsoft.com/office/officeart/2005/8/layout/process2"/>
    <dgm:cxn modelId="{4195E4E7-C93F-4FDF-B5B7-CE086229E6F4}" type="presParOf" srcId="{BA265962-4F8B-4132-AD90-98A382F0BDD9}" destId="{D7E535A3-595B-4A1F-89CA-7F5D476FE3E4}" srcOrd="0" destOrd="0" presId="urn:microsoft.com/office/officeart/2005/8/layout/process2"/>
    <dgm:cxn modelId="{32DB2CEA-EF90-4E3C-BB6D-31DB4267FB18}" type="presParOf" srcId="{7371DF90-5ECD-4BD3-AC2E-7B82E45B730B}" destId="{ACE0D364-3FB0-4C18-9608-604AEC0D51CC}" srcOrd="2" destOrd="0" presId="urn:microsoft.com/office/officeart/2005/8/layout/process2"/>
  </dgm:cxnLst>
  <dgm:bg>
    <a:noFill/>
  </dgm:bg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FD37456-6886-48F4-A11D-BEE0EF664656}">
      <dsp:nvSpPr>
        <dsp:cNvPr id="0" name=""/>
        <dsp:cNvSpPr/>
      </dsp:nvSpPr>
      <dsp:spPr>
        <a:xfrm>
          <a:off x="353471" y="1490829"/>
          <a:ext cx="5029444" cy="3804046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i="1" kern="1200" dirty="0" smtClean="0"/>
            <a:t>ЦЕЛЬ: развитие художественно-творческих способностей детей в неразрывном единстве с воспитанием духовно – нравственных и патриотических качеств</a:t>
          </a:r>
          <a:r>
            <a:rPr lang="ru-RU" sz="2300" kern="1200" dirty="0" smtClean="0"/>
            <a:t>.</a:t>
          </a:r>
          <a:endParaRPr lang="ru-RU" sz="2300" kern="1200" dirty="0"/>
        </a:p>
      </dsp:txBody>
      <dsp:txXfrm>
        <a:off x="353471" y="1490829"/>
        <a:ext cx="5029444" cy="3804046"/>
      </dsp:txXfrm>
    </dsp:sp>
    <dsp:sp modelId="{9A8E2DCC-E309-451F-81EB-1EF2B4395670}">
      <dsp:nvSpPr>
        <dsp:cNvPr id="0" name=""/>
        <dsp:cNvSpPr/>
      </dsp:nvSpPr>
      <dsp:spPr>
        <a:xfrm rot="10800000" flipV="1">
          <a:off x="600372" y="10"/>
          <a:ext cx="3432106" cy="2084636"/>
        </a:xfrm>
        <a:prstGeom prst="ellipse">
          <a:avLst/>
        </a:prstGeom>
        <a:solidFill>
          <a:schemeClr val="accent2">
            <a:alpha val="50000"/>
            <a:hueOff val="1170380"/>
            <a:satOff val="-1460"/>
            <a:lumOff val="34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0" kern="1200" dirty="0" smtClean="0"/>
            <a:t>Формировать у детей чувство любви к родному краю, своей малой родине на основе приобщения к родной природе, культуре  и традициям;</a:t>
          </a:r>
          <a:endParaRPr lang="ru-RU" sz="1600" b="1" i="0" kern="1200" dirty="0"/>
        </a:p>
      </dsp:txBody>
      <dsp:txXfrm rot="10800000" flipV="1">
        <a:off x="600372" y="10"/>
        <a:ext cx="3432106" cy="2084636"/>
      </dsp:txXfrm>
    </dsp:sp>
    <dsp:sp modelId="{2C31BBED-4246-484F-AC90-AC4CADA2A8BB}">
      <dsp:nvSpPr>
        <dsp:cNvPr id="0" name=""/>
        <dsp:cNvSpPr/>
      </dsp:nvSpPr>
      <dsp:spPr>
        <a:xfrm rot="10800000" flipV="1">
          <a:off x="4454445" y="3205363"/>
          <a:ext cx="3187601" cy="2883144"/>
        </a:xfrm>
        <a:prstGeom prst="ellipse">
          <a:avLst/>
        </a:prstGeom>
        <a:solidFill>
          <a:schemeClr val="accent2">
            <a:alpha val="50000"/>
            <a:hueOff val="2340759"/>
            <a:satOff val="-2919"/>
            <a:lumOff val="68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0" kern="1200" dirty="0" smtClean="0"/>
            <a:t>Совершенствовать изобразительные навыки и умения, осваивать работу с нетрадиционным и природным материалами;</a:t>
          </a:r>
          <a:endParaRPr lang="ru-RU" sz="1600" b="1" i="0" kern="1200" dirty="0"/>
        </a:p>
      </dsp:txBody>
      <dsp:txXfrm rot="10800000" flipV="1">
        <a:off x="4454445" y="3205363"/>
        <a:ext cx="3187601" cy="2883144"/>
      </dsp:txXfrm>
    </dsp:sp>
    <dsp:sp modelId="{F8A7A862-97BA-4744-B02F-5B170A3BEC39}">
      <dsp:nvSpPr>
        <dsp:cNvPr id="0" name=""/>
        <dsp:cNvSpPr/>
      </dsp:nvSpPr>
      <dsp:spPr>
        <a:xfrm>
          <a:off x="1199051" y="4919879"/>
          <a:ext cx="3504326" cy="1902023"/>
        </a:xfrm>
        <a:prstGeom prst="ellipse">
          <a:avLst/>
        </a:prstGeom>
        <a:solidFill>
          <a:schemeClr val="accent2">
            <a:alpha val="50000"/>
            <a:hueOff val="3511139"/>
            <a:satOff val="-4379"/>
            <a:lumOff val="103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0" kern="1200" dirty="0" smtClean="0"/>
            <a:t>Развивать у дошкольников интегративные качества, познавательный  интерес к поисково-исследовательской и творческой деятельности.</a:t>
          </a:r>
          <a:endParaRPr lang="ru-RU" sz="1600" b="1" i="0" kern="1200" dirty="0"/>
        </a:p>
      </dsp:txBody>
      <dsp:txXfrm>
        <a:off x="1199051" y="4919879"/>
        <a:ext cx="3504326" cy="1902023"/>
      </dsp:txXfrm>
    </dsp:sp>
    <dsp:sp modelId="{830323B9-E32B-44F8-A90F-35628C0AD1B7}">
      <dsp:nvSpPr>
        <dsp:cNvPr id="0" name=""/>
        <dsp:cNvSpPr/>
      </dsp:nvSpPr>
      <dsp:spPr>
        <a:xfrm rot="21411379" flipH="1">
          <a:off x="3853050" y="214614"/>
          <a:ext cx="3237262" cy="2846435"/>
        </a:xfrm>
        <a:prstGeom prst="ellipse">
          <a:avLst/>
        </a:prstGeom>
        <a:solidFill>
          <a:schemeClr val="accent2">
            <a:alpha val="50000"/>
            <a:hueOff val="4681519"/>
            <a:satOff val="-5839"/>
            <a:lumOff val="137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0" kern="1200" dirty="0" smtClean="0"/>
            <a:t>Способствовать расширению диапазона чувств, воображения, фантазии, эмоциональной отзывчивости на явления художественной культуры</a:t>
          </a:r>
          <a:endParaRPr lang="ru-RU" sz="1600" b="1" i="0" kern="1200" dirty="0"/>
        </a:p>
      </dsp:txBody>
      <dsp:txXfrm rot="21411379" flipH="1">
        <a:off x="3853050" y="214614"/>
        <a:ext cx="3237262" cy="2846435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A87E4A-A35B-47B7-8FEE-4397796923DB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8B32E7-8A20-4A0D-AA50-1F13A982EF4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DF313-A8F2-4BC6-A519-54DFEE9D999D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C8C2E-812D-4638-A4E4-8112EB7172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DF313-A8F2-4BC6-A519-54DFEE9D999D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C8C2E-812D-4638-A4E4-8112EB7172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DF313-A8F2-4BC6-A519-54DFEE9D999D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C8C2E-812D-4638-A4E4-8112EB7172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DF313-A8F2-4BC6-A519-54DFEE9D999D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C8C2E-812D-4638-A4E4-8112EB7172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DF313-A8F2-4BC6-A519-54DFEE9D999D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C8C2E-812D-4638-A4E4-8112EB7172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DF313-A8F2-4BC6-A519-54DFEE9D999D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C8C2E-812D-4638-A4E4-8112EB7172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DF313-A8F2-4BC6-A519-54DFEE9D999D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C8C2E-812D-4638-A4E4-8112EB7172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DF313-A8F2-4BC6-A519-54DFEE9D999D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C8C2E-812D-4638-A4E4-8112EB7172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DF313-A8F2-4BC6-A519-54DFEE9D999D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C8C2E-812D-4638-A4E4-8112EB7172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DF313-A8F2-4BC6-A519-54DFEE9D999D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C8C2E-812D-4638-A4E4-8112EB7172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DF313-A8F2-4BC6-A519-54DFEE9D999D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C8C2E-812D-4638-A4E4-8112EB7172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EDF313-A8F2-4BC6-A519-54DFEE9D999D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3C8C2E-812D-4638-A4E4-8112EB7172C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package" Target="../embeddings/____________Microsoft_Office_PowerPoint1.pptx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8.jpeg"/><Relationship Id="rId5" Type="http://schemas.openxmlformats.org/officeDocument/2006/relationships/image" Target="../media/image7.gif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diagramLayout" Target="../diagrams/layout2.xml"/><Relationship Id="rId7" Type="http://schemas.openxmlformats.org/officeDocument/2006/relationships/image" Target="../media/image12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jpeg"/><Relationship Id="rId5" Type="http://schemas.openxmlformats.org/officeDocument/2006/relationships/diagramColors" Target="../diagrams/colors2.xml"/><Relationship Id="rId10" Type="http://schemas.microsoft.com/office/2007/relationships/diagramDrawing" Target="../diagrams/drawing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17.png"/><Relationship Id="rId2" Type="http://schemas.openxmlformats.org/officeDocument/2006/relationships/audio" Target="file:///C:\Users\USER\Downloads\Mihail_Pletnyov_-_Vremena_goda_CHajkovskogo_Aprel_Podsnezhnik_(iPlayer.fm).mp3" TargetMode="Externa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6.jpeg"/><Relationship Id="rId5" Type="http://schemas.openxmlformats.org/officeDocument/2006/relationships/image" Target="../media/image15.gif"/><Relationship Id="rId10" Type="http://schemas.openxmlformats.org/officeDocument/2006/relationships/oleObject" Target="../embeddings/____________Microsoft_Office_PowerPoint_97-20031.ppt"/><Relationship Id="rId4" Type="http://schemas.openxmlformats.org/officeDocument/2006/relationships/image" Target="../media/image5.jpeg"/><Relationship Id="rId9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3" Type="http://schemas.openxmlformats.org/officeDocument/2006/relationships/diagramData" Target="../diagrams/data3.xml"/><Relationship Id="rId7" Type="http://schemas.openxmlformats.org/officeDocument/2006/relationships/image" Target="../media/image20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11" Type="http://schemas.microsoft.com/office/2007/relationships/diagramDrawing" Target="../diagrams/drawing3.xml"/><Relationship Id="rId5" Type="http://schemas.openxmlformats.org/officeDocument/2006/relationships/diagramQuickStyle" Target="../diagrams/quickStyle3.xml"/><Relationship Id="rId10" Type="http://schemas.openxmlformats.org/officeDocument/2006/relationships/image" Target="../media/image23.gif"/><Relationship Id="rId4" Type="http://schemas.openxmlformats.org/officeDocument/2006/relationships/diagramLayout" Target="../diagrams/layout3.xml"/><Relationship Id="rId9" Type="http://schemas.openxmlformats.org/officeDocument/2006/relationships/image" Target="../media/image22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5.jpe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USER\Downloads\Iz_m_f_V_lesu_rodilas_yolochka_-_V_lesu_rodilas_yolochka_minus.mp3" TargetMode="External"/><Relationship Id="rId6" Type="http://schemas.openxmlformats.org/officeDocument/2006/relationships/image" Target="../media/image26.jpeg"/><Relationship Id="rId11" Type="http://schemas.openxmlformats.org/officeDocument/2006/relationships/image" Target="../media/image31.png"/><Relationship Id="rId5" Type="http://schemas.openxmlformats.org/officeDocument/2006/relationships/image" Target="../media/image25.gif"/><Relationship Id="rId10" Type="http://schemas.openxmlformats.org/officeDocument/2006/relationships/image" Target="../media/image30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gif"/><Relationship Id="rId5" Type="http://schemas.openxmlformats.org/officeDocument/2006/relationships/image" Target="../media/image35.gif"/><Relationship Id="rId4" Type="http://schemas.openxmlformats.org/officeDocument/2006/relationships/image" Target="../media/image34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gif"/><Relationship Id="rId3" Type="http://schemas.openxmlformats.org/officeDocument/2006/relationships/image" Target="../media/image32.jpeg"/><Relationship Id="rId7" Type="http://schemas.openxmlformats.org/officeDocument/2006/relationships/image" Target="../media/image40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USER\Downloads\Vorobi_-_Zimuyucshie_pticy.mp3" TargetMode="External"/><Relationship Id="rId6" Type="http://schemas.openxmlformats.org/officeDocument/2006/relationships/image" Target="../media/image39.jpeg"/><Relationship Id="rId11" Type="http://schemas.openxmlformats.org/officeDocument/2006/relationships/image" Target="../media/image44.png"/><Relationship Id="rId5" Type="http://schemas.openxmlformats.org/officeDocument/2006/relationships/image" Target="../media/image38.gif"/><Relationship Id="rId10" Type="http://schemas.openxmlformats.org/officeDocument/2006/relationships/image" Target="../media/image43.jpeg"/><Relationship Id="rId4" Type="http://schemas.openxmlformats.org/officeDocument/2006/relationships/image" Target="../media/image37.jpeg"/><Relationship Id="rId9" Type="http://schemas.openxmlformats.org/officeDocument/2006/relationships/image" Target="../media/image4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gif"/><Relationship Id="rId4" Type="http://schemas.openxmlformats.org/officeDocument/2006/relationships/image" Target="../media/image4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em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2.jpeg"/><Relationship Id="rId4" Type="http://schemas.openxmlformats.org/officeDocument/2006/relationships/image" Target="../media/image51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7" Type="http://schemas.openxmlformats.org/officeDocument/2006/relationships/image" Target="../media/image5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7" Type="http://schemas.openxmlformats.org/officeDocument/2006/relationships/image" Target="../media/image62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eg"/><Relationship Id="rId3" Type="http://schemas.openxmlformats.org/officeDocument/2006/relationships/image" Target="../media/image45.jpeg"/><Relationship Id="rId7" Type="http://schemas.openxmlformats.org/officeDocument/2006/relationships/image" Target="../media/image66.png"/><Relationship Id="rId2" Type="http://schemas.openxmlformats.org/officeDocument/2006/relationships/slideLayout" Target="../slideLayouts/slideLayout4.xml"/><Relationship Id="rId1" Type="http://schemas.openxmlformats.org/officeDocument/2006/relationships/audio" Target="file:///C:\Users\USER\Downloads\Den_pobedy_minus_-_Den_pobedy_minus.mp3" TargetMode="Externa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10" Type="http://schemas.openxmlformats.org/officeDocument/2006/relationships/image" Target="../media/image69.jpeg"/><Relationship Id="rId4" Type="http://schemas.openxmlformats.org/officeDocument/2006/relationships/image" Target="../media/image63.jpeg"/><Relationship Id="rId9" Type="http://schemas.openxmlformats.org/officeDocument/2006/relationships/image" Target="../media/image68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7" Type="http://schemas.openxmlformats.org/officeDocument/2006/relationships/image" Target="../media/image74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aam.ru/detskijsad/ypusknoi-v-grupe-smeshariki-2014-god.html" TargetMode="External"/><Relationship Id="rId13" Type="http://schemas.openxmlformats.org/officeDocument/2006/relationships/image" Target="../media/image77.gif"/><Relationship Id="rId3" Type="http://schemas.openxmlformats.org/officeDocument/2006/relationships/hyperlink" Target="http://yaodarennost.ru/tekuschie-konkursy" TargetMode="External"/><Relationship Id="rId7" Type="http://schemas.openxmlformats.org/officeDocument/2006/relationships/hyperlink" Target="http://www.maam.ru/detskijsad/-prazdnik-kartoshki.html" TargetMode="External"/><Relationship Id="rId12" Type="http://schemas.openxmlformats.org/officeDocument/2006/relationships/image" Target="../media/image7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6" Type="http://schemas.openxmlformats.org/officeDocument/2006/relationships/hyperlink" Target="http://www.maam.ru/detskijsad/kruzhkovaja-rabota-po-kvilingu-i-ikt-kak-sredstvo-razvitija-tvorcheskih-sposobnostei-u-detei-doshkolnogo-vozrasta.html" TargetMode="External"/><Relationship Id="rId11" Type="http://schemas.openxmlformats.org/officeDocument/2006/relationships/hyperlink" Target="http://www.maam.ru/detskijsad/vystavki-detskih-rabot.html" TargetMode="External"/><Relationship Id="rId5" Type="http://schemas.openxmlformats.org/officeDocument/2006/relationships/hyperlink" Target="http://www.maam.ru/detskijsad/proekt-bumazhnye-chudesa-366013.html" TargetMode="External"/><Relationship Id="rId15" Type="http://schemas.openxmlformats.org/officeDocument/2006/relationships/image" Target="../media/image79.gif"/><Relationship Id="rId10" Type="http://schemas.openxmlformats.org/officeDocument/2006/relationships/hyperlink" Target="http://www.maam.ru/detskijsad/plan-kruzhka-plastilinovaja-zhivopis.html" TargetMode="External"/><Relationship Id="rId4" Type="http://schemas.openxmlformats.org/officeDocument/2006/relationships/image" Target="../media/image75.jpeg"/><Relationship Id="rId9" Type="http://schemas.openxmlformats.org/officeDocument/2006/relationships/hyperlink" Target="http://www.maam.ru/detskijsad/-nashi-vystavki.html" TargetMode="External"/><Relationship Id="rId14" Type="http://schemas.openxmlformats.org/officeDocument/2006/relationships/image" Target="../media/image7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USER\Downloads\YA_ty_on_ona_Minus_1_ton_(vmuzice.com).mp3" TargetMode="External"/><Relationship Id="rId5" Type="http://schemas.openxmlformats.org/officeDocument/2006/relationships/image" Target="../media/image82.png"/><Relationship Id="rId4" Type="http://schemas.openxmlformats.org/officeDocument/2006/relationships/image" Target="../media/image8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воля\шаблоны\0_7a2fc_22ee7159_X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285984" y="1142984"/>
            <a:ext cx="4071966" cy="571504"/>
          </a:xfr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>
            <a:normAutofit fontScale="90000"/>
          </a:bodyPr>
          <a:lstStyle/>
          <a:p>
            <a:r>
              <a:rPr lang="ru-RU" i="1" dirty="0" smtClean="0">
                <a:latin typeface="Arial Narrow" pitchFamily="34" charset="0"/>
                <a:ea typeface="Batang" pitchFamily="18" charset="-127"/>
              </a:rPr>
              <a:t>МБДОУ « </a:t>
            </a:r>
            <a:r>
              <a:rPr lang="ru-RU" i="1" dirty="0" err="1" smtClean="0">
                <a:latin typeface="Arial Narrow" pitchFamily="34" charset="0"/>
                <a:ea typeface="Batang" pitchFamily="18" charset="-127"/>
              </a:rPr>
              <a:t>Макушинский</a:t>
            </a:r>
            <a:r>
              <a:rPr lang="ru-RU" i="1" dirty="0" smtClean="0">
                <a:latin typeface="Arial Narrow" pitchFamily="34" charset="0"/>
                <a:ea typeface="Batang" pitchFamily="18" charset="-127"/>
              </a:rPr>
              <a:t> детский сад «Теремок»</a:t>
            </a:r>
            <a:br>
              <a:rPr lang="ru-RU" i="1" dirty="0" smtClean="0">
                <a:latin typeface="Arial Narrow" pitchFamily="34" charset="0"/>
                <a:ea typeface="Batang" pitchFamily="18" charset="-127"/>
              </a:rPr>
            </a:br>
            <a:endParaRPr lang="ru-RU" i="1" dirty="0">
              <a:latin typeface="Arial Narrow" pitchFamily="34" charset="0"/>
              <a:ea typeface="Batang" pitchFamily="18" charset="-127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1285852" y="2357430"/>
            <a:ext cx="3929090" cy="3768733"/>
          </a:xfrm>
        </p:spPr>
        <p:txBody>
          <a:bodyPr>
            <a:normAutofit fontScale="77500" lnSpcReduction="20000"/>
          </a:bodyPr>
          <a:lstStyle/>
          <a:p>
            <a:r>
              <a:rPr lang="ru-RU" sz="2800" b="1" i="1" dirty="0" smtClean="0">
                <a:solidFill>
                  <a:srgbClr val="6600FF"/>
                </a:solidFill>
                <a:latin typeface="Arial Narrow" pitchFamily="34" charset="0"/>
                <a:ea typeface="Batang" pitchFamily="18" charset="-127"/>
              </a:rPr>
              <a:t>Сообщение из опыта работы воспитателя по </a:t>
            </a:r>
            <a:r>
              <a:rPr lang="ru-RU" sz="2800" b="1" i="1" dirty="0" err="1" smtClean="0">
                <a:solidFill>
                  <a:srgbClr val="6600FF"/>
                </a:solidFill>
                <a:latin typeface="Arial Narrow" pitchFamily="34" charset="0"/>
                <a:ea typeface="Batang" pitchFamily="18" charset="-127"/>
              </a:rPr>
              <a:t>изодеятельности</a:t>
            </a:r>
            <a:endParaRPr lang="ru-RU" sz="2800" b="1" i="1" dirty="0" smtClean="0">
              <a:solidFill>
                <a:srgbClr val="6600FF"/>
              </a:solidFill>
              <a:latin typeface="Arial Narrow" pitchFamily="34" charset="0"/>
              <a:ea typeface="Batang" pitchFamily="18" charset="-127"/>
            </a:endParaRPr>
          </a:p>
          <a:p>
            <a:pPr algn="ctr"/>
            <a:r>
              <a:rPr lang="ru-RU" sz="2800" dirty="0" smtClean="0">
                <a:solidFill>
                  <a:srgbClr val="002060"/>
                </a:solidFill>
              </a:rPr>
              <a:t>«Патриотическое воспитание </a:t>
            </a:r>
          </a:p>
          <a:p>
            <a:pPr algn="ctr"/>
            <a:r>
              <a:rPr lang="ru-RU" sz="2800" dirty="0" smtClean="0">
                <a:solidFill>
                  <a:srgbClr val="002060"/>
                </a:solidFill>
              </a:rPr>
              <a:t>дошкольников</a:t>
            </a:r>
          </a:p>
          <a:p>
            <a:pPr algn="ctr"/>
            <a:r>
              <a:rPr lang="ru-RU" sz="2800" dirty="0" smtClean="0">
                <a:solidFill>
                  <a:srgbClr val="002060"/>
                </a:solidFill>
              </a:rPr>
              <a:t>средствами изоискусства»</a:t>
            </a:r>
          </a:p>
          <a:p>
            <a:endParaRPr lang="ru-RU" sz="2800" b="1" i="1" dirty="0" smtClean="0">
              <a:solidFill>
                <a:srgbClr val="6600FF"/>
              </a:solidFill>
              <a:latin typeface="Arial Narrow" pitchFamily="34" charset="0"/>
              <a:ea typeface="Batang" pitchFamily="18" charset="-127"/>
            </a:endParaRPr>
          </a:p>
          <a:p>
            <a:r>
              <a:rPr lang="ru-RU" sz="2800" b="1" dirty="0" smtClean="0">
                <a:solidFill>
                  <a:srgbClr val="6600FF"/>
                </a:solidFill>
                <a:latin typeface="Arial Narrow" pitchFamily="34" charset="0"/>
              </a:rPr>
              <a:t>                             </a:t>
            </a:r>
            <a:r>
              <a:rPr lang="ru-RU" sz="2800" b="1" dirty="0" smtClean="0">
                <a:latin typeface="Arial Narrow" pitchFamily="34" charset="0"/>
              </a:rPr>
              <a:t>                                             </a:t>
            </a:r>
            <a:endParaRPr lang="ru-RU" sz="2000" b="1" i="1" dirty="0" smtClean="0">
              <a:latin typeface="Arial Narrow" pitchFamily="34" charset="0"/>
            </a:endParaRPr>
          </a:p>
          <a:p>
            <a:endParaRPr lang="ru-RU" sz="2000" b="1" i="1" dirty="0" smtClean="0">
              <a:latin typeface="Arial Narrow" pitchFamily="34" charset="0"/>
            </a:endParaRPr>
          </a:p>
          <a:p>
            <a:r>
              <a:rPr lang="ru-RU" sz="2000" b="1" dirty="0" smtClean="0">
                <a:latin typeface="Arial Narrow" pitchFamily="34" charset="0"/>
              </a:rPr>
              <a:t>Автор:  </a:t>
            </a:r>
            <a:r>
              <a:rPr lang="ru-RU" sz="2000" b="1" i="1" dirty="0" smtClean="0">
                <a:latin typeface="Arial Narrow" pitchFamily="34" charset="0"/>
              </a:rPr>
              <a:t>Окорокова Ольга</a:t>
            </a:r>
          </a:p>
          <a:p>
            <a:r>
              <a:rPr lang="ru-RU" sz="2000" b="1" i="1" dirty="0" smtClean="0">
                <a:latin typeface="Arial Narrow" pitchFamily="34" charset="0"/>
              </a:rPr>
              <a:t>Анатольевна.</a:t>
            </a:r>
          </a:p>
          <a:p>
            <a:r>
              <a:rPr lang="ru-RU" sz="2000" b="1" i="1" smtClean="0">
                <a:latin typeface="Arial Narrow" pitchFamily="34" charset="0"/>
              </a:rPr>
              <a:t>г.Макушино</a:t>
            </a:r>
            <a:endParaRPr lang="ru-RU" sz="2000" b="1" i="1" dirty="0">
              <a:latin typeface="Arial Narrow" pitchFamily="34" charset="0"/>
            </a:endParaRPr>
          </a:p>
        </p:txBody>
      </p:sp>
      <p:pic>
        <p:nvPicPr>
          <p:cNvPr id="6" name="Содержимое 5" descr="DSCF514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072066" y="2428868"/>
            <a:ext cx="3286148" cy="3929090"/>
          </a:xfrm>
          <a:effectLst>
            <a:glow rad="228600">
              <a:schemeClr val="accent4">
                <a:satMod val="175000"/>
                <a:alpha val="40000"/>
              </a:schemeClr>
            </a:glow>
          </a:effectLst>
          <a:scene3d>
            <a:camera prst="perspectiveHeroicExtremeLeftFacing"/>
            <a:lightRig rig="threePt" dir="t"/>
          </a:scene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462" y="0"/>
            <a:ext cx="8999537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6" name="Схема 5"/>
          <p:cNvGraphicFramePr/>
          <p:nvPr/>
        </p:nvGraphicFramePr>
        <p:xfrm>
          <a:off x="-142908" y="0"/>
          <a:ext cx="9286908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воля\шаблоны\0_8ca69_29969bc0_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4290"/>
            <a:ext cx="9144000" cy="6858000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sp>
        <p:nvSpPr>
          <p:cNvPr id="12" name="Волна 11"/>
          <p:cNvSpPr/>
          <p:nvPr/>
        </p:nvSpPr>
        <p:spPr>
          <a:xfrm>
            <a:off x="1928794" y="357166"/>
            <a:ext cx="4857784" cy="914400"/>
          </a:xfrm>
          <a:prstGeom prst="wave">
            <a:avLst/>
          </a:prstGeom>
          <a:solidFill>
            <a:srgbClr val="CC99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rgbClr val="7030A0"/>
                </a:solidFill>
              </a:rPr>
              <a:t>Методы и приёмы</a:t>
            </a:r>
            <a:endParaRPr lang="ru-RU" sz="2800" b="1" i="1" dirty="0">
              <a:solidFill>
                <a:srgbClr val="7030A0"/>
              </a:solidFill>
            </a:endParaRPr>
          </a:p>
        </p:txBody>
      </p:sp>
      <p:pic>
        <p:nvPicPr>
          <p:cNvPr id="19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 rot="20829114">
            <a:off x="4312134" y="2363839"/>
            <a:ext cx="2539150" cy="1873618"/>
          </a:xfrm>
          <a:prstGeom prst="rect">
            <a:avLst/>
          </a:prstGeom>
          <a:ln w="38100" cap="sq">
            <a:solidFill>
              <a:srgbClr val="0066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7650" name="Picture 2" descr="C:\Users\USER\Pictures\воспитатель\анимашки\83989587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43306" y="928670"/>
            <a:ext cx="1500198" cy="1714512"/>
          </a:xfrm>
          <a:prstGeom prst="rect">
            <a:avLst/>
          </a:prstGeom>
          <a:noFill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596" y="1714488"/>
            <a:ext cx="3286149" cy="2285993"/>
          </a:xfrm>
          <a:prstGeom prst="rect">
            <a:avLst/>
          </a:prstGeom>
          <a:ln w="127000" cap="sq">
            <a:solidFill>
              <a:srgbClr val="00206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7" name="Picture 7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7" cstate="print"/>
          <a:srcRect/>
          <a:stretch>
            <a:fillRect/>
          </a:stretch>
        </p:blipFill>
        <p:spPr>
          <a:xfrm rot="463260">
            <a:off x="5558554" y="4094362"/>
            <a:ext cx="3326294" cy="2380196"/>
          </a:xfrm>
          <a:prstGeom prst="rect">
            <a:avLst/>
          </a:prstGeom>
          <a:ln w="38100" cap="sq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6" name="Выноска со стрелкой вниз 15"/>
          <p:cNvSpPr/>
          <p:nvPr/>
        </p:nvSpPr>
        <p:spPr>
          <a:xfrm rot="346584">
            <a:off x="5190941" y="1290073"/>
            <a:ext cx="2978003" cy="1092886"/>
          </a:xfrm>
          <a:prstGeom prst="downArrowCallou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6600"/>
                </a:solidFill>
              </a:rPr>
              <a:t>создание поисковых ситуаций </a:t>
            </a:r>
            <a:endParaRPr lang="ru-RU" dirty="0">
              <a:solidFill>
                <a:srgbClr val="006600"/>
              </a:solidFill>
            </a:endParaRPr>
          </a:p>
        </p:txBody>
      </p:sp>
      <p:sp>
        <p:nvSpPr>
          <p:cNvPr id="14" name="Выноска со стрелкой вниз 13"/>
          <p:cNvSpPr/>
          <p:nvPr/>
        </p:nvSpPr>
        <p:spPr>
          <a:xfrm rot="21339247">
            <a:off x="46367" y="1045833"/>
            <a:ext cx="3143272" cy="1343028"/>
          </a:xfrm>
          <a:prstGeom prst="downArrowCallou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3300"/>
                </a:solidFill>
              </a:rPr>
              <a:t>проблемные и творческие задания</a:t>
            </a:r>
            <a:endParaRPr lang="ru-RU" dirty="0">
              <a:solidFill>
                <a:srgbClr val="003300"/>
              </a:solidFill>
            </a:endParaRPr>
          </a:p>
        </p:txBody>
      </p:sp>
      <p:sp>
        <p:nvSpPr>
          <p:cNvPr id="18" name="Содержимое 17"/>
          <p:cNvSpPr>
            <a:spLocks noGrp="1"/>
          </p:cNvSpPr>
          <p:nvPr>
            <p:ph sz="half" idx="2"/>
          </p:nvPr>
        </p:nvSpPr>
        <p:spPr>
          <a:xfrm>
            <a:off x="428596" y="3286124"/>
            <a:ext cx="3043230" cy="1214447"/>
          </a:xfrm>
          <a:prstGeom prst="downArrowCallou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  <a:t>Проектная деятельность </a:t>
            </a:r>
            <a:endParaRPr lang="ru-RU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graphicFrame>
        <p:nvGraphicFramePr>
          <p:cNvPr id="26625" name="Object 1"/>
          <p:cNvGraphicFramePr>
            <a:graphicFrameLocks noChangeAspect="1"/>
          </p:cNvGraphicFramePr>
          <p:nvPr/>
        </p:nvGraphicFramePr>
        <p:xfrm>
          <a:off x="142844" y="4286250"/>
          <a:ext cx="3429000" cy="2571750"/>
        </p:xfrm>
        <a:graphic>
          <a:graphicData uri="http://schemas.openxmlformats.org/presentationml/2006/ole">
            <p:oleObj spid="_x0000_s26625" name="Презентация" r:id="rId8" imgW="4570551" imgH="3427315" progId="PowerPoint.Show.12">
              <p:embed/>
            </p:oleObj>
          </a:graphicData>
        </a:graphic>
      </p:graphicFrame>
      <p:sp>
        <p:nvSpPr>
          <p:cNvPr id="20" name="Прямоугольник 19"/>
          <p:cNvSpPr/>
          <p:nvPr/>
        </p:nvSpPr>
        <p:spPr>
          <a:xfrm rot="574083">
            <a:off x="4329412" y="5868745"/>
            <a:ext cx="2266551" cy="646331"/>
          </a:xfrm>
          <a:prstGeom prst="rect">
            <a:avLst/>
          </a:prstGeom>
          <a:solidFill>
            <a:srgbClr val="FF66CC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C000"/>
                </a:solidFill>
              </a:rPr>
              <a:t>Экспериментирование со цветом</a:t>
            </a:r>
            <a:endParaRPr lang="ru-RU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3786182" y="3500438"/>
          <a:ext cx="5143536" cy="30718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Волна 11"/>
          <p:cNvSpPr/>
          <p:nvPr/>
        </p:nvSpPr>
        <p:spPr>
          <a:xfrm>
            <a:off x="1928794" y="357166"/>
            <a:ext cx="4857784" cy="914400"/>
          </a:xfrm>
          <a:prstGeom prst="wave">
            <a:avLst/>
          </a:prstGeom>
          <a:solidFill>
            <a:srgbClr val="CC99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rgbClr val="7030A0"/>
                </a:solidFill>
              </a:rPr>
              <a:t>Методы и приёмы</a:t>
            </a:r>
            <a:endParaRPr lang="ru-RU" sz="2800" b="1" i="1" dirty="0">
              <a:solidFill>
                <a:srgbClr val="7030A0"/>
              </a:solidFill>
            </a:endParaRPr>
          </a:p>
        </p:txBody>
      </p:sp>
      <p:sp>
        <p:nvSpPr>
          <p:cNvPr id="14" name="Выноска со стрелкой вниз 13"/>
          <p:cNvSpPr/>
          <p:nvPr/>
        </p:nvSpPr>
        <p:spPr>
          <a:xfrm rot="20964940">
            <a:off x="239448" y="1277365"/>
            <a:ext cx="3143272" cy="1343028"/>
          </a:xfrm>
          <a:prstGeom prst="downArrowCallou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сочетание разных материалов и техник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3" name="Содержимое 3" descr="DSCF623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59312" y="1503100"/>
            <a:ext cx="2939332" cy="224099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999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Содержимое 3" descr="DSCF624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20992060">
            <a:off x="391599" y="2622257"/>
            <a:ext cx="3214710" cy="230084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99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Выгнутая вверх стрелка 8"/>
          <p:cNvSpPr/>
          <p:nvPr/>
        </p:nvSpPr>
        <p:spPr>
          <a:xfrm rot="2356891">
            <a:off x="4166109" y="1516769"/>
            <a:ext cx="1216152" cy="731520"/>
          </a:xfrm>
          <a:prstGeom prst="curved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34817" name="Picture 1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2844" y="4783047"/>
            <a:ext cx="2971800" cy="20749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воля\шаблоны\0_8ca69_29969bc0_X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cmpd="sng">
            <a:solidFill>
              <a:schemeClr val="tx1"/>
            </a:solidFill>
          </a:ln>
        </p:spPr>
      </p:pic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>
          <a:xfrm>
            <a:off x="457200" y="2857495"/>
            <a:ext cx="2971792" cy="3268667"/>
          </a:xfrm>
        </p:spPr>
        <p:txBody>
          <a:bodyPr>
            <a:normAutofit/>
          </a:bodyPr>
          <a:lstStyle/>
          <a:p>
            <a:pPr lvl="0"/>
            <a:endParaRPr lang="ru-RU" dirty="0" smtClean="0"/>
          </a:p>
          <a:p>
            <a:pPr lvl="0"/>
            <a:endParaRPr lang="ru-RU" dirty="0" smtClean="0"/>
          </a:p>
          <a:p>
            <a:pPr lvl="0"/>
            <a:endParaRPr lang="ru-RU" dirty="0" smtClean="0"/>
          </a:p>
          <a:p>
            <a:pPr lvl="0"/>
            <a:endParaRPr lang="ru-RU" dirty="0" smtClean="0"/>
          </a:p>
          <a:p>
            <a:endParaRPr lang="ru-RU" dirty="0"/>
          </a:p>
        </p:txBody>
      </p:sp>
      <p:sp>
        <p:nvSpPr>
          <p:cNvPr id="12" name="Волна 11"/>
          <p:cNvSpPr/>
          <p:nvPr/>
        </p:nvSpPr>
        <p:spPr>
          <a:xfrm>
            <a:off x="357158" y="214290"/>
            <a:ext cx="4857784" cy="914400"/>
          </a:xfrm>
          <a:prstGeom prst="wav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rgbClr val="7030A0"/>
                </a:solidFill>
              </a:rPr>
              <a:t>Методы и приёмы</a:t>
            </a:r>
            <a:endParaRPr lang="ru-RU" sz="2800" b="1" i="1" dirty="0">
              <a:solidFill>
                <a:srgbClr val="7030A0"/>
              </a:solidFill>
            </a:endParaRPr>
          </a:p>
        </p:txBody>
      </p:sp>
      <p:pic>
        <p:nvPicPr>
          <p:cNvPr id="28673" name="Picture 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2500307"/>
            <a:ext cx="2143107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5" name="Picture 13" descr="http://www.proza.ru/pics/2015/06/25/133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28860" y="1857364"/>
            <a:ext cx="3162509" cy="2500330"/>
          </a:xfrm>
          <a:prstGeom prst="rect">
            <a:avLst/>
          </a:prstGeom>
          <a:ln w="228600" cap="sq" cmpd="thickThin">
            <a:solidFill>
              <a:srgbClr val="6633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7" name="Скругленный прямоугольник 16"/>
          <p:cNvSpPr/>
          <p:nvPr/>
        </p:nvSpPr>
        <p:spPr>
          <a:xfrm>
            <a:off x="4286248" y="1071546"/>
            <a:ext cx="2285984" cy="928694"/>
          </a:xfrm>
          <a:prstGeom prst="roundRect">
            <a:avLst/>
          </a:prstGeom>
          <a:solidFill>
            <a:srgbClr val="FF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П.Еськов.</a:t>
            </a:r>
          </a:p>
          <a:p>
            <a:pPr algn="ctr"/>
            <a:r>
              <a:rPr lang="ru-RU" dirty="0" smtClean="0"/>
              <a:t>Подснежник</a:t>
            </a:r>
            <a:endParaRPr lang="ru-RU" dirty="0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0" y="4071942"/>
            <a:ext cx="2714612" cy="1214446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800000"/>
                </a:solidFill>
              </a:rPr>
              <a:t>П.Чайковский «Времена года».Апрель. «Подснежник».</a:t>
            </a:r>
            <a:endParaRPr lang="ru-RU" dirty="0">
              <a:solidFill>
                <a:srgbClr val="800000"/>
              </a:solidFill>
            </a:endParaRPr>
          </a:p>
        </p:txBody>
      </p:sp>
      <p:sp>
        <p:nvSpPr>
          <p:cNvPr id="14" name="Выноска со стрелкой вниз 13"/>
          <p:cNvSpPr/>
          <p:nvPr/>
        </p:nvSpPr>
        <p:spPr>
          <a:xfrm rot="20964940">
            <a:off x="385384" y="1167511"/>
            <a:ext cx="2783734" cy="1343028"/>
          </a:xfrm>
          <a:prstGeom prst="downArrowCallou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Интеграция разных видов художественного творчества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27" name="Mihail_Pletnyov_-_Vremena_goda_CHajkovskogo_Aprel_Podsnezhnik_(iPlayer.fm)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 cstate="print"/>
          <a:stretch>
            <a:fillRect/>
          </a:stretch>
        </p:blipFill>
        <p:spPr>
          <a:xfrm>
            <a:off x="4449763" y="3306763"/>
            <a:ext cx="244475" cy="244475"/>
          </a:xfrm>
          <a:prstGeom prst="rect">
            <a:avLst/>
          </a:prstGeom>
        </p:spPr>
      </p:pic>
      <p:pic>
        <p:nvPicPr>
          <p:cNvPr id="29" name="Mihail_Pletnyov_-_Vremena_goda_CHajkovskogo_Aprel_Podsnezhnik_(iPlayer.fm)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8" cstate="print"/>
          <a:stretch>
            <a:fillRect/>
          </a:stretch>
        </p:blipFill>
        <p:spPr>
          <a:xfrm>
            <a:off x="4449763" y="3306763"/>
            <a:ext cx="244475" cy="244475"/>
          </a:xfrm>
          <a:prstGeom prst="rect">
            <a:avLst/>
          </a:prstGeom>
        </p:spPr>
      </p:pic>
      <p:sp>
        <p:nvSpPr>
          <p:cNvPr id="20" name="Скругленный прямоугольник 19"/>
          <p:cNvSpPr/>
          <p:nvPr/>
        </p:nvSpPr>
        <p:spPr>
          <a:xfrm>
            <a:off x="6215074" y="1500174"/>
            <a:ext cx="2414598" cy="1071570"/>
          </a:xfrm>
          <a:prstGeom prst="roundRect">
            <a:avLst/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err="1" smtClean="0">
                <a:solidFill>
                  <a:srgbClr val="7030A0"/>
                </a:solidFill>
              </a:rPr>
              <a:t>Мультимедийные</a:t>
            </a:r>
            <a:endParaRPr lang="ru-RU" b="1" i="1" dirty="0" smtClean="0">
              <a:solidFill>
                <a:srgbClr val="7030A0"/>
              </a:solidFill>
            </a:endParaRPr>
          </a:p>
          <a:p>
            <a:pPr algn="ctr"/>
            <a:r>
              <a:rPr lang="ru-RU" b="1" i="1" dirty="0" smtClean="0">
                <a:solidFill>
                  <a:srgbClr val="7030A0"/>
                </a:solidFill>
              </a:rPr>
              <a:t>технологии </a:t>
            </a:r>
            <a:endParaRPr lang="ru-RU" dirty="0"/>
          </a:p>
        </p:txBody>
      </p:sp>
      <p:pic>
        <p:nvPicPr>
          <p:cNvPr id="22" name="Picture 9" descr="C:\Users\USER\Pictures\береза\травников\img0 (1)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29257" y="2643183"/>
            <a:ext cx="3500462" cy="278608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2786050" y="3929062"/>
          <a:ext cx="3857625" cy="2928938"/>
        </p:xfrm>
        <a:graphic>
          <a:graphicData uri="http://schemas.openxmlformats.org/presentationml/2006/ole">
            <p:oleObj spid="_x0000_s28673" name="Презентация" r:id="rId10" imgW="4570551" imgH="3427315" progId="PowerPoint.Show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2088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42088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воля\шаблоны\0_8ca69_29969bc0_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3" name="Схема 2"/>
          <p:cNvGraphicFramePr/>
          <p:nvPr/>
        </p:nvGraphicFramePr>
        <p:xfrm>
          <a:off x="1524000" y="214290"/>
          <a:ext cx="6619900" cy="55007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121" name="Picture 1" descr="C:\Users\USER\Pictures\воспитатель\анимашки\127332998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86578" y="1643050"/>
            <a:ext cx="2643206" cy="1867592"/>
          </a:xfrm>
          <a:prstGeom prst="rect">
            <a:avLst/>
          </a:prstGeom>
          <a:noFill/>
        </p:spPr>
      </p:pic>
      <p:pic>
        <p:nvPicPr>
          <p:cNvPr id="1026" name="Picture 2" descr="E:\воля\пед чтения\анимации\ec3a5b74f45991778063bc9ef7fd859d.jpg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714412" y="0"/>
            <a:ext cx="4214832" cy="2876550"/>
          </a:xfrm>
          <a:prstGeom prst="rect">
            <a:avLst/>
          </a:prstGeom>
          <a:noFill/>
        </p:spPr>
      </p:pic>
      <p:pic>
        <p:nvPicPr>
          <p:cNvPr id="5122" name="Picture 2" descr="C:\Users\USER\Pictures\воспитатель\анимашки\538852136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42844" y="3643314"/>
            <a:ext cx="2428860" cy="1976448"/>
          </a:xfrm>
          <a:prstGeom prst="rect">
            <a:avLst/>
          </a:prstGeom>
          <a:noFill/>
        </p:spPr>
      </p:pic>
      <p:pic>
        <p:nvPicPr>
          <p:cNvPr id="45057" name="Picture 1" descr="E:\воля\анимации\2133b007af1a640c407aa7d8ec303149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28596" y="5467350"/>
            <a:ext cx="3800475" cy="1390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воля\шаблоны\0_8ca69_29969bc0_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357158" y="142852"/>
            <a:ext cx="4572032" cy="1485904"/>
          </a:xfrm>
          <a:prstGeom prst="round2DiagRect">
            <a:avLst/>
          </a:prstGeom>
          <a:solidFill>
            <a:srgbClr val="CCFF99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n>
                  <a:solidFill>
                    <a:srgbClr val="C00000"/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Наши походы и  экскурсии</a:t>
            </a:r>
            <a:endParaRPr lang="ru-RU" sz="2400" dirty="0">
              <a:ln>
                <a:solidFill>
                  <a:srgbClr val="C00000"/>
                </a:solidFill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6050" y="3643314"/>
            <a:ext cx="2844800" cy="2428892"/>
          </a:xfrm>
          <a:prstGeom prst="rect">
            <a:avLst/>
          </a:prstGeom>
          <a:ln w="127000" cap="sq">
            <a:solidFill>
              <a:srgbClr val="0000FF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58373" name="Picture 5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5572140"/>
            <a:ext cx="5000660" cy="1285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7" name="Picture 1" descr="C:\Users\Людмила\Desktop\конкурс\опыт\DSC0199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24" y="1772816"/>
            <a:ext cx="3360448" cy="25199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2844" y="4071942"/>
            <a:ext cx="2976331" cy="2592288"/>
          </a:xfrm>
          <a:prstGeom prst="rect">
            <a:avLst/>
          </a:prstGeom>
          <a:ln w="190500" cap="sq">
            <a:solidFill>
              <a:srgbClr val="FF66CC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Прямоугольник с одним вырезанным углом 8"/>
          <p:cNvSpPr/>
          <p:nvPr/>
        </p:nvSpPr>
        <p:spPr>
          <a:xfrm>
            <a:off x="5000628" y="285728"/>
            <a:ext cx="3857652" cy="1571612"/>
          </a:xfrm>
          <a:prstGeom prst="snip1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Акция «Ёлочка живи»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86512" y="1714488"/>
            <a:ext cx="2643206" cy="2103776"/>
          </a:xfrm>
          <a:prstGeom prst="rect">
            <a:avLst/>
          </a:prstGeom>
          <a:ln w="127000" cap="sq">
            <a:solidFill>
              <a:srgbClr val="FFCCFF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714744" y="1571612"/>
            <a:ext cx="2500330" cy="2160779"/>
          </a:xfrm>
          <a:prstGeom prst="rect">
            <a:avLst/>
          </a:prstGeom>
          <a:ln w="127000" cap="sq">
            <a:solidFill>
              <a:srgbClr val="FFFF99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000760" y="3500439"/>
            <a:ext cx="2694445" cy="2071702"/>
          </a:xfrm>
          <a:prstGeom prst="rect">
            <a:avLst/>
          </a:prstGeom>
          <a:noFill/>
          <a:ln w="57150">
            <a:solidFill>
              <a:srgbClr val="FF9933"/>
            </a:solidFill>
            <a:miter lim="800000"/>
            <a:headEnd/>
            <a:tailEnd/>
          </a:ln>
          <a:effectLst/>
        </p:spPr>
      </p:pic>
      <p:pic>
        <p:nvPicPr>
          <p:cNvPr id="13" name="Iz_m_f_V_lesu_rodilas_yolochka_-_V_lesu_rodilas_yolochka_minus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1" cstate="print"/>
          <a:stretch>
            <a:fillRect/>
          </a:stretch>
        </p:blipFill>
        <p:spPr>
          <a:xfrm>
            <a:off x="4449763" y="3306763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40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Pictures\шаблоны 2\1588.281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</p:pic>
      <p:sp>
        <p:nvSpPr>
          <p:cNvPr id="7" name="Скругленный прямоугольник 6"/>
          <p:cNvSpPr/>
          <p:nvPr/>
        </p:nvSpPr>
        <p:spPr>
          <a:xfrm>
            <a:off x="0" y="0"/>
            <a:ext cx="5214974" cy="2000240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Люблю я древний этот край</a:t>
            </a:r>
            <a:br>
              <a:rPr lang="ru-RU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И звёзд холодные рубины.</a:t>
            </a:r>
            <a:br>
              <a:rPr lang="ru-RU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Люблю весенний птичий грай,</a:t>
            </a:r>
            <a:br>
              <a:rPr lang="ru-RU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Костры осенние рябины.</a:t>
            </a:r>
            <a:br>
              <a:rPr lang="ru-RU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(Николай Егоров)</a:t>
            </a:r>
            <a:endParaRPr lang="ru-RU" dirty="0">
              <a:solidFill>
                <a:srgbClr val="800000"/>
              </a:solidFill>
            </a:endParaRPr>
          </a:p>
        </p:txBody>
      </p:sp>
      <p:pic>
        <p:nvPicPr>
          <p:cNvPr id="54276" name="Picture 4" descr="http://www.playcast.ru/uploads/2015/05/13/1357488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3027" y="2112841"/>
            <a:ext cx="1428750" cy="1190625"/>
          </a:xfrm>
          <a:prstGeom prst="rect">
            <a:avLst/>
          </a:prstGeom>
          <a:noFill/>
        </p:spPr>
      </p:pic>
      <p:pic>
        <p:nvPicPr>
          <p:cNvPr id="57346" name="Picture 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4786322"/>
            <a:ext cx="2586047" cy="2071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Двойная стрелка влево/вверх 8"/>
          <p:cNvSpPr/>
          <p:nvPr/>
        </p:nvSpPr>
        <p:spPr>
          <a:xfrm rot="18376997">
            <a:off x="4154429" y="2043527"/>
            <a:ext cx="642942" cy="707516"/>
          </a:xfrm>
          <a:prstGeom prst="leftUpArrow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с двумя скругленными противолежащими углами 9"/>
          <p:cNvSpPr/>
          <p:nvPr/>
        </p:nvSpPr>
        <p:spPr>
          <a:xfrm>
            <a:off x="2500298" y="2928934"/>
            <a:ext cx="4357718" cy="1928826"/>
          </a:xfrm>
          <a:prstGeom prst="round2DiagRect">
            <a:avLst/>
          </a:prstGeom>
          <a:solidFill>
            <a:srgbClr val="CC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</a:rPr>
              <a:t>2 блок «Животный мир Курганской области»</a:t>
            </a:r>
            <a:endParaRPr lang="ru-RU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1985" name="Picture 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12635">
            <a:off x="497185" y="4662056"/>
            <a:ext cx="14668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2" name="Picture 6" descr="http://gif-anim.narod.ru/Multi85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43240" y="1500174"/>
            <a:ext cx="1200150" cy="15811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Pictures\шаблоны 2\1588.28117.jp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1643050"/>
            <a:ext cx="3429024" cy="2571768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0723" name="Picture 3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4810" y="5943600"/>
            <a:ext cx="2085975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Волна 7"/>
          <p:cNvSpPr/>
          <p:nvPr/>
        </p:nvSpPr>
        <p:spPr>
          <a:xfrm>
            <a:off x="2428860" y="142852"/>
            <a:ext cx="4000528" cy="1628780"/>
          </a:xfrm>
          <a:prstGeom prst="wav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>Акция покормите птиц зимой</a:t>
            </a:r>
            <a:endParaRPr lang="ru-RU" sz="2000" b="1" dirty="0">
              <a:solidFill>
                <a:srgbClr val="002060"/>
              </a:solidFill>
            </a:endParaRPr>
          </a:p>
        </p:txBody>
      </p:sp>
      <p:pic>
        <p:nvPicPr>
          <p:cNvPr id="9" name="Содержимое 6" descr="DSCF374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29322" y="3714752"/>
            <a:ext cx="3214678" cy="235745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Стрелка вправо 9"/>
          <p:cNvSpPr/>
          <p:nvPr/>
        </p:nvSpPr>
        <p:spPr>
          <a:xfrm rot="2970533">
            <a:off x="3941852" y="1471888"/>
            <a:ext cx="1728056" cy="1298599"/>
          </a:xfrm>
          <a:prstGeom prst="rightArrow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</a:rPr>
              <a:t>Кружковая работа</a:t>
            </a:r>
            <a:endParaRPr lang="ru-RU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Стрелка вправо с вырезом 10"/>
          <p:cNvSpPr/>
          <p:nvPr/>
        </p:nvSpPr>
        <p:spPr>
          <a:xfrm rot="19457274">
            <a:off x="4656781" y="5019226"/>
            <a:ext cx="1827283" cy="1156941"/>
          </a:xfrm>
          <a:prstGeom prst="notchedRightArrow">
            <a:avLst/>
          </a:prstGeom>
          <a:blipFill>
            <a:blip r:embed="rId7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bg2">
                    <a:lumMod val="25000"/>
                  </a:schemeClr>
                </a:solidFill>
              </a:rPr>
              <a:t>выставки</a:t>
            </a:r>
            <a:endParaRPr lang="ru-RU" b="1" i="1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30725" name="Picture 5" descr="http://www.playcast.ru/uploads/2015/12/01/16114640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285784" y="857232"/>
            <a:ext cx="3000396" cy="2476501"/>
          </a:xfrm>
          <a:prstGeom prst="rect">
            <a:avLst/>
          </a:prstGeom>
          <a:noFill/>
        </p:spPr>
      </p:pic>
      <p:pic>
        <p:nvPicPr>
          <p:cNvPr id="30722" name="Picture 2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85786" y="0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7" name="Picture 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42844" y="3143249"/>
            <a:ext cx="3929090" cy="2946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Стрелка влево 11"/>
          <p:cNvSpPr/>
          <p:nvPr/>
        </p:nvSpPr>
        <p:spPr>
          <a:xfrm>
            <a:off x="2786050" y="5286388"/>
            <a:ext cx="1835664" cy="913260"/>
          </a:xfrm>
          <a:prstGeom prst="leftArrow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 прогулке</a:t>
            </a:r>
            <a:endParaRPr lang="ru-RU" dirty="0"/>
          </a:p>
        </p:txBody>
      </p:sp>
      <p:pic>
        <p:nvPicPr>
          <p:cNvPr id="13" name="Vorobi_-_Zimuyucshie_pticy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1" cstate="print"/>
          <a:stretch>
            <a:fillRect/>
          </a:stretch>
        </p:blipFill>
        <p:spPr>
          <a:xfrm>
            <a:off x="4449763" y="3306763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19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воля\шаблоны\15b6491f831e260516a4181f1242e9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8000" y="-381000"/>
            <a:ext cx="10160000" cy="7620000"/>
          </a:xfrm>
          <a:prstGeom prst="rect">
            <a:avLst/>
          </a:prstGeom>
          <a:noFill/>
        </p:spPr>
      </p:pic>
      <p:pic>
        <p:nvPicPr>
          <p:cNvPr id="5" name="Picture 2" descr="C:\Users\USER\Pictures\макушино\d54e85d775e6d92a70261cc7f8b7bd175401d8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85926"/>
            <a:ext cx="3214710" cy="3000396"/>
          </a:xfrm>
          <a:prstGeom prst="rect">
            <a:avLst/>
          </a:prstGeom>
          <a:ln w="38100" cap="sq">
            <a:solidFill>
              <a:srgbClr val="8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Горизонтальный свиток 7"/>
          <p:cNvSpPr/>
          <p:nvPr/>
        </p:nvSpPr>
        <p:spPr>
          <a:xfrm>
            <a:off x="142844" y="4643446"/>
            <a:ext cx="7286676" cy="2571768"/>
          </a:xfrm>
          <a:prstGeom prst="horizontalScroll">
            <a:avLst/>
          </a:prstGeom>
          <a:solidFill>
            <a:srgbClr val="99FF99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800000"/>
                </a:solidFill>
              </a:rPr>
              <a:t>Е.Васильева(Макушино)</a:t>
            </a:r>
          </a:p>
          <a:p>
            <a:r>
              <a:rPr lang="ru-RU" b="1" dirty="0" smtClean="0">
                <a:solidFill>
                  <a:srgbClr val="800000"/>
                </a:solidFill>
              </a:rPr>
              <a:t>Не отмечен на карте не записан в </a:t>
            </a:r>
            <a:r>
              <a:rPr lang="ru-RU" b="1" dirty="0" err="1" smtClean="0">
                <a:solidFill>
                  <a:srgbClr val="800000"/>
                </a:solidFill>
              </a:rPr>
              <a:t>аналах</a:t>
            </a:r>
            <a:r>
              <a:rPr lang="ru-RU" b="1" dirty="0" smtClean="0">
                <a:solidFill>
                  <a:srgbClr val="800000"/>
                </a:solidFill>
              </a:rPr>
              <a:t>,</a:t>
            </a:r>
          </a:p>
          <a:p>
            <a:r>
              <a:rPr lang="ru-RU" b="1" dirty="0" smtClean="0">
                <a:solidFill>
                  <a:srgbClr val="800000"/>
                </a:solidFill>
              </a:rPr>
              <a:t>И названье его не гремит на весь свет.</a:t>
            </a:r>
          </a:p>
          <a:p>
            <a:r>
              <a:rPr lang="ru-RU" b="1" dirty="0" smtClean="0">
                <a:solidFill>
                  <a:srgbClr val="800000"/>
                </a:solidFill>
              </a:rPr>
              <a:t>Только, где бы ты нежил, где бы я не бывала</a:t>
            </a:r>
          </a:p>
          <a:p>
            <a:r>
              <a:rPr lang="ru-RU" b="1" dirty="0" smtClean="0">
                <a:solidFill>
                  <a:srgbClr val="800000"/>
                </a:solidFill>
              </a:rPr>
              <a:t>Нам роднее Макушино города нет.</a:t>
            </a:r>
          </a:p>
          <a:p>
            <a:pPr algn="ctr"/>
            <a:endParaRPr lang="ru-RU" dirty="0" smtClean="0"/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0" y="928670"/>
            <a:ext cx="5486400" cy="413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Горизонтальный свиток 5"/>
          <p:cNvSpPr/>
          <p:nvPr/>
        </p:nvSpPr>
        <p:spPr>
          <a:xfrm>
            <a:off x="-142908" y="0"/>
            <a:ext cx="4857752" cy="1819066"/>
          </a:xfrm>
          <a:prstGeom prst="horizontalScroll">
            <a:avLst/>
          </a:prstGeom>
          <a:solidFill>
            <a:srgbClr val="99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3 блок «Моя родина - Макушино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7169" name="Picture 1" descr="C:\Users\USER\Pictures\воспитатель\анимашки\203150026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29520" y="4238613"/>
            <a:ext cx="2214578" cy="26193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ru-RU" dirty="0" smtClean="0"/>
              <a:t>историческая хроника родного города</a:t>
            </a:r>
            <a:endParaRPr lang="ru-RU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142984"/>
            <a:ext cx="2928958" cy="24288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0" name="Picture 2" descr="http://dob.1september.ru/2003/14/3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4000504"/>
            <a:ext cx="3643338" cy="2760449"/>
          </a:xfrm>
          <a:prstGeom prst="rect">
            <a:avLst/>
          </a:prstGeom>
          <a:ln w="127000" cap="sq">
            <a:solidFill>
              <a:srgbClr val="9999FF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0" name="Picture 2" descr="http://www.kurgangen.ru/i/photos/s/39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0694" y="1214422"/>
            <a:ext cx="3500462" cy="307183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80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Pictures\шаблоны 2\1588.281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6543692" cy="511156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Народное искусство</a:t>
            </a:r>
            <a:endParaRPr lang="ru-RU" dirty="0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642918"/>
            <a:ext cx="2714644" cy="3150925"/>
          </a:xfrm>
          <a:prstGeom prst="rect">
            <a:avLst/>
          </a:prstGeom>
          <a:ln w="127000" cap="sq">
            <a:solidFill>
              <a:srgbClr val="FF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1000108"/>
            <a:ext cx="4572000" cy="3429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Прямоугольник 8"/>
          <p:cNvSpPr/>
          <p:nvPr/>
        </p:nvSpPr>
        <p:spPr>
          <a:xfrm>
            <a:off x="4357686" y="2786059"/>
            <a:ext cx="2500330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</a:rPr>
              <a:t>Культура и</a:t>
            </a:r>
          </a:p>
          <a:p>
            <a:pPr algn="ctr"/>
            <a:r>
              <a:rPr lang="ru-RU" b="1" i="1" dirty="0" smtClean="0">
                <a:solidFill>
                  <a:srgbClr val="C00000"/>
                </a:solidFill>
              </a:rPr>
              <a:t>традиции</a:t>
            </a:r>
            <a:endParaRPr lang="ru-RU" dirty="0"/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28860" y="3643315"/>
            <a:ext cx="3214710" cy="27146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999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628" y="3929066"/>
            <a:ext cx="3929090" cy="257628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52CECE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2844" y="4500570"/>
            <a:ext cx="2762269" cy="20717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66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воля\шаблоны\15b6491f831e260516a4181f1242e9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8000" y="-381000"/>
            <a:ext cx="10160000" cy="7620000"/>
          </a:xfrm>
          <a:prstGeom prst="rect">
            <a:avLst/>
          </a:prstGeom>
          <a:noFill/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571876"/>
            <a:ext cx="2560637" cy="305593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Содержимое 8" descr="DSCF561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86116" y="3571876"/>
            <a:ext cx="4038600" cy="3028950"/>
          </a:xfrm>
          <a:prstGeom prst="rect">
            <a:avLst/>
          </a:prstGeom>
          <a:ln w="190500" cap="sq">
            <a:solidFill>
              <a:srgbClr val="7030A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419730" y="928670"/>
            <a:ext cx="3562970" cy="2714644"/>
          </a:xfrm>
          <a:prstGeom prst="rect">
            <a:avLst/>
          </a:prstGeom>
          <a:ln w="127000" cap="sq">
            <a:solidFill>
              <a:srgbClr val="00B05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15108" y="2000240"/>
            <a:ext cx="2428892" cy="1821669"/>
          </a:xfrm>
          <a:prstGeom prst="rect">
            <a:avLst/>
          </a:prstGeom>
          <a:ln w="1270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00430" y="1285860"/>
            <a:ext cx="3286148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57200" y="-142900"/>
            <a:ext cx="7615262" cy="1214446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Знакомство с городом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воля\шаблоны\15b6491f831e260516a4181f1242e9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42974" y="-214338"/>
            <a:ext cx="10160000" cy="7620000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  <a:solidFill>
            <a:srgbClr val="C00000"/>
          </a:solidFill>
          <a:ln>
            <a:solidFill>
              <a:schemeClr val="accent2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 prst="convex"/>
            <a:contourClr>
              <a:schemeClr val="accent2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Акции к дню ПОБЕДЫ</a:t>
            </a:r>
            <a:endParaRPr lang="ru-RU" dirty="0"/>
          </a:p>
        </p:txBody>
      </p:sp>
      <p:pic>
        <p:nvPicPr>
          <p:cNvPr id="8" name="Содержимое 7" descr="DSCF5610.jpg"/>
          <p:cNvPicPr>
            <a:picLocks noGrp="1" noChangeAspect="1"/>
          </p:cNvPicPr>
          <p:nvPr>
            <p:ph sz="half" idx="1"/>
          </p:nvPr>
        </p:nvPicPr>
        <p:blipFill>
          <a:blip r:embed="rId4" cstate="print"/>
          <a:stretch>
            <a:fillRect/>
          </a:stretch>
        </p:blipFill>
        <p:spPr>
          <a:xfrm>
            <a:off x="-571536" y="1214422"/>
            <a:ext cx="4038600" cy="3028950"/>
          </a:xfrm>
          <a:prstGeom prst="rect">
            <a:avLst/>
          </a:prstGeom>
          <a:ln w="190500" cap="sq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500098" y="4143380"/>
            <a:ext cx="3571900" cy="28575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86446" y="3857628"/>
            <a:ext cx="3643306" cy="3143272"/>
          </a:xfrm>
          <a:prstGeom prst="rect">
            <a:avLst/>
          </a:prstGeom>
          <a:ln w="127000" cap="sq">
            <a:solidFill>
              <a:srgbClr val="FFC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9" name="Den_pobedy_minus_-_Den_pobedy_minus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print"/>
          <a:stretch>
            <a:fillRect/>
          </a:stretch>
        </p:blipFill>
        <p:spPr>
          <a:xfrm>
            <a:off x="4449763" y="3306763"/>
            <a:ext cx="244475" cy="244475"/>
          </a:xfrm>
          <a:prstGeom prst="rect">
            <a:avLst/>
          </a:prstGeom>
        </p:spPr>
      </p:pic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72132" y="928670"/>
            <a:ext cx="3786246" cy="29793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66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6081" name="Picture 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357422" y="-928718"/>
            <a:ext cx="4121698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500298" y="4071942"/>
            <a:ext cx="3357586" cy="2786058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898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воля\шаблоны\15b6491f831e260516a4181f1242e9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1536" y="-357214"/>
            <a:ext cx="10160000" cy="7620000"/>
          </a:xfrm>
          <a:prstGeom prst="rect">
            <a:avLst/>
          </a:prstGeom>
          <a:noFill/>
        </p:spPr>
      </p:pic>
      <p:pic>
        <p:nvPicPr>
          <p:cNvPr id="9" name="Содержимое 5" descr="SPM_A036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14346" y="1000108"/>
            <a:ext cx="3650727" cy="30718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Содержимое 6" descr="DSCF374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86784">
            <a:off x="5429256" y="1000108"/>
            <a:ext cx="4038600" cy="302895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272">
            <a:off x="6263660" y="4069142"/>
            <a:ext cx="2844800" cy="25877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039651">
            <a:off x="132392" y="4155903"/>
            <a:ext cx="3025667" cy="2458241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43306" y="3429000"/>
            <a:ext cx="2214578" cy="31305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457200" y="-428652"/>
            <a:ext cx="8229600" cy="1428760"/>
          </a:xfrm>
        </p:spPr>
        <p:txBody>
          <a:bodyPr/>
          <a:lstStyle/>
          <a:p>
            <a:r>
              <a:rPr lang="ru-RU" dirty="0" smtClean="0"/>
              <a:t>Мы поздравляем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воля\шаблоны\0_7a2fc_22ee7159_XL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92D050"/>
          </a:solidFill>
        </p:spPr>
      </p:pic>
      <p:sp>
        <p:nvSpPr>
          <p:cNvPr id="11" name="Прямоугольник 10"/>
          <p:cNvSpPr/>
          <p:nvPr/>
        </p:nvSpPr>
        <p:spPr>
          <a:xfrm>
            <a:off x="2786050" y="2071678"/>
            <a:ext cx="3357586" cy="1200329"/>
          </a:xfrm>
          <a:prstGeom prst="rect">
            <a:avLst/>
          </a:prstGeom>
          <a:solidFill>
            <a:srgbClr val="FF66CC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dirty="0" smtClean="0">
                <a:hlinkClick r:id="rId3"/>
              </a:rPr>
              <a:t>http://yaodarennost.ru/tekuschie-konkursy</a:t>
            </a:r>
            <a:r>
              <a:rPr lang="ru-RU" dirty="0" smtClean="0"/>
              <a:t> - Международные конкурсы для детей и педагогов.</a:t>
            </a:r>
            <a:endParaRPr lang="ru-RU" dirty="0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3500438"/>
            <a:ext cx="2880270" cy="221457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0000FF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277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2780" name="Rectangle 12"/>
          <p:cNvSpPr>
            <a:spLocks noChangeArrowheads="1"/>
          </p:cNvSpPr>
          <p:nvPr/>
        </p:nvSpPr>
        <p:spPr bwMode="auto">
          <a:xfrm>
            <a:off x="5643538" y="1428736"/>
            <a:ext cx="3500462" cy="3754874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/>
              <a:t>http://www.maam.ru</a:t>
            </a:r>
            <a:endParaRPr kumimoji="0" lang="ru-RU" sz="1600" b="1" u="sng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  <a:cs typeface="Arial" pitchFamily="34" charset="0"/>
              <a:hlinkClick r:id="rId5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u="sng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cs typeface="Arial" pitchFamily="34" charset="0"/>
                <a:hlinkClick r:id="rId5"/>
              </a:rPr>
              <a:t>роект</a:t>
            </a:r>
            <a:r>
              <a:rPr kumimoji="0" lang="ru-RU" sz="1100" u="sng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cs typeface="Arial" pitchFamily="34" charset="0"/>
                <a:hlinkClick r:id="rId5"/>
              </a:rPr>
              <a:t> «Бумажные чудеса»</a:t>
            </a:r>
            <a:endParaRPr kumimoji="0" lang="ru-RU" sz="1100" u="sng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u="sng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cs typeface="Arial" pitchFamily="34" charset="0"/>
                <a:hlinkClick r:id="rId6"/>
              </a:rPr>
              <a:t>Кружковая работа по </a:t>
            </a:r>
            <a:r>
              <a:rPr kumimoji="0" lang="ru-RU" sz="1100" u="sng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cs typeface="Arial" pitchFamily="34" charset="0"/>
                <a:hlinkClick r:id="rId6"/>
              </a:rPr>
              <a:t>квиллингу</a:t>
            </a:r>
            <a:r>
              <a:rPr kumimoji="0" lang="ru-RU" sz="1100" u="sng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cs typeface="Arial" pitchFamily="34" charset="0"/>
                <a:hlinkClick r:id="rId6"/>
              </a:rPr>
              <a:t> и ИКТ как средство развития творческих способностей у детей дошкольного возраста</a:t>
            </a:r>
            <a:endParaRPr kumimoji="0" lang="ru-RU" sz="1100" u="sng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u="sng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cs typeface="Arial" pitchFamily="34" charset="0"/>
                <a:hlinkClick r:id="rId7"/>
              </a:rPr>
              <a:t>«Праздник картошки»</a:t>
            </a:r>
            <a:endParaRPr kumimoji="0" lang="ru-RU" sz="1100" u="sng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u="sng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cs typeface="Arial" pitchFamily="34" charset="0"/>
                <a:hlinkClick r:id="rId8"/>
              </a:rPr>
              <a:t>Выпускной в группе «</a:t>
            </a:r>
            <a:r>
              <a:rPr kumimoji="0" lang="ru-RU" sz="1100" u="sng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cs typeface="Arial" pitchFamily="34" charset="0"/>
                <a:hlinkClick r:id="rId8"/>
              </a:rPr>
              <a:t>Смешарики</a:t>
            </a:r>
            <a:r>
              <a:rPr kumimoji="0" lang="ru-RU" sz="1100" u="sng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cs typeface="Arial" pitchFamily="34" charset="0"/>
                <a:hlinkClick r:id="rId8"/>
              </a:rPr>
              <a:t>», 2014 год</a:t>
            </a:r>
            <a:endParaRPr kumimoji="0" lang="ru-RU" sz="1100" u="sng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u="sng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cs typeface="Arial" pitchFamily="34" charset="0"/>
                <a:hlinkClick r:id="rId9"/>
              </a:rPr>
              <a:t>Наши выставки</a:t>
            </a:r>
            <a:endParaRPr kumimoji="0" lang="ru-RU" sz="1100" u="sng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u="sng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cs typeface="Arial" pitchFamily="34" charset="0"/>
                <a:hlinkClick r:id="rId10"/>
              </a:rPr>
              <a:t>План работы </a:t>
            </a:r>
            <a:r>
              <a:rPr kumimoji="0" lang="ru-RU" sz="1100" u="sng" strike="noStrike" cap="none" normalizeH="0" baseline="0" dirty="0" smtClean="0">
                <a:ln>
                  <a:solidFill>
                    <a:srgbClr val="002060"/>
                  </a:solidFill>
                </a:ln>
                <a:solidFill>
                  <a:srgbClr val="0000FF"/>
                </a:solidFill>
                <a:effectLst/>
                <a:latin typeface="Arial" pitchFamily="34" charset="0"/>
                <a:cs typeface="Arial" pitchFamily="34" charset="0"/>
                <a:hlinkClick r:id="rId10"/>
              </a:rPr>
              <a:t>кружка</a:t>
            </a:r>
            <a:r>
              <a:rPr kumimoji="0" lang="ru-RU" sz="1100" u="sng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cs typeface="Arial" pitchFamily="34" charset="0"/>
                <a:hlinkClick r:id="rId10"/>
              </a:rPr>
              <a:t> «Пластилиновая живопись»</a:t>
            </a:r>
            <a:endParaRPr kumimoji="0" lang="ru-RU" sz="1100" u="sng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100" u="sng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cs typeface="Arial" pitchFamily="34" charset="0"/>
                <a:hlinkClick r:id="rId11"/>
              </a:rPr>
              <a:t>Выставки детских </a:t>
            </a:r>
            <a:r>
              <a:rPr kumimoji="0" lang="ru-RU" sz="1400" u="sng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cs typeface="Arial" pitchFamily="34" charset="0"/>
                <a:hlinkClick r:id="rId11"/>
              </a:rPr>
              <a:t>работ</a:t>
            </a:r>
            <a:r>
              <a:rPr lang="ru-RU" sz="1400" u="sng" dirty="0" smtClean="0">
                <a:solidFill>
                  <a:srgbClr val="0000FF"/>
                </a:solidFill>
              </a:rPr>
              <a:t>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u="sng" dirty="0" smtClean="0">
                <a:solidFill>
                  <a:srgbClr val="0000FF"/>
                </a:solidFill>
              </a:rPr>
              <a:t>Оформление музыкального зала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u="sng" dirty="0" err="1" smtClean="0">
                <a:solidFill>
                  <a:srgbClr val="0000FF"/>
                </a:solidFill>
              </a:rPr>
              <a:t>Фотоотчет</a:t>
            </a:r>
            <a:r>
              <a:rPr lang="ru-RU" sz="1400" u="sng" dirty="0" smtClean="0">
                <a:solidFill>
                  <a:srgbClr val="0000FF"/>
                </a:solidFill>
              </a:rPr>
              <a:t> о работе кружка по </a:t>
            </a:r>
            <a:r>
              <a:rPr lang="ru-RU" sz="1400" u="sng" dirty="0" err="1" smtClean="0">
                <a:solidFill>
                  <a:srgbClr val="0000FF"/>
                </a:solidFill>
              </a:rPr>
              <a:t>квиллингу</a:t>
            </a:r>
            <a:r>
              <a:rPr lang="ru-RU" sz="1400" u="sng" dirty="0" smtClean="0">
                <a:solidFill>
                  <a:srgbClr val="0000FF"/>
                </a:solidFill>
              </a:rPr>
              <a:t> «Веселая полоска»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u="sng" dirty="0" smtClean="0">
                <a:solidFill>
                  <a:srgbClr val="0000FF"/>
                </a:solidFill>
              </a:rPr>
              <a:t>Проект «Зауральская березка»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dirty="0" smtClean="0"/>
              <a:t>/</a:t>
            </a:r>
            <a:endParaRPr lang="ru-RU" sz="2000" dirty="0" smtClean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9FD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83A62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Горизонтальный свиток 21"/>
          <p:cNvSpPr/>
          <p:nvPr/>
        </p:nvSpPr>
        <p:spPr>
          <a:xfrm>
            <a:off x="3214678" y="285728"/>
            <a:ext cx="4357718" cy="1319024"/>
          </a:xfrm>
          <a:prstGeom prst="horizontalScroll">
            <a:avLst/>
          </a:prstGeom>
          <a:solidFill>
            <a:srgbClr val="52CEC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rgbClr val="800000"/>
                </a:solidFill>
              </a:rPr>
              <a:t>Распространение педагогического опыта</a:t>
            </a:r>
            <a:endParaRPr lang="ru-RU" b="1" i="1" dirty="0">
              <a:solidFill>
                <a:srgbClr val="800000"/>
              </a:solidFill>
            </a:endParaRPr>
          </a:p>
        </p:txBody>
      </p:sp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214678" y="4806799"/>
            <a:ext cx="2357454" cy="205120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9933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13" name="Прямоугольник 12"/>
          <p:cNvSpPr/>
          <p:nvPr/>
        </p:nvSpPr>
        <p:spPr>
          <a:xfrm>
            <a:off x="0" y="5857892"/>
            <a:ext cx="1928794" cy="1000108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Курсы повышения квалификации2016г</a:t>
            </a:r>
          </a:p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Мастер класс «</a:t>
            </a:r>
            <a:r>
              <a:rPr lang="ru-RU" sz="1400" b="1" dirty="0" err="1" smtClean="0">
                <a:solidFill>
                  <a:schemeClr val="tx1"/>
                </a:solidFill>
              </a:rPr>
              <a:t>Квиллинг</a:t>
            </a:r>
            <a:r>
              <a:rPr lang="ru-RU" sz="1400" b="1" dirty="0" smtClean="0">
                <a:solidFill>
                  <a:schemeClr val="tx1"/>
                </a:solidFill>
              </a:rPr>
              <a:t>»</a:t>
            </a:r>
            <a:endParaRPr lang="ru-RU" sz="1400" b="1" dirty="0">
              <a:solidFill>
                <a:schemeClr val="tx1"/>
              </a:solidFill>
            </a:endParaRPr>
          </a:p>
        </p:txBody>
      </p:sp>
      <p:cxnSp>
        <p:nvCxnSpPr>
          <p:cNvPr id="26" name="Прямая со стрелкой 25"/>
          <p:cNvCxnSpPr/>
          <p:nvPr/>
        </p:nvCxnSpPr>
        <p:spPr>
          <a:xfrm rot="16200000" flipV="1">
            <a:off x="1000100" y="5857892"/>
            <a:ext cx="1643074" cy="71438"/>
          </a:xfrm>
          <a:prstGeom prst="straightConnector1">
            <a:avLst/>
          </a:prstGeom>
          <a:ln w="98425">
            <a:solidFill>
              <a:srgbClr val="8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782" name="Picture 14" descr="http://www.playcast.ru/uploads/2016/09/29/20045087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072298" y="4071942"/>
            <a:ext cx="2071702" cy="2071702"/>
          </a:xfrm>
          <a:prstGeom prst="rect">
            <a:avLst/>
          </a:prstGeom>
          <a:noFill/>
        </p:spPr>
      </p:pic>
      <p:sp>
        <p:nvSpPr>
          <p:cNvPr id="31" name="Прямоугольник 30"/>
          <p:cNvSpPr/>
          <p:nvPr/>
        </p:nvSpPr>
        <p:spPr>
          <a:xfrm>
            <a:off x="5786446" y="5643578"/>
            <a:ext cx="2214578" cy="107157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Педагогические чтения</a:t>
            </a:r>
          </a:p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«Проектная деятельность»2016г</a:t>
            </a:r>
            <a:endParaRPr lang="ru-RU" sz="1400" b="1" dirty="0">
              <a:solidFill>
                <a:schemeClr val="tx1"/>
              </a:solidFill>
            </a:endParaRPr>
          </a:p>
        </p:txBody>
      </p:sp>
      <p:cxnSp>
        <p:nvCxnSpPr>
          <p:cNvPr id="33" name="Прямая со стрелкой 32"/>
          <p:cNvCxnSpPr/>
          <p:nvPr/>
        </p:nvCxnSpPr>
        <p:spPr>
          <a:xfrm rot="10800000">
            <a:off x="5643570" y="5286388"/>
            <a:ext cx="928694" cy="500066"/>
          </a:xfrm>
          <a:prstGeom prst="straightConnector1">
            <a:avLst/>
          </a:prstGeom>
          <a:ln w="63500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Прямоугольник 38"/>
          <p:cNvSpPr/>
          <p:nvPr/>
        </p:nvSpPr>
        <p:spPr>
          <a:xfrm>
            <a:off x="214282" y="0"/>
            <a:ext cx="2571768" cy="127156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День открытых дверей</a:t>
            </a:r>
          </a:p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2015г</a:t>
            </a:r>
            <a:endParaRPr lang="ru-RU" sz="1400" b="1" dirty="0">
              <a:solidFill>
                <a:schemeClr val="tx1"/>
              </a:solidFill>
            </a:endParaRPr>
          </a:p>
        </p:txBody>
      </p:sp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42844" y="1000108"/>
            <a:ext cx="2613806" cy="242378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C00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32784" name="Picture 16" descr="http://toukleymural.weebly.com/uploads/4/1/8/4/4184699/6078937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285984" y="-214338"/>
            <a:ext cx="1676400" cy="1247775"/>
          </a:xfrm>
          <a:prstGeom prst="rect">
            <a:avLst/>
          </a:prstGeom>
          <a:noFill/>
        </p:spPr>
      </p:pic>
      <p:pic>
        <p:nvPicPr>
          <p:cNvPr id="40" name="Picture 14" descr="http://www.playcast.ru/uploads/2016/09/29/20045087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224698" y="4224342"/>
            <a:ext cx="2071702" cy="20717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142852"/>
            <a:ext cx="6786610" cy="6596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530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463" y="144463"/>
            <a:ext cx="1428750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YA_ty_on_ona_Minus_1_ton_(vmuzice.co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49763" y="3306763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641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1930</TotalTime>
  <Words>390</Words>
  <Application>Microsoft Office PowerPoint</Application>
  <PresentationFormat>Экран (4:3)</PresentationFormat>
  <Paragraphs>82</Paragraphs>
  <Slides>17</Slides>
  <Notes>0</Notes>
  <HiddenSlides>0</HiddenSlides>
  <MMClips>6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9" baseType="lpstr">
      <vt:lpstr>Тема Office</vt:lpstr>
      <vt:lpstr>Презентация</vt:lpstr>
      <vt:lpstr>МБДОУ « Макушинский детский сад «Теремок»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историческая хроника родного города</vt:lpstr>
      <vt:lpstr>Народное искусство</vt:lpstr>
      <vt:lpstr>Знакомство с городом</vt:lpstr>
      <vt:lpstr>Акции к дню ПОБЕДЫ</vt:lpstr>
      <vt:lpstr>Мы поздравляем</vt:lpstr>
      <vt:lpstr>Слайд 16</vt:lpstr>
      <vt:lpstr>Слайд 17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210</cp:revision>
  <dcterms:created xsi:type="dcterms:W3CDTF">2017-02-01T14:10:56Z</dcterms:created>
  <dcterms:modified xsi:type="dcterms:W3CDTF">2018-11-13T15:19:28Z</dcterms:modified>
</cp:coreProperties>
</file>