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1" r:id="rId6"/>
    <p:sldId id="262" r:id="rId7"/>
    <p:sldId id="276" r:id="rId8"/>
    <p:sldId id="283" r:id="rId9"/>
    <p:sldId id="284" r:id="rId10"/>
    <p:sldId id="285" r:id="rId11"/>
    <p:sldId id="282" r:id="rId12"/>
  </p:sldIdLst>
  <p:sldSz cx="9144000" cy="6858000" type="screen4x3"/>
  <p:notesSz cx="6858000" cy="9144000"/>
  <p:custDataLst>
    <p:tags r:id="rId1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488F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67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27C4C9-88EF-425A-A23F-DE758F83C996}" type="datetimeFigureOut">
              <a:rPr lang="ru-RU" smtClean="0"/>
              <a:pPr/>
              <a:t>18.05.2018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945422-C76A-4F95-9258-003EF7F210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741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45422-C76A-4F95-9258-003EF7F210B9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820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45422-C76A-4F95-9258-003EF7F210B9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820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45422-C76A-4F95-9258-003EF7F210B9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820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45422-C76A-4F95-9258-003EF7F210B9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8208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45422-C76A-4F95-9258-003EF7F210B9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820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45422-C76A-4F95-9258-003EF7F210B9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8208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45422-C76A-4F95-9258-003EF7F210B9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648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45422-C76A-4F95-9258-003EF7F210B9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789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45422-C76A-4F95-9258-003EF7F210B9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7133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45422-C76A-4F95-9258-003EF7F210B9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820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2279D-7164-4650-8718-7A71120A21AC}" type="datetime1">
              <a:rPr lang="ru-RU" smtClean="0"/>
              <a:pPr/>
              <a:t>18.05.2018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E42CA-40DA-4789-A332-BD9F910187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023045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78BC6-2B1F-47C7-B2F6-9424F04FF4F6}" type="datetime1">
              <a:rPr lang="ru-RU" smtClean="0"/>
              <a:pPr/>
              <a:t>18.05.2018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E42CA-40DA-4789-A332-BD9F910187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49874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3866E-A22E-4304-ADFC-8A1BDF8693C8}" type="datetime1">
              <a:rPr lang="ru-RU" smtClean="0"/>
              <a:pPr/>
              <a:t>18.05.2018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E42CA-40DA-4789-A332-BD9F910187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965157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A094A-4E69-45CC-8518-A07800CCC1D9}" type="datetime1">
              <a:rPr lang="ru-RU" smtClean="0"/>
              <a:pPr/>
              <a:t>18.05.2018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E42CA-40DA-4789-A332-BD9F910187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797180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48EE-7E20-4ED3-A4C9-C8242434452B}" type="datetime1">
              <a:rPr lang="ru-RU" smtClean="0"/>
              <a:pPr/>
              <a:t>18.05.2018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E42CA-40DA-4789-A332-BD9F910187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471064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EE4C8-0965-48EF-9FEA-36654F2F2FE2}" type="datetime1">
              <a:rPr lang="ru-RU" smtClean="0"/>
              <a:pPr/>
              <a:t>18.05.2018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E42CA-40DA-4789-A332-BD9F910187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513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220AF-BCCA-4D34-94A3-A87BC3BE0158}" type="datetime1">
              <a:rPr lang="ru-RU" smtClean="0"/>
              <a:pPr/>
              <a:t>18.05.2018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E42CA-40DA-4789-A332-BD9F910187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808076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0E9CD-D348-44FF-8F1E-1B10E3F074CB}" type="datetime1">
              <a:rPr lang="ru-RU" smtClean="0"/>
              <a:pPr/>
              <a:t>18.05.2018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E42CA-40DA-4789-A332-BD9F910187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023948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59707-F0D4-427E-AD2D-0AEA09AB47DF}" type="datetime1">
              <a:rPr lang="ru-RU" smtClean="0"/>
              <a:pPr/>
              <a:t>18.05.2018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E42CA-40DA-4789-A332-BD9F910187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41045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B2E4-EC8E-4898-8023-64CFC6CDE1ED}" type="datetime1">
              <a:rPr lang="ru-RU" smtClean="0"/>
              <a:pPr/>
              <a:t>18.05.2018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E42CA-40DA-4789-A332-BD9F910187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492255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99210-65F8-43E0-8BC6-A124C24896DF}" type="datetime1">
              <a:rPr lang="ru-RU" smtClean="0"/>
              <a:pPr/>
              <a:t>18.05.2018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E42CA-40DA-4789-A332-BD9F910187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718119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4173B-7DFC-4FC8-A61F-AA41CC51CADA}" type="datetime1">
              <a:rPr lang="ru-RU" smtClean="0"/>
              <a:pPr/>
              <a:t>18.05.2018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E42CA-40DA-4789-A332-BD9F910187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7356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4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4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4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4.pn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88FD0"/>
            </a:gs>
            <a:gs pos="39000">
              <a:schemeClr val="accent1">
                <a:satMod val="110000"/>
                <a:lumMod val="100000"/>
                <a:shade val="100000"/>
              </a:schemeClr>
            </a:gs>
            <a:gs pos="100000">
              <a:schemeClr val="accent1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Капля 4"/>
          <p:cNvSpPr/>
          <p:nvPr/>
        </p:nvSpPr>
        <p:spPr>
          <a:xfrm>
            <a:off x="434901" y="286439"/>
            <a:ext cx="8400628" cy="6015209"/>
          </a:xfrm>
          <a:prstGeom prst="teardrop">
            <a:avLst/>
          </a:prstGeom>
          <a:ln w="38100">
            <a:solidFill>
              <a:srgbClr val="92D05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42" y="3361766"/>
            <a:ext cx="3186497" cy="3307976"/>
          </a:xfrm>
          <a:prstGeom prst="rect">
            <a:avLst/>
          </a:prstGeom>
        </p:spPr>
      </p:pic>
      <p:sp>
        <p:nvSpPr>
          <p:cNvPr id="9" name="Полилиния 8"/>
          <p:cNvSpPr/>
          <p:nvPr/>
        </p:nvSpPr>
        <p:spPr>
          <a:xfrm rot="21010095">
            <a:off x="3963852" y="2159088"/>
            <a:ext cx="4671152" cy="374791"/>
          </a:xfrm>
          <a:custGeom>
            <a:avLst/>
            <a:gdLst>
              <a:gd name="connsiteX0" fmla="*/ 4671152 w 4671152"/>
              <a:gd name="connsiteY0" fmla="*/ 374791 h 374791"/>
              <a:gd name="connsiteX1" fmla="*/ 2082188 w 4671152"/>
              <a:gd name="connsiteY1" fmla="*/ 218 h 374791"/>
              <a:gd name="connsiteX2" fmla="*/ 451692 w 4671152"/>
              <a:gd name="connsiteY2" fmla="*/ 319707 h 374791"/>
              <a:gd name="connsiteX3" fmla="*/ 0 w 4671152"/>
              <a:gd name="connsiteY3" fmla="*/ 275639 h 37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71152" h="374791">
                <a:moveTo>
                  <a:pt x="4671152" y="374791"/>
                </a:moveTo>
                <a:cubicBezTo>
                  <a:pt x="3728291" y="192095"/>
                  <a:pt x="2785431" y="9399"/>
                  <a:pt x="2082188" y="218"/>
                </a:cubicBezTo>
                <a:cubicBezTo>
                  <a:pt x="1378945" y="-8963"/>
                  <a:pt x="798723" y="273804"/>
                  <a:pt x="451692" y="319707"/>
                </a:cubicBezTo>
                <a:cubicBezTo>
                  <a:pt x="104661" y="365610"/>
                  <a:pt x="52330" y="320624"/>
                  <a:pt x="0" y="275639"/>
                </a:cubicBezTo>
              </a:path>
            </a:pathLst>
          </a:custGeom>
          <a:ln>
            <a:prstDash val="lgDashDotDot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733536" y="525779"/>
            <a:ext cx="6465235" cy="378565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</a:rPr>
              <a:t>Муниципальное бюджетное дошкольное образовательное учреждение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</a:rPr>
              <a:t>«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</a:rPr>
              <a:t>Детский сад №2 «Изюминка»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</a:rPr>
              <a:t>г.Дагестанские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</a:rPr>
              <a:t>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</a:rPr>
              <a:t>Огни</a:t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</a:rPr>
            </a:b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</a:rPr>
              <a:t>ПРЕДСТАВЛЯЕТ 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Garamond" pitchFamily="18" charset="0"/>
              </a:rPr>
              <a:t>ПРЕЗЕНТАЦИЮ 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Garamond" pitchFamily="18" charset="0"/>
              </a:rPr>
              <a:t>организации развивающей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Garamond" pitchFamily="18" charset="0"/>
              </a:rPr>
              <a:t> предметно- пространственной среды 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Garamond" pitchFamily="18" charset="0"/>
              </a:rPr>
              <a:t>дошкольного учреждения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Garamond" pitchFamily="18" charset="0"/>
              </a:rPr>
              <a:t>2018 </a:t>
            </a:r>
            <a:r>
              <a:rPr lang="ru-RU" sz="2400" b="1" dirty="0">
                <a:solidFill>
                  <a:srgbClr val="002060"/>
                </a:solidFill>
                <a:latin typeface="Garamond" pitchFamily="18" charset="0"/>
              </a:rPr>
              <a:t>год</a:t>
            </a:r>
          </a:p>
          <a:p>
            <a:endParaRPr lang="ru-RU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330" y="3896757"/>
            <a:ext cx="4903800" cy="281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789977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717176" y="175298"/>
            <a:ext cx="8301318" cy="936433"/>
          </a:xfrm>
          <a:prstGeom prst="roundRect">
            <a:avLst/>
          </a:prstGeom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>
              <a:spcBef>
                <a:spcPts val="0"/>
              </a:spcBef>
              <a:buNone/>
            </a:pPr>
            <a:r>
              <a:rPr lang="ru-RU" sz="2800" b="1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aramond" pitchFamily="18" charset="0"/>
              </a:rPr>
              <a:t>Развивающая предметно-</a:t>
            </a:r>
          </a:p>
          <a:p>
            <a:pPr algn="r">
              <a:spcBef>
                <a:spcPts val="0"/>
              </a:spcBef>
              <a:buNone/>
            </a:pPr>
            <a:r>
              <a:rPr lang="ru-RU" sz="2800" b="1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aramond" pitchFamily="18" charset="0"/>
              </a:rPr>
              <a:t>         пространственная среда МБДОУ №2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6" y="161874"/>
            <a:ext cx="920172" cy="95525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84047" y="1375056"/>
            <a:ext cx="8852377" cy="5375366"/>
          </a:xfrm>
          <a:prstGeom prst="roundRect">
            <a:avLst>
              <a:gd name="adj" fmla="val 1639"/>
            </a:avLst>
          </a:prstGeom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97223" y="1365423"/>
            <a:ext cx="34783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b="1" dirty="0">
                <a:solidFill>
                  <a:srgbClr val="C00000"/>
                </a:solidFill>
                <a:latin typeface="Garamond" pitchFamily="18" charset="0"/>
              </a:rPr>
              <a:t>ЦЕЛИ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 организации РППС:</a:t>
            </a:r>
            <a:r>
              <a:rPr lang="ru-RU" sz="2000" b="1" dirty="0">
                <a:latin typeface="Garamond" pitchFamily="18" charset="0"/>
              </a:rPr>
              <a:t>  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97224" y="2714340"/>
            <a:ext cx="446442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buNone/>
            </a:pPr>
            <a:r>
              <a:rPr lang="ru-RU" sz="1600" b="1" dirty="0">
                <a:solidFill>
                  <a:srgbClr val="002060"/>
                </a:solidFill>
                <a:latin typeface="Garamond" pitchFamily="18" charset="0"/>
              </a:rPr>
              <a:t>• ОБЕСПЕЧЕНИЕ ПОЛНОЦЕННОГО ОБЩЕНИЯ И СОВМЕСТНОЙ ДЕЯТЕЛЬНОСТИ ДЕТЕЙ И ВЗРОСЛЫХ</a:t>
            </a:r>
          </a:p>
          <a:p>
            <a:pPr fontAlgn="t">
              <a:buNone/>
            </a:pPr>
            <a:r>
              <a:rPr lang="ru-RU" sz="1600" b="1" dirty="0">
                <a:solidFill>
                  <a:srgbClr val="002060"/>
                </a:solidFill>
                <a:latin typeface="Garamond" pitchFamily="18" charset="0"/>
              </a:rPr>
              <a:t>• ОБЕСПЕЧЕНИЕ РЕАЛИЗАЦИИ ОБРАЗОВАТЕЛЬНОЙ  ПРОГРАММЫ ДОУ</a:t>
            </a:r>
            <a:r>
              <a:rPr lang="ru-RU" sz="1600" b="1" dirty="0">
                <a:latin typeface="Garamond" pitchFamily="18" charset="0"/>
              </a:rPr>
              <a:t>   </a:t>
            </a:r>
            <a:endParaRPr lang="ru-RU" sz="1600" dirty="0">
              <a:latin typeface="Garamond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1012" y="4072781"/>
            <a:ext cx="49305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chemeClr val="accent2"/>
              </a:buClr>
              <a:buSzPct val="60000"/>
              <a:defRPr/>
            </a:pPr>
            <a:r>
              <a:rPr lang="ru-RU" sz="1600" b="1" dirty="0">
                <a:solidFill>
                  <a:srgbClr val="C00000"/>
                </a:solidFill>
                <a:latin typeface="Garamond" pitchFamily="18" charset="0"/>
              </a:rPr>
              <a:t>ЗАДАЧИ: </a:t>
            </a:r>
            <a:r>
              <a:rPr lang="ru-RU" sz="1600" b="1" dirty="0">
                <a:solidFill>
                  <a:srgbClr val="002060"/>
                </a:solidFill>
                <a:latin typeface="Garamond" pitchFamily="18" charset="0"/>
              </a:rPr>
              <a:t>создать</a:t>
            </a:r>
          </a:p>
          <a:p>
            <a:pPr lvl="0">
              <a:buClr>
                <a:schemeClr val="accent2"/>
              </a:buClr>
              <a:buSzPct val="60000"/>
              <a:defRPr/>
            </a:pPr>
            <a:r>
              <a:rPr lang="ru-RU" sz="1600" b="1" dirty="0">
                <a:solidFill>
                  <a:srgbClr val="002060"/>
                </a:solidFill>
                <a:latin typeface="Garamond" pitchFamily="18" charset="0"/>
              </a:rPr>
              <a:t>• атмосферу эмоционального комфорта</a:t>
            </a:r>
          </a:p>
          <a:p>
            <a:pPr lvl="0">
              <a:buClr>
                <a:schemeClr val="accent2"/>
              </a:buClr>
              <a:buSzPct val="60000"/>
              <a:defRPr/>
            </a:pPr>
            <a:r>
              <a:rPr lang="ru-RU" sz="1600" b="1" dirty="0">
                <a:solidFill>
                  <a:srgbClr val="002060"/>
                </a:solidFill>
                <a:latin typeface="Garamond" pitchFamily="18" charset="0"/>
              </a:rPr>
              <a:t>• условия для физического развития</a:t>
            </a:r>
          </a:p>
          <a:p>
            <a:pPr lvl="0">
              <a:buClr>
                <a:schemeClr val="accent2"/>
              </a:buClr>
              <a:buSzPct val="60000"/>
              <a:defRPr/>
            </a:pPr>
            <a:r>
              <a:rPr lang="ru-RU" sz="1600" b="1" dirty="0">
                <a:solidFill>
                  <a:srgbClr val="002060"/>
                </a:solidFill>
                <a:latin typeface="Garamond" pitchFamily="18" charset="0"/>
              </a:rPr>
              <a:t>• условия для творческого самовыражения</a:t>
            </a:r>
          </a:p>
          <a:p>
            <a:pPr lvl="0">
              <a:buClr>
                <a:schemeClr val="accent2"/>
              </a:buClr>
              <a:buSzPct val="60000"/>
              <a:defRPr/>
            </a:pPr>
            <a:r>
              <a:rPr lang="ru-RU" sz="1600" b="1" dirty="0">
                <a:solidFill>
                  <a:srgbClr val="002060"/>
                </a:solidFill>
                <a:latin typeface="Garamond" pitchFamily="18" charset="0"/>
              </a:rPr>
              <a:t>• условия для возможности проявления познавательной активности</a:t>
            </a:r>
          </a:p>
          <a:p>
            <a:pPr lvl="0">
              <a:buClr>
                <a:schemeClr val="accent2"/>
              </a:buClr>
              <a:buSzPct val="60000"/>
            </a:pPr>
            <a:r>
              <a:rPr lang="ru-RU" sz="1600" b="1" dirty="0">
                <a:solidFill>
                  <a:srgbClr val="002060"/>
                </a:solidFill>
                <a:latin typeface="Garamond" pitchFamily="18" charset="0"/>
              </a:rPr>
              <a:t>• благоприятные условия для восприятия природы, живописи, предметов декоративно-</a:t>
            </a:r>
          </a:p>
          <a:p>
            <a:pPr lvl="0">
              <a:buClr>
                <a:schemeClr val="accent2"/>
              </a:buClr>
              <a:buSzPct val="60000"/>
              <a:defRPr/>
            </a:pPr>
            <a:r>
              <a:rPr lang="ru-RU" sz="1600" b="1" dirty="0">
                <a:solidFill>
                  <a:srgbClr val="002060"/>
                </a:solidFill>
                <a:latin typeface="Garamond" pitchFamily="18" charset="0"/>
              </a:rPr>
              <a:t>прикладного искусства, музыки</a:t>
            </a:r>
          </a:p>
          <a:p>
            <a:pPr lvl="0">
              <a:buClr>
                <a:schemeClr val="accent2"/>
              </a:buClr>
              <a:buSzPct val="60000"/>
              <a:defRPr/>
            </a:pPr>
            <a:r>
              <a:rPr lang="ru-RU" sz="1600" b="1" dirty="0">
                <a:solidFill>
                  <a:srgbClr val="002060"/>
                </a:solidFill>
                <a:latin typeface="Garamond" pitchFamily="18" charset="0"/>
              </a:rPr>
              <a:t>• условия для участия родителей в жизни  ДОУ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796133" y="1838875"/>
            <a:ext cx="1571636" cy="7858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/>
            <a:r>
              <a:rPr lang="ru-RU" sz="1400" b="1" dirty="0">
                <a:solidFill>
                  <a:srgbClr val="002060"/>
                </a:solidFill>
                <a:latin typeface="Garamond" pitchFamily="18" charset="0"/>
              </a:rPr>
              <a:t>• пространства</a:t>
            </a:r>
          </a:p>
          <a:p>
            <a:pPr fontAlgn="t"/>
            <a:r>
              <a:rPr lang="ru-RU" sz="1400" b="1" dirty="0">
                <a:solidFill>
                  <a:srgbClr val="002060"/>
                </a:solidFill>
                <a:latin typeface="Garamond" pitchFamily="18" charset="0"/>
              </a:rPr>
              <a:t>• материалов</a:t>
            </a:r>
          </a:p>
          <a:p>
            <a:pPr fontAlgn="t"/>
            <a:r>
              <a:rPr lang="ru-RU" sz="1400" b="1" dirty="0">
                <a:solidFill>
                  <a:srgbClr val="002060"/>
                </a:solidFill>
                <a:latin typeface="Garamond" pitchFamily="18" charset="0"/>
              </a:rPr>
              <a:t>• оборудования </a:t>
            </a:r>
          </a:p>
          <a:p>
            <a:pPr fontAlgn="t"/>
            <a:r>
              <a:rPr lang="ru-RU" sz="1400" b="1" dirty="0">
                <a:solidFill>
                  <a:srgbClr val="002060"/>
                </a:solidFill>
                <a:latin typeface="Garamond" pitchFamily="18" charset="0"/>
              </a:rPr>
              <a:t>• инвентаря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295935" y="1838875"/>
            <a:ext cx="1500198" cy="785818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/>
            <a:r>
              <a:rPr lang="ru-RU" sz="1400" b="1" dirty="0">
                <a:solidFill>
                  <a:srgbClr val="002060"/>
                </a:solidFill>
                <a:latin typeface="Garamond" pitchFamily="18" charset="0"/>
              </a:rPr>
              <a:t>максимальная  реализация образовательного потенциала</a:t>
            </a:r>
            <a:endParaRPr lang="ru-RU" sz="1400" b="1" dirty="0">
              <a:latin typeface="Garamond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95835" y="1838875"/>
            <a:ext cx="1000100" cy="785818"/>
          </a:xfrm>
          <a:prstGeom prst="rect">
            <a:avLst/>
          </a:prstGeom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2060"/>
                </a:solidFill>
                <a:latin typeface="Garamond" pitchFamily="18" charset="0"/>
              </a:rPr>
              <a:t>РППС</a:t>
            </a:r>
          </a:p>
        </p:txBody>
      </p:sp>
      <p:sp>
        <p:nvSpPr>
          <p:cNvPr id="16" name="Стрелка вправо 15"/>
          <p:cNvSpPr/>
          <p:nvPr/>
        </p:nvSpPr>
        <p:spPr>
          <a:xfrm>
            <a:off x="2653258" y="2089327"/>
            <a:ext cx="214314" cy="214314"/>
          </a:xfrm>
          <a:prstGeom prst="rightArrow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chemeClr val="accent2">
                  <a:lumMod val="75000"/>
                </a:schemeClr>
              </a:solidFill>
              <a:latin typeface="Garamond" pitchFamily="18" charset="0"/>
            </a:endParaRPr>
          </a:p>
        </p:txBody>
      </p:sp>
      <p:sp>
        <p:nvSpPr>
          <p:cNvPr id="17" name="Выноска-облако 16"/>
          <p:cNvSpPr/>
          <p:nvPr/>
        </p:nvSpPr>
        <p:spPr>
          <a:xfrm>
            <a:off x="4629149" y="1416425"/>
            <a:ext cx="4362449" cy="2946025"/>
          </a:xfrm>
          <a:prstGeom prst="cloudCallout">
            <a:avLst>
              <a:gd name="adj1" fmla="val -45724"/>
              <a:gd name="adj2" fmla="val 69290"/>
            </a:avLst>
          </a:prstGeom>
          <a:solidFill>
            <a:srgbClr val="FCFAA8"/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2060"/>
                </a:solidFill>
                <a:latin typeface="Garamond" pitchFamily="18" charset="0"/>
              </a:rPr>
              <a:t>Каждый ребёнок имеет право на собственный путь развития, поэтому необходимо создать условия для воспитания и обучения всех детей, а также каждому предоставить возможность проявлять индивидуальность и творчество</a:t>
            </a:r>
          </a:p>
        </p:txBody>
      </p:sp>
      <p:pic>
        <p:nvPicPr>
          <p:cNvPr id="18" name="Picture 2" descr="Картинки по запросу фгос д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91715" y="4322675"/>
            <a:ext cx="1428728" cy="9814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2" descr="Картинки по запросу Закон об образовании"/>
          <p:cNvPicPr>
            <a:picLocks noChangeAspect="1" noChangeArrowheads="1"/>
          </p:cNvPicPr>
          <p:nvPr/>
        </p:nvPicPr>
        <p:blipFill>
          <a:blip r:embed="rId5" cstate="print"/>
          <a:srcRect l="5493" t="5525" r="4662" b="7421"/>
          <a:stretch>
            <a:fillRect/>
          </a:stretch>
        </p:blipFill>
        <p:spPr bwMode="auto">
          <a:xfrm>
            <a:off x="5131296" y="5355286"/>
            <a:ext cx="1023158" cy="12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4" descr="Картинки по запросу санпин доу 2013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5432" y="5355287"/>
            <a:ext cx="1080000" cy="12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Прямоугольник 20"/>
          <p:cNvSpPr/>
          <p:nvPr/>
        </p:nvSpPr>
        <p:spPr>
          <a:xfrm>
            <a:off x="7615425" y="5355287"/>
            <a:ext cx="1080000" cy="1296000"/>
          </a:xfrm>
          <a:prstGeom prst="rect">
            <a:avLst/>
          </a:prstGeom>
          <a:solidFill>
            <a:srgbClr val="FCFC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b="1" dirty="0">
                <a:solidFill>
                  <a:srgbClr val="002060"/>
                </a:solidFill>
                <a:latin typeface="Garamond" pitchFamily="18" charset="0"/>
              </a:rPr>
              <a:t>Образовательная программа МБДОУ №2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4950550" y="4958807"/>
            <a:ext cx="25717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1600" b="1" dirty="0">
                <a:solidFill>
                  <a:srgbClr val="C00000"/>
                </a:solidFill>
                <a:latin typeface="Garamond" pitchFamily="18" charset="0"/>
              </a:rPr>
              <a:t>НОРМАТИВНАЯ БАЗА:</a:t>
            </a:r>
          </a:p>
        </p:txBody>
      </p:sp>
    </p:spTree>
    <p:extLst>
      <p:ext uri="{BB962C8B-B14F-4D97-AF65-F5344CB8AC3E}">
        <p14:creationId xmlns:p14="http://schemas.microsoft.com/office/powerpoint/2010/main" val="1892124927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717176" y="175298"/>
            <a:ext cx="8301318" cy="936433"/>
          </a:xfrm>
          <a:prstGeom prst="roundRect">
            <a:avLst/>
          </a:prstGeom>
          <a:ln w="381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sz="20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>Физкультурный зал  имеет современное оборудование для обеспечения достаточного уровня двигательной активности детей</a:t>
            </a:r>
            <a:endParaRPr lang="ru-RU" sz="2000" b="1" dirty="0">
              <a:ln w="3175">
                <a:solidFill>
                  <a:schemeClr val="tx1"/>
                </a:solidFill>
              </a:ln>
              <a:solidFill>
                <a:srgbClr val="0070C0"/>
              </a:solidFill>
              <a:latin typeface="Garamond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6" y="161874"/>
            <a:ext cx="920172" cy="95525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84047" y="1375056"/>
            <a:ext cx="8852377" cy="5375366"/>
          </a:xfrm>
          <a:prstGeom prst="roundRect">
            <a:avLst>
              <a:gd name="adj" fmla="val 1639"/>
            </a:avLst>
          </a:prstGeom>
          <a:ln w="381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46" y="1545367"/>
            <a:ext cx="2254353" cy="17735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451" y="1673139"/>
            <a:ext cx="2967948" cy="22259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451" y="4157030"/>
            <a:ext cx="2967948" cy="222596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81" y="4157030"/>
            <a:ext cx="2726268" cy="23368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948" y="1501243"/>
            <a:ext cx="2622954" cy="16827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431" y="4368226"/>
            <a:ext cx="2433838" cy="1803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124927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8F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717176" y="175298"/>
            <a:ext cx="8301318" cy="936433"/>
          </a:xfrm>
          <a:prstGeom prst="roundRect">
            <a:avLst/>
          </a:prstGeom>
          <a:ln w="381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>
              <a:lnSpc>
                <a:spcPct val="95000"/>
              </a:lnSpc>
            </a:pPr>
            <a:r>
              <a:rPr lang="ru-RU" sz="20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>Атмосфера музыкального зала располагает к активной музыкально-творческой деятельности </a:t>
            </a:r>
            <a:r>
              <a:rPr lang="ru-RU" sz="28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/>
            </a:r>
            <a:br>
              <a:rPr lang="ru-RU" sz="28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</a:br>
            <a:r>
              <a:rPr lang="ru-RU" sz="16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>В детском саду созданы максимальные условия для музыкального развития детей</a:t>
            </a:r>
            <a:r>
              <a:rPr lang="ru-RU" sz="28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6" y="161874"/>
            <a:ext cx="920172" cy="95525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84047" y="1375056"/>
            <a:ext cx="8852377" cy="5375366"/>
          </a:xfrm>
          <a:prstGeom prst="roundRect">
            <a:avLst>
              <a:gd name="adj" fmla="val 1639"/>
            </a:avLst>
          </a:prstGeom>
          <a:ln w="381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1" name="Объект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7662" y="1525915"/>
            <a:ext cx="2474639" cy="1981199"/>
          </a:xfrm>
          <a:prstGeom prst="rect">
            <a:avLst/>
          </a:prstGeom>
        </p:spPr>
      </p:pic>
      <p:pic>
        <p:nvPicPr>
          <p:cNvPr id="12" name="Объект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2577" y="4252558"/>
            <a:ext cx="2644808" cy="175242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133" y="1525915"/>
            <a:ext cx="2641600" cy="1981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487" y="1604231"/>
            <a:ext cx="2709332" cy="19028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733" y="3876674"/>
            <a:ext cx="3084086" cy="21240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915" y="3876673"/>
            <a:ext cx="2348352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124927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717176" y="175298"/>
            <a:ext cx="8301318" cy="936433"/>
          </a:xfrm>
          <a:prstGeom prst="roundRect">
            <a:avLst/>
          </a:prstGeom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>
              <a:lnSpc>
                <a:spcPct val="90000"/>
              </a:lnSpc>
            </a:pPr>
            <a:r>
              <a:rPr lang="ru-RU" sz="28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>Кабинет психолога </a:t>
            </a:r>
            <a:br>
              <a:rPr lang="ru-RU" sz="28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</a:br>
            <a:r>
              <a:rPr lang="ru-RU" sz="28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>для групповой и индивидуальной работы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6" y="161874"/>
            <a:ext cx="920172" cy="95525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84047" y="1375056"/>
            <a:ext cx="8852377" cy="5375366"/>
          </a:xfrm>
          <a:prstGeom prst="roundRect">
            <a:avLst>
              <a:gd name="adj" fmla="val 1639"/>
            </a:avLst>
          </a:prstGeom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16" y="1682871"/>
            <a:ext cx="3488267" cy="21952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633" y="4007013"/>
            <a:ext cx="3228623" cy="257974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633" y="1682871"/>
            <a:ext cx="3228623" cy="208406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17" y="4134222"/>
            <a:ext cx="3488267" cy="261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124927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567662" y="175989"/>
            <a:ext cx="8301318" cy="936433"/>
          </a:xfrm>
          <a:prstGeom prst="roundRect">
            <a:avLst/>
          </a:prstGeom>
          <a:ln w="38100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4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>РППС  ДОУ является </a:t>
            </a:r>
            <a:r>
              <a:rPr lang="ru-RU" sz="2400" b="1" dirty="0" smtClean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>содержательно-насыщенной, полифункциональной, вариативной </a:t>
            </a:r>
            <a:r>
              <a:rPr lang="ru-RU" sz="2000" b="1" dirty="0" smtClean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</a:br>
            <a:endParaRPr lang="ru-RU" sz="2000" b="1" dirty="0">
              <a:ln w="3175">
                <a:solidFill>
                  <a:schemeClr val="tx1"/>
                </a:solidFill>
              </a:ln>
              <a:solidFill>
                <a:srgbClr val="0070C0"/>
              </a:solidFill>
              <a:latin typeface="Garamond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6" y="161874"/>
            <a:ext cx="920172" cy="95525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77323" y="1320709"/>
            <a:ext cx="8852377" cy="5375366"/>
          </a:xfrm>
          <a:prstGeom prst="roundRect">
            <a:avLst>
              <a:gd name="adj" fmla="val 1639"/>
            </a:avLst>
          </a:prstGeom>
          <a:ln w="38100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71" y="1785866"/>
            <a:ext cx="2435762" cy="2144485"/>
          </a:xfrm>
          <a:prstGeom prst="rect">
            <a:avLst/>
          </a:prstGeom>
        </p:spPr>
      </p:pic>
      <p:pic>
        <p:nvPicPr>
          <p:cNvPr id="9" name="Рисунок 8" descr="E:\ПДД Конкурс\Новая папка (2)\IMG_2017-09-26_09053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4268" y="4422859"/>
            <a:ext cx="2453906" cy="2045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E:\динара фото\IMG-20171214-WA0012.jpg">
            <a:extLst>
              <a:ext uri="{FF2B5EF4-FFF2-40B4-BE49-F238E27FC236}">
                <a16:creationId xmlns:a16="http://schemas.microsoft.com/office/drawing/2014/main" id="{5D542623-2A9A-4E68-B9FB-18514E304CBC}"/>
              </a:ext>
            </a:extLst>
          </p:cNvPr>
          <p:cNvPicPr/>
          <p:nvPr/>
        </p:nvPicPr>
        <p:blipFill>
          <a:blip r:embed="rId6"/>
          <a:srcRect t="11976" b="11975"/>
          <a:stretch>
            <a:fillRect/>
          </a:stretch>
        </p:blipFill>
        <p:spPr bwMode="auto">
          <a:xfrm>
            <a:off x="6165137" y="1785866"/>
            <a:ext cx="2387600" cy="2144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267" y="1813217"/>
            <a:ext cx="2453907" cy="2117134"/>
          </a:xfrm>
          <a:prstGeom prst="rect">
            <a:avLst/>
          </a:prstGeom>
        </p:spPr>
      </p:pic>
      <p:pic>
        <p:nvPicPr>
          <p:cNvPr id="11" name="Рисунок 10" descr="C:\Users\Аминат\AppData\Local\Microsoft\Windows\Temporary Internet Files\Content.Word\IMG-20171215-WA0008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71" y="4417621"/>
            <a:ext cx="2435761" cy="205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Объект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137" y="4395508"/>
            <a:ext cx="2387600" cy="207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124927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8F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717176" y="175298"/>
            <a:ext cx="8301318" cy="936433"/>
          </a:xfrm>
          <a:prstGeom prst="roundRect">
            <a:avLst>
              <a:gd name="adj" fmla="val 392"/>
            </a:avLst>
          </a:prstGeom>
          <a:ln w="381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>
              <a:lnSpc>
                <a:spcPct val="85000"/>
              </a:lnSpc>
              <a:tabLst>
                <a:tab pos="85725" algn="l"/>
              </a:tabLst>
            </a:pPr>
            <a:r>
              <a:rPr lang="ru-RU" sz="32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>ПАТРИОТИЧЕСКИЙ  ЦЕНТР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6" y="161874"/>
            <a:ext cx="920172" cy="95525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84047" y="1375056"/>
            <a:ext cx="8852377" cy="5375366"/>
          </a:xfrm>
          <a:prstGeom prst="roundRect">
            <a:avLst>
              <a:gd name="adj" fmla="val 1639"/>
            </a:avLst>
          </a:prstGeom>
          <a:ln w="381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404837" y="2905503"/>
            <a:ext cx="2619374" cy="622489"/>
          </a:xfrm>
          <a:prstGeom prst="roundRect">
            <a:avLst>
              <a:gd name="adj" fmla="val 1187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latin typeface="Garamond" pitchFamily="18" charset="0"/>
                <a:cs typeface="Times New Roman" pitchFamily="18" charset="0"/>
              </a:rPr>
              <a:t>Образовательная область –</a:t>
            </a:r>
          </a:p>
          <a:p>
            <a:pPr algn="ctr"/>
            <a:r>
              <a:rPr lang="ru-RU" sz="1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latin typeface="Garamond" pitchFamily="18" charset="0"/>
                <a:cs typeface="Times New Roman" pitchFamily="18" charset="0"/>
              </a:rPr>
              <a:t>познавательное развитие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74" y="1369661"/>
            <a:ext cx="3192561" cy="239442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8" t="889" r="8000"/>
          <a:stretch/>
        </p:blipFill>
        <p:spPr>
          <a:xfrm>
            <a:off x="6177522" y="4297182"/>
            <a:ext cx="2619374" cy="2302932"/>
          </a:xfrm>
          <a:prstGeom prst="rect">
            <a:avLst/>
          </a:prstGeom>
        </p:spPr>
      </p:pic>
      <p:pic>
        <p:nvPicPr>
          <p:cNvPr id="13" name="Рисунок 12" descr="E:\динара фото\IMG-20171214-WA0019.jpg"/>
          <p:cNvPicPr/>
          <p:nvPr/>
        </p:nvPicPr>
        <p:blipFill>
          <a:blip r:embed="rId6"/>
          <a:srcRect t="24388" b="24650"/>
          <a:stretch>
            <a:fillRect/>
          </a:stretch>
        </p:blipFill>
        <p:spPr bwMode="auto">
          <a:xfrm>
            <a:off x="250574" y="4042363"/>
            <a:ext cx="3192561" cy="2640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Аминат\AppData\Local\Microsoft\Windows\Temporary Internet Files\Content.Word\IMG_2017-12-15_103150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081" y="4320670"/>
            <a:ext cx="2509010" cy="22794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8E15856-58EE-446C-9CE4-BFB974F8DFF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559" y="1696008"/>
            <a:ext cx="2925697" cy="2280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124927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8F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879600" y="175298"/>
            <a:ext cx="4826000" cy="936433"/>
          </a:xfrm>
          <a:prstGeom prst="roundRect">
            <a:avLst>
              <a:gd name="adj" fmla="val 392"/>
            </a:avLst>
          </a:prstGeom>
          <a:ln w="381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>
              <a:lnSpc>
                <a:spcPct val="85000"/>
              </a:lnSpc>
              <a:tabLst>
                <a:tab pos="85725" algn="l"/>
              </a:tabLst>
            </a:pPr>
            <a:r>
              <a:rPr lang="ru-RU" sz="32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>Медицинский блок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6" y="161874"/>
            <a:ext cx="920172" cy="95525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84047" y="1375056"/>
            <a:ext cx="8852377" cy="5375366"/>
          </a:xfrm>
          <a:prstGeom prst="roundRect">
            <a:avLst>
              <a:gd name="adj" fmla="val 1639"/>
            </a:avLst>
          </a:prstGeom>
          <a:ln w="381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r="9260"/>
          <a:stretch/>
        </p:blipFill>
        <p:spPr>
          <a:xfrm>
            <a:off x="361559" y="1311635"/>
            <a:ext cx="3036081" cy="26585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534" y="1328570"/>
            <a:ext cx="3522131" cy="264159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59" y="4164677"/>
            <a:ext cx="3036081" cy="25146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5596" y="4068475"/>
            <a:ext cx="3481069" cy="2610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424484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8F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879600" y="175298"/>
            <a:ext cx="6908800" cy="936433"/>
          </a:xfrm>
          <a:prstGeom prst="roundRect">
            <a:avLst>
              <a:gd name="adj" fmla="val 392"/>
            </a:avLst>
          </a:prstGeom>
          <a:ln w="381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>
              <a:lnSpc>
                <a:spcPct val="85000"/>
              </a:lnSpc>
              <a:tabLst>
                <a:tab pos="85725" algn="l"/>
              </a:tabLst>
            </a:pPr>
            <a:r>
              <a:rPr lang="ru-RU" sz="32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>Центр безопасности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6" y="161874"/>
            <a:ext cx="920172" cy="95525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84047" y="1375056"/>
            <a:ext cx="8852377" cy="5375366"/>
          </a:xfrm>
          <a:prstGeom prst="roundRect">
            <a:avLst>
              <a:gd name="adj" fmla="val 1639"/>
            </a:avLst>
          </a:prstGeom>
          <a:ln w="381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0" y="1437395"/>
            <a:ext cx="3048000" cy="2286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667" y="1437395"/>
            <a:ext cx="2957688" cy="221826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7" t="1481" r="7037"/>
          <a:stretch/>
        </p:blipFill>
        <p:spPr>
          <a:xfrm>
            <a:off x="355600" y="4062739"/>
            <a:ext cx="3048000" cy="24892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667" y="4062739"/>
            <a:ext cx="2957688" cy="247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353026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8F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879600" y="175298"/>
            <a:ext cx="6908800" cy="936433"/>
          </a:xfrm>
          <a:prstGeom prst="roundRect">
            <a:avLst>
              <a:gd name="adj" fmla="val 392"/>
            </a:avLst>
          </a:prstGeom>
          <a:ln w="381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>
              <a:lnSpc>
                <a:spcPct val="85000"/>
              </a:lnSpc>
              <a:tabLst>
                <a:tab pos="85725" algn="l"/>
              </a:tabLst>
            </a:pPr>
            <a:r>
              <a:rPr lang="ru-RU" sz="3200" b="1" dirty="0" smtClean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>Пищеблок</a:t>
            </a:r>
            <a:endParaRPr lang="ru-RU" sz="3200" b="1" dirty="0">
              <a:ln w="3175">
                <a:solidFill>
                  <a:schemeClr val="tx1"/>
                </a:solidFill>
              </a:ln>
              <a:solidFill>
                <a:srgbClr val="0070C0"/>
              </a:solidFill>
              <a:latin typeface="Garamond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6" y="161874"/>
            <a:ext cx="920172" cy="95525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07576" y="1319689"/>
            <a:ext cx="8852377" cy="5375366"/>
          </a:xfrm>
          <a:prstGeom prst="roundRect">
            <a:avLst>
              <a:gd name="adj" fmla="val 1639"/>
            </a:avLst>
          </a:prstGeom>
          <a:ln w="381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                          </a:t>
            </a:r>
          </a:p>
          <a:p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                Горячий </a:t>
            </a:r>
            <a:r>
              <a:rPr lang="ru-RU" b="1" dirty="0">
                <a:solidFill>
                  <a:srgbClr val="FF0000"/>
                </a:solidFill>
              </a:rPr>
              <a:t>цех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                        </a:t>
            </a:r>
            <a:r>
              <a:rPr lang="ru-RU" sz="2000" b="1" dirty="0" smtClean="0">
                <a:solidFill>
                  <a:srgbClr val="0070C0"/>
                </a:solidFill>
              </a:rPr>
              <a:t>Холодный </a:t>
            </a:r>
            <a:r>
              <a:rPr lang="ru-RU" sz="2000" b="1" dirty="0">
                <a:solidFill>
                  <a:srgbClr val="0070C0"/>
                </a:solidFill>
              </a:rPr>
              <a:t>цех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1462614"/>
            <a:ext cx="3138311" cy="23537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33" y="1462614"/>
            <a:ext cx="3115733" cy="23368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466" y="4302888"/>
            <a:ext cx="2988337" cy="224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10970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688601" y="5709323"/>
            <a:ext cx="8301318" cy="936433"/>
          </a:xfrm>
          <a:prstGeom prst="roundRect">
            <a:avLst>
              <a:gd name="adj" fmla="val 8530"/>
            </a:avLst>
          </a:prstGeom>
          <a:ln w="381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sz="16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>«Дети должны жить в мире красоты, игры, музыки, рисунка, фантазии, творчества.</a:t>
            </a:r>
          </a:p>
          <a:p>
            <a:pPr algn="r"/>
            <a:r>
              <a:rPr lang="ru-RU" sz="1600" b="1" dirty="0">
                <a:ln w="3175">
                  <a:solidFill>
                    <a:schemeClr val="tx1"/>
                  </a:solidFill>
                </a:ln>
                <a:solidFill>
                  <a:srgbClr val="0070C0"/>
                </a:solidFill>
                <a:latin typeface="Garamond" pitchFamily="18" charset="0"/>
                <a:cs typeface="Times New Roman" pitchFamily="18" charset="0"/>
              </a:rPr>
              <a:t>В.А. Сухомлинский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01" y="5712248"/>
            <a:ext cx="920172" cy="95525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37542" y="312213"/>
            <a:ext cx="8852377" cy="5375366"/>
          </a:xfrm>
          <a:prstGeom prst="roundRect">
            <a:avLst>
              <a:gd name="adj" fmla="val 1639"/>
            </a:avLst>
          </a:prstGeom>
          <a:ln w="381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01" y="391595"/>
            <a:ext cx="3256289" cy="25475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316" y="501186"/>
            <a:ext cx="3315203" cy="24987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316" y="3157056"/>
            <a:ext cx="3164484" cy="23733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 t="1977" r="14444" b="20741"/>
          <a:stretch/>
        </p:blipFill>
        <p:spPr>
          <a:xfrm>
            <a:off x="577187" y="3018494"/>
            <a:ext cx="3347092" cy="260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124927"/>
      </p:ext>
    </p:extLst>
  </p:cSld>
  <p:clrMapOvr>
    <a:masterClrMapping/>
  </p:clrMapOvr>
  <p:transition spd="med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8e6a1e257e54216faa6a757a571a1341218922"/>
</p:tagLst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744</TotalTime>
  <Words>220</Words>
  <Application>Microsoft Office PowerPoint</Application>
  <PresentationFormat>Экран (4:3)</PresentationFormat>
  <Paragraphs>81</Paragraphs>
  <Slides>11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Garamond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 Грибан</dc:creator>
  <cp:lastModifiedBy>Аминат</cp:lastModifiedBy>
  <cp:revision>120</cp:revision>
  <cp:lastPrinted>2018-05-18T12:01:03Z</cp:lastPrinted>
  <dcterms:created xsi:type="dcterms:W3CDTF">2013-04-07T07:07:54Z</dcterms:created>
  <dcterms:modified xsi:type="dcterms:W3CDTF">2018-05-18T12:22:04Z</dcterms:modified>
</cp:coreProperties>
</file>