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62" r:id="rId4"/>
    <p:sldId id="260" r:id="rId5"/>
    <p:sldId id="261" r:id="rId6"/>
    <p:sldId id="259" r:id="rId7"/>
    <p:sldId id="263" r:id="rId8"/>
    <p:sldId id="258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9" d="100"/>
          <a:sy n="89" d="100"/>
        </p:scale>
        <p:origin x="8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FFB779-270B-4192-84BA-A697F48306DC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5DC19C-03DA-4066-9FF7-D0BF1BC6D6F6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1" name="Rectangle 6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дверь, индивидуальный шкаф, в помещении, стена&#10;&#10;Автоматически созданное описание"/>
          <p:cNvPicPr>
            <a:picLocks noChangeAspect="1"/>
          </p:cNvPicPr>
          <p:nvPr/>
        </p:nvPicPr>
        <p:blipFill>
          <a:blip r:embed="rId1"/>
          <a:srcRect t="3762" r="-2" b="3760"/>
          <a:stretch>
            <a:fillRect/>
          </a:stretch>
        </p:blipFill>
        <p:spPr>
          <a:xfrm>
            <a:off x="621675" y="623275"/>
            <a:ext cx="4032621" cy="5607882"/>
          </a:xfrm>
          <a:prstGeom prst="rect">
            <a:avLst/>
          </a:prstGeom>
        </p:spPr>
      </p:pic>
      <p:sp>
        <p:nvSpPr>
          <p:cNvPr id="92" name="Right Triangle 6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" name="Rectangle 6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4964989" y="623275"/>
            <a:ext cx="6581837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51597" y="814593"/>
            <a:ext cx="5799947" cy="3494398"/>
          </a:xfrm>
        </p:spPr>
        <p:txBody>
          <a:bodyPr anchor="b">
            <a:normAutofit/>
          </a:bodyPr>
          <a:lstStyle/>
          <a:p>
            <a:pPr algn="l"/>
            <a:r>
              <a:rPr lang="ru-RU" sz="4400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Education </a:t>
            </a:r>
            <a:r>
              <a:rPr lang="ru-RU" sz="4400" dirty="0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systems</a:t>
            </a:r>
            <a:r>
              <a:rPr lang="ru-RU" sz="4400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</a:t>
            </a:r>
            <a:r>
              <a:rPr lang="ru-RU" sz="4400" dirty="0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in</a:t>
            </a:r>
            <a:r>
              <a:rPr lang="ru-RU" sz="4400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Russia </a:t>
            </a:r>
            <a:r>
              <a:rPr lang="ru-RU" sz="4400" dirty="0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and</a:t>
            </a:r>
            <a:r>
              <a:rPr lang="ru-RU" sz="4400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</a:t>
            </a:r>
            <a:r>
              <a:rPr lang="ru-RU" sz="4400" dirty="0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Spain</a:t>
            </a:r>
            <a:endParaRPr lang="ru-RU" sz="4400" dirty="0" err="1">
              <a:latin typeface="Bahnschrift Condensed" panose="020B0502040204020203" charset="0"/>
              <a:cs typeface="Bahnschrift Condensed" panose="020B0502040204020203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50210" y="4555920"/>
            <a:ext cx="5798536" cy="1240940"/>
          </a:xfrm>
        </p:spPr>
        <p:txBody>
          <a:bodyPr anchor="t">
            <a:normAutofit/>
          </a:bodyPr>
          <a:lstStyle/>
          <a:p>
            <a:pPr algn="l"/>
            <a:r>
              <a:rPr lang="ru-RU" err="1">
                <a:latin typeface="Bahnschrift Condensed" panose="020B0502040204020203" charset="0"/>
                <a:ea typeface="+mn-lt"/>
                <a:cs typeface="Bahnschrift Condensed" panose="020B0502040204020203" charset="0"/>
              </a:rPr>
              <a:t>comparison</a:t>
            </a:r>
            <a:r>
              <a:rPr lang="ru-RU" dirty="0">
                <a:latin typeface="Bahnschrift Condensed" panose="020B0502040204020203" charset="0"/>
                <a:ea typeface="+mn-lt"/>
                <a:cs typeface="Bahnschrift Condensed" panose="020B0502040204020203" charset="0"/>
              </a:rPr>
              <a:t> </a:t>
            </a:r>
            <a:r>
              <a:rPr lang="ru-RU" err="1">
                <a:latin typeface="Bahnschrift Condensed" panose="020B0502040204020203" charset="0"/>
                <a:ea typeface="+mn-lt"/>
                <a:cs typeface="Bahnschrift Condensed" panose="020B0502040204020203" charset="0"/>
              </a:rPr>
              <a:t>of</a:t>
            </a:r>
            <a:r>
              <a:rPr lang="ru-RU" dirty="0">
                <a:latin typeface="Bahnschrift Condensed" panose="020B0502040204020203" charset="0"/>
                <a:ea typeface="+mn-lt"/>
                <a:cs typeface="Bahnschrift Condensed" panose="020B0502040204020203" charset="0"/>
              </a:rPr>
              <a:t> </a:t>
            </a:r>
            <a:r>
              <a:rPr lang="ru-RU" err="1">
                <a:latin typeface="Bahnschrift Condensed" panose="020B0502040204020203" charset="0"/>
                <a:ea typeface="+mn-lt"/>
                <a:cs typeface="Bahnschrift Condensed" panose="020B0502040204020203" charset="0"/>
              </a:rPr>
              <a:t>these</a:t>
            </a:r>
            <a:r>
              <a:rPr lang="ru-RU" dirty="0">
                <a:latin typeface="Bahnschrift Condensed" panose="020B0502040204020203" charset="0"/>
                <a:ea typeface="+mn-lt"/>
                <a:cs typeface="Bahnschrift Condensed" panose="020B0502040204020203" charset="0"/>
              </a:rPr>
              <a:t> </a:t>
            </a:r>
            <a:r>
              <a:rPr lang="ru-RU" err="1">
                <a:latin typeface="Bahnschrift Condensed" panose="020B0502040204020203" charset="0"/>
                <a:ea typeface="+mn-lt"/>
                <a:cs typeface="Bahnschrift Condensed" panose="020B0502040204020203" charset="0"/>
              </a:rPr>
              <a:t>systems</a:t>
            </a:r>
            <a:endParaRPr lang="ru-RU">
              <a:latin typeface="Bahnschrift Condensed" panose="020B0502040204020203" charset="0"/>
              <a:ea typeface="+mn-lt"/>
              <a:cs typeface="Bahnschrift Condensed" panose="020B0502040204020203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Рисунок 4" descr="Изображение выглядит как строительство, в помещении, окно, комната&#10;&#10;Автоматически созданное описание"/>
          <p:cNvPicPr>
            <a:picLocks noChangeAspect="1"/>
          </p:cNvPicPr>
          <p:nvPr/>
        </p:nvPicPr>
        <p:blipFill>
          <a:blip r:embed="rId1">
            <a:alphaModFix amt="35000"/>
          </a:blip>
          <a:srcRect b="1635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6600" b="1" dirty="0" err="1">
                <a:solidFill>
                  <a:srgbClr val="FFFFFF"/>
                </a:solidFill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Introduction</a:t>
            </a:r>
            <a:r>
              <a:rPr lang="ru-RU" sz="6600" b="1" dirty="0">
                <a:solidFill>
                  <a:srgbClr val="FFFFFF"/>
                </a:solidFill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:</a:t>
            </a:r>
            <a:endParaRPr lang="ru-RU" sz="6600" b="1" dirty="0" err="1">
              <a:latin typeface="Bahnschrift Condensed" panose="020B0502040204020203" charset="0"/>
              <a:cs typeface="Bahnschrift Condensed" panose="020B0502040204020203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3600" dirty="0">
                <a:solidFill>
                  <a:srgbClr val="FFFFFF"/>
                </a:solidFill>
                <a:latin typeface="Century Gothic" panose="020B0502020202020204"/>
                <a:ea typeface="HGGothicE"/>
              </a:rPr>
              <a:t>Russian </a:t>
            </a:r>
            <a:r>
              <a:rPr lang="ru-RU" sz="3600" dirty="0" err="1">
                <a:solidFill>
                  <a:srgbClr val="FFFFFF"/>
                </a:solidFill>
                <a:latin typeface="Century Gothic" panose="020B0502020202020204"/>
                <a:ea typeface="HGGothicE"/>
              </a:rPr>
              <a:t>system</a:t>
            </a:r>
            <a:endParaRPr lang="ru-RU" sz="3600">
              <a:solidFill>
                <a:srgbClr val="FFFFFF"/>
              </a:solidFill>
              <a:latin typeface="Century Gothic" panose="020B0502020202020204"/>
              <a:ea typeface="HGGothicE"/>
            </a:endParaRPr>
          </a:p>
          <a:p>
            <a:endParaRPr lang="ru-RU" sz="3600" dirty="0">
              <a:solidFill>
                <a:srgbClr val="FFFFFF"/>
              </a:solidFill>
              <a:latin typeface="Century Gothic" panose="020B0502020202020204"/>
              <a:ea typeface="HGGothicE"/>
            </a:endParaRPr>
          </a:p>
          <a:p>
            <a:r>
              <a:rPr lang="ru-RU" sz="3600" err="1">
                <a:solidFill>
                  <a:srgbClr val="FFFFFF"/>
                </a:solidFill>
                <a:latin typeface="Century Gothic" panose="020B0502020202020204"/>
                <a:ea typeface="HGGothicE"/>
              </a:rPr>
              <a:t>Spanish</a:t>
            </a:r>
            <a:r>
              <a:rPr lang="ru-RU" sz="3600" dirty="0">
                <a:solidFill>
                  <a:srgbClr val="FFFFFF"/>
                </a:solidFill>
                <a:latin typeface="Century Gothic" panose="020B0502020202020204"/>
                <a:ea typeface="HGGothicE"/>
              </a:rPr>
              <a:t> </a:t>
            </a:r>
            <a:r>
              <a:rPr lang="ru-RU" sz="3600" err="1">
                <a:solidFill>
                  <a:srgbClr val="FFFFFF"/>
                </a:solidFill>
                <a:latin typeface="Century Gothic" panose="020B0502020202020204"/>
                <a:ea typeface="HGGothicE"/>
              </a:rPr>
              <a:t>system</a:t>
            </a:r>
            <a:endParaRPr lang="ru-RU" sz="3600">
              <a:solidFill>
                <a:srgbClr val="FFFFFF"/>
              </a:solidFill>
              <a:latin typeface="Century Gothic" panose="020B0502020202020204"/>
              <a:ea typeface="HGGothicE"/>
            </a:endParaRPr>
          </a:p>
          <a:p>
            <a:endParaRPr lang="ru-RU" sz="3600" dirty="0">
              <a:latin typeface="Century Gothic" panose="020B0502020202020204"/>
              <a:ea typeface="HGGothicE"/>
            </a:endParaRPr>
          </a:p>
          <a:p>
            <a:r>
              <a:rPr lang="ru-RU" sz="3600" err="1">
                <a:latin typeface="Century Gothic" panose="020B0502020202020204"/>
                <a:ea typeface="HGGothicE"/>
              </a:rPr>
              <a:t>Similarities</a:t>
            </a:r>
            <a:endParaRPr lang="ru-RU" sz="3600">
              <a:latin typeface="Century Gothic" panose="020B0502020202020204"/>
              <a:ea typeface="HGGothicE"/>
            </a:endParaRPr>
          </a:p>
          <a:p>
            <a:endParaRPr lang="ru-RU" sz="3600" dirty="0">
              <a:solidFill>
                <a:srgbClr val="FFFFFF"/>
              </a:solidFill>
              <a:latin typeface="Century Gothic" panose="020B0502020202020204"/>
              <a:ea typeface="HGGothicE"/>
            </a:endParaRPr>
          </a:p>
          <a:p>
            <a:r>
              <a:rPr lang="ru-RU" sz="3600" dirty="0" err="1">
                <a:solidFill>
                  <a:srgbClr val="FFFFFF"/>
                </a:solidFill>
                <a:latin typeface="Century Gothic" panose="020B0502020202020204"/>
                <a:ea typeface="HGGothicE"/>
              </a:rPr>
              <a:t>Differences</a:t>
            </a:r>
            <a:endParaRPr lang="ru-RU" sz="3600">
              <a:solidFill>
                <a:srgbClr val="FFFFFF"/>
              </a:solidFill>
              <a:latin typeface="Century Gothic" panose="020B0502020202020204"/>
              <a:ea typeface="HGGothicE"/>
            </a:endParaRPr>
          </a:p>
          <a:p>
            <a:endParaRPr lang="ru-RU" sz="3600" dirty="0">
              <a:solidFill>
                <a:srgbClr val="FFFFFF"/>
              </a:solidFill>
              <a:latin typeface="Century Gothic" panose="020B0502020202020204"/>
              <a:ea typeface="HGGothicE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-1" y="1573480"/>
            <a:ext cx="12191999" cy="69273"/>
          </a:xfrm>
          <a:prstGeom prst="straightConnector1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5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араллелограмм 5"/>
          <p:cNvSpPr/>
          <p:nvPr/>
        </p:nvSpPr>
        <p:spPr>
          <a:xfrm>
            <a:off x="9460675" y="-1"/>
            <a:ext cx="2256311" cy="6858000"/>
          </a:xfrm>
          <a:prstGeom prst="parallelogram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0407" y="159578"/>
            <a:ext cx="4339540" cy="4562884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000" dirty="0" err="1">
                <a:latin typeface="Century Gothic" panose="020B0502020202020204"/>
                <a:ea typeface="HGGothicE"/>
              </a:rPr>
              <a:t>Дошкольное</a:t>
            </a:r>
            <a:r>
              <a:rPr lang="en-US" sz="2000" dirty="0">
                <a:latin typeface="Century Gothic" panose="020B0502020202020204"/>
                <a:ea typeface="HGGothicE"/>
              </a:rPr>
              <a:t> </a:t>
            </a:r>
            <a:r>
              <a:rPr lang="en-US" sz="2000" dirty="0" err="1">
                <a:latin typeface="Century Gothic" panose="020B0502020202020204"/>
                <a:ea typeface="HGGothicE"/>
              </a:rPr>
              <a:t>образование</a:t>
            </a:r>
            <a:br>
              <a:rPr lang="en-US" sz="2000" dirty="0">
                <a:latin typeface="Century Gothic" panose="020B0502020202020204"/>
                <a:ea typeface="HGGothicE"/>
              </a:rPr>
            </a:b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pre-school education</a:t>
            </a:r>
            <a:b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</a:b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( ages 3 – 7 )</a:t>
            </a:r>
            <a:br>
              <a:rPr lang="en-US" sz="2000" dirty="0">
                <a:latin typeface="Bahnschrift Condensed" panose="020B0502040204020203" charset="0"/>
                <a:cs typeface="Bahnschrift Condensed" panose="020B0502040204020203" charset="0"/>
              </a:rPr>
            </a:br>
            <a:br>
              <a:rPr lang="en-US" sz="2000" dirty="0">
                <a:latin typeface="HGGothicE"/>
              </a:rPr>
            </a:br>
            <a:r>
              <a:rPr lang="en-US" sz="2000" dirty="0">
                <a:latin typeface="Century Gothic" panose="020B0502020202020204"/>
                <a:ea typeface="HGGothicE"/>
              </a:rPr>
              <a:t>Начальное  </a:t>
            </a:r>
            <a:r>
              <a:rPr lang="en-US" sz="2000" dirty="0" err="1">
                <a:latin typeface="Century Gothic" panose="020B0502020202020204"/>
                <a:ea typeface="HGGothicE"/>
              </a:rPr>
              <a:t>общее</a:t>
            </a:r>
            <a:r>
              <a:rPr lang="en-US" sz="2000" dirty="0">
                <a:latin typeface="Century Gothic" panose="020B0502020202020204"/>
                <a:ea typeface="HGGothicE"/>
              </a:rPr>
              <a:t> </a:t>
            </a:r>
            <a:r>
              <a:rPr lang="en-US" sz="2000" dirty="0" err="1">
                <a:latin typeface="Century Gothic" panose="020B0502020202020204"/>
                <a:ea typeface="HGGothicE"/>
              </a:rPr>
              <a:t>образование</a:t>
            </a:r>
            <a:r>
              <a:rPr lang="en-US" sz="2000" dirty="0">
                <a:latin typeface="HGGothicE"/>
                <a:ea typeface="HGGothicE"/>
              </a:rPr>
              <a:t> </a:t>
            </a:r>
            <a:br>
              <a:rPr lang="en-US" sz="2000" dirty="0">
                <a:latin typeface="HGGothicE"/>
                <a:ea typeface="HGGothicE"/>
              </a:rPr>
            </a:b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primary general education</a:t>
            </a:r>
            <a:b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</a:b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( ages 8 – 12 )</a:t>
            </a:r>
            <a:br>
              <a:rPr lang="en-US" sz="2000" dirty="0">
                <a:latin typeface="Bahnschrift Condensed" panose="020B0502040204020203" charset="0"/>
                <a:cs typeface="Bahnschrift Condensed" panose="020B0502040204020203" charset="0"/>
              </a:rPr>
            </a:br>
            <a:endParaRPr lang="en-US" sz="2000" dirty="0">
              <a:latin typeface="Century Gothic" panose="020B0502020202020204"/>
              <a:ea typeface="HGGothicE"/>
            </a:endParaRPr>
          </a:p>
          <a:p>
            <a:pPr algn="ctr"/>
            <a:r>
              <a:rPr lang="en-US" sz="2000" dirty="0" err="1">
                <a:latin typeface="Century Gothic" panose="020B0502020202020204"/>
                <a:ea typeface="HGGothicE"/>
              </a:rPr>
              <a:t>Основное</a:t>
            </a:r>
            <a:r>
              <a:rPr lang="en-US" sz="2000" dirty="0">
                <a:latin typeface="Century Gothic" panose="020B0502020202020204"/>
                <a:ea typeface="HGGothicE"/>
              </a:rPr>
              <a:t> </a:t>
            </a:r>
            <a:r>
              <a:rPr lang="en-US" sz="2000" dirty="0" err="1">
                <a:latin typeface="Century Gothic" panose="020B0502020202020204"/>
                <a:ea typeface="HGGothicE"/>
              </a:rPr>
              <a:t>общее</a:t>
            </a:r>
            <a:r>
              <a:rPr lang="en-US" sz="2000" dirty="0">
                <a:latin typeface="Century Gothic" panose="020B0502020202020204"/>
                <a:ea typeface="HGGothicE"/>
              </a:rPr>
              <a:t> </a:t>
            </a:r>
            <a:r>
              <a:rPr lang="en-US" sz="2000" dirty="0" err="1">
                <a:latin typeface="Century Gothic" panose="020B0502020202020204"/>
                <a:ea typeface="HGGothicE"/>
              </a:rPr>
              <a:t>образование</a:t>
            </a:r>
            <a:r>
              <a:rPr lang="en-US" sz="2000" dirty="0">
                <a:latin typeface="HGGothicE"/>
                <a:ea typeface="HGGothicE"/>
              </a:rPr>
              <a:t> </a:t>
            </a: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basic general education</a:t>
            </a:r>
            <a:b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</a:b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( ages 13 – 16 )</a:t>
            </a:r>
            <a:br>
              <a:rPr lang="en-US" sz="2000" dirty="0">
                <a:latin typeface="Bahnschrift Condensed" panose="020B0502040204020203" charset="0"/>
                <a:cs typeface="Bahnschrift Condensed" panose="020B0502040204020203" charset="0"/>
              </a:rPr>
            </a:br>
            <a:endParaRPr lang="en-US" sz="2000" dirty="0">
              <a:latin typeface="Bahnschrift Condensed" panose="020B0502040204020203" charset="0"/>
              <a:ea typeface="HGGothicE"/>
              <a:cs typeface="Bahnschrift Condensed" panose="020B0502040204020203" charset="0"/>
            </a:endParaRPr>
          </a:p>
          <a:p>
            <a:pPr algn="ctr"/>
            <a:r>
              <a:rPr lang="en-US" sz="2000" dirty="0" err="1">
                <a:latin typeface="Century Gothic" panose="020B0502020202020204"/>
                <a:ea typeface="HGGothicE"/>
              </a:rPr>
              <a:t>Среднее</a:t>
            </a:r>
            <a:r>
              <a:rPr lang="en-US" sz="2000" dirty="0">
                <a:latin typeface="Century Gothic" panose="020B0502020202020204"/>
                <a:ea typeface="HGGothicE"/>
              </a:rPr>
              <a:t> </a:t>
            </a:r>
            <a:r>
              <a:rPr lang="en-US" sz="2000" dirty="0" err="1">
                <a:latin typeface="Century Gothic" panose="020B0502020202020204"/>
                <a:ea typeface="HGGothicE"/>
              </a:rPr>
              <a:t>общее</a:t>
            </a:r>
            <a:r>
              <a:rPr lang="en-US" sz="2000" dirty="0">
                <a:latin typeface="Century Gothic" panose="020B0502020202020204"/>
                <a:ea typeface="HGGothicE"/>
              </a:rPr>
              <a:t> </a:t>
            </a:r>
            <a:r>
              <a:rPr lang="en-US" sz="2000" dirty="0" err="1">
                <a:latin typeface="Century Gothic" panose="020B0502020202020204"/>
                <a:ea typeface="HGGothicE"/>
              </a:rPr>
              <a:t>образование</a:t>
            </a:r>
            <a:r>
              <a:rPr lang="en-US" sz="2000" dirty="0">
                <a:latin typeface="HGGothicE"/>
                <a:ea typeface="HGGothicE"/>
              </a:rPr>
              <a:t> </a:t>
            </a: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general secondary e</a:t>
            </a:r>
            <a:r>
              <a:rPr lang="en-US" sz="17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ducation </a:t>
            </a:r>
            <a:br>
              <a:rPr lang="en-US" sz="17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</a:br>
            <a:r>
              <a:rPr lang="en-US" sz="17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( ages 17 – 18 )</a:t>
            </a:r>
            <a:endParaRPr lang="en-US" sz="1700" dirty="0">
              <a:latin typeface="Bahnschrift Condensed" panose="020B0502040204020203" charset="0"/>
              <a:ea typeface="HGGothicE"/>
              <a:cs typeface="Bahnschrift Condensed" panose="020B0502040204020203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380408" y="4718299"/>
            <a:ext cx="3973386" cy="1485319"/>
          </a:xfrm>
          <a:prstGeom prst="rect">
            <a:avLst/>
          </a:prstGeom>
          <a:noFill/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no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6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Russian system</a:t>
            </a:r>
            <a:endParaRPr lang="en-US" sz="6000" dirty="0">
              <a:latin typeface="Bahnschrift Condensed" panose="020B0502040204020203" charset="0"/>
              <a:ea typeface="HGGothicE"/>
              <a:cs typeface="Bahnschrift Condensed" panose="020B0502040204020203" charset="0"/>
            </a:endParaRPr>
          </a:p>
        </p:txBody>
      </p:sp>
      <p:pic>
        <p:nvPicPr>
          <p:cNvPr id="5" name="Рисунок 4" descr="Изображение выглядит как офисные принадлежности, ручка, Офисный инструмент, рукописный текст&#10;&#10;Автоматически созданное описание"/>
          <p:cNvPicPr>
            <a:picLocks noChangeAspect="1"/>
          </p:cNvPicPr>
          <p:nvPr/>
        </p:nvPicPr>
        <p:blipFill>
          <a:blip r:embed="rId1"/>
          <a:srcRect l="17859" r="14077" b="-1"/>
          <a:stretch>
            <a:fillRect/>
          </a:stretch>
        </p:blipFill>
        <p:spPr>
          <a:xfrm>
            <a:off x="20" y="10"/>
            <a:ext cx="6992881" cy="68579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52626" y="373184"/>
            <a:ext cx="5089232" cy="475592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000" kern="1200" dirty="0">
                <a:latin typeface="Century Gothic" panose="020B0502020202020204"/>
                <a:ea typeface="HGGothicE"/>
              </a:rPr>
              <a:t>LA EDUCACI Ó N </a:t>
            </a:r>
            <a:r>
              <a:rPr lang="en-US" sz="2000" dirty="0">
                <a:latin typeface="Century Gothic" panose="020B0502020202020204"/>
                <a:ea typeface="HGGothicE"/>
              </a:rPr>
              <a:t>INFANTIL</a:t>
            </a:r>
            <a:br>
              <a:rPr lang="en-US" sz="2000" dirty="0">
                <a:latin typeface="HGGothicE"/>
                <a:ea typeface="HGGothicE"/>
              </a:rPr>
            </a:b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pre-school</a:t>
            </a:r>
            <a:r>
              <a:rPr lang="en-US" sz="2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 education</a:t>
            </a:r>
            <a:b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</a:br>
            <a:r>
              <a:rPr lang="en-US" sz="2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(</a:t>
            </a: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 </a:t>
            </a:r>
            <a:r>
              <a:rPr lang="en-US" sz="2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ages 3 - 6 )</a:t>
            </a:r>
            <a:br>
              <a:rPr lang="en-US" sz="2000" kern="1200" dirty="0">
                <a:latin typeface="HGGothicE"/>
              </a:rPr>
            </a:br>
            <a:br>
              <a:rPr lang="en-US" sz="2000" kern="1200" dirty="0">
                <a:latin typeface="HGGothicE"/>
              </a:rPr>
            </a:br>
            <a:r>
              <a:rPr lang="en-US" sz="2000" kern="1200" dirty="0">
                <a:latin typeface="Century Gothic" panose="020B0502020202020204"/>
                <a:ea typeface="HGGothicE"/>
              </a:rPr>
              <a:t>LA EDUCACIÓN </a:t>
            </a:r>
            <a:r>
              <a:rPr lang="en-US" sz="2000" dirty="0">
                <a:latin typeface="Century Gothic" panose="020B0502020202020204"/>
                <a:ea typeface="HGGothicE"/>
              </a:rPr>
              <a:t>PRIMARIA</a:t>
            </a:r>
            <a:br>
              <a:rPr lang="en-US" sz="2000" dirty="0">
                <a:latin typeface="HGGothicE"/>
                <a:ea typeface="HGGothicE"/>
              </a:rPr>
            </a:b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primary</a:t>
            </a:r>
            <a:r>
              <a:rPr lang="en-US" sz="2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 general education</a:t>
            </a:r>
            <a:b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</a:br>
            <a: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( </a:t>
            </a:r>
            <a:r>
              <a:rPr lang="en-US" sz="2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ages 7 - 12 )</a:t>
            </a:r>
            <a:br>
              <a:rPr lang="en-US" sz="2000" kern="1200" dirty="0">
                <a:latin typeface="HGGothicE"/>
              </a:rPr>
            </a:br>
            <a:endParaRPr lang="en-US" sz="2000" kern="1200" dirty="0">
              <a:latin typeface="HGGothicE"/>
              <a:ea typeface="HGGothicE"/>
            </a:endParaRPr>
          </a:p>
          <a:p>
            <a:r>
              <a:rPr lang="en-US" sz="2000" kern="1200" dirty="0">
                <a:latin typeface="Century Gothic" panose="020B0502020202020204"/>
                <a:ea typeface="HGGothicE"/>
              </a:rPr>
              <a:t>LA EDUCACIÓN SECUNDARIA OBLIGATORI A</a:t>
            </a:r>
            <a:br>
              <a:rPr lang="en-US" sz="2000" dirty="0">
                <a:latin typeface="HGGothicE"/>
                <a:ea typeface="HGGothicE"/>
              </a:rPr>
            </a:br>
            <a:r>
              <a:rPr lang="en-US" sz="2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basic general education</a:t>
            </a:r>
            <a:b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</a:br>
            <a:r>
              <a:rPr lang="en-US" sz="2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( ages 13 – 16 )</a:t>
            </a:r>
            <a:br>
              <a:rPr lang="en-US" sz="2000" kern="1200" dirty="0">
                <a:latin typeface="HGGothicE"/>
              </a:rPr>
            </a:br>
            <a:endParaRPr lang="en-US" sz="2000" kern="1200" dirty="0">
              <a:latin typeface="HGGothicE"/>
              <a:ea typeface="HGGothicE"/>
            </a:endParaRPr>
          </a:p>
          <a:p>
            <a:r>
              <a:rPr lang="en-US" sz="2000" kern="1200" dirty="0">
                <a:latin typeface="Century Gothic" panose="020B0502020202020204"/>
                <a:ea typeface="HGGothicE"/>
              </a:rPr>
              <a:t>EL BACHILLERATO</a:t>
            </a:r>
            <a:br>
              <a:rPr lang="en-US" sz="2000" dirty="0">
                <a:latin typeface="HGGothicE"/>
                <a:ea typeface="HGGothicE"/>
              </a:rPr>
            </a:br>
            <a:r>
              <a:rPr lang="en-US" sz="2000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bachelor course</a:t>
            </a:r>
            <a:br>
              <a:rPr lang="en-US" sz="20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</a:br>
            <a:r>
              <a:rPr lang="en-US" sz="2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( ages 17 – 18 )</a:t>
            </a:r>
            <a:endParaRPr lang="en-US" sz="2000" kern="1200" dirty="0">
              <a:latin typeface="Bahnschrift Condensed" panose="020B0502040204020203" charset="0"/>
              <a:ea typeface="HGGothicE"/>
              <a:cs typeface="Bahnschrift Condensed" panose="020B0502040204020203" charset="0"/>
            </a:endParaRPr>
          </a:p>
        </p:txBody>
      </p:sp>
      <p:sp>
        <p:nvSpPr>
          <p:cNvPr id="21" name="Rectangle 20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6200000">
            <a:off x="2605660" y="145634"/>
            <a:ext cx="1715478" cy="692679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88623" y="269325"/>
            <a:ext cx="6116779" cy="617193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Объект 6" descr="Изображение выглядит как мебель, в помещении, стол, стена&#10;&#10;Автоматически созданное описание"/>
          <p:cNvPicPr>
            <a:picLocks noChangeAspect="1"/>
          </p:cNvPicPr>
          <p:nvPr/>
        </p:nvPicPr>
        <p:blipFill>
          <a:blip r:embed="rId1"/>
          <a:srcRect t="11409" b="4005"/>
          <a:stretch>
            <a:fillRect/>
          </a:stretch>
        </p:blipFill>
        <p:spPr>
          <a:xfrm>
            <a:off x="942597" y="1777818"/>
            <a:ext cx="5608830" cy="3154950"/>
          </a:xfrm>
          <a:prstGeom prst="rect">
            <a:avLst/>
          </a:prstGeom>
        </p:spPr>
      </p:pic>
      <p:sp>
        <p:nvSpPr>
          <p:cNvPr id="25" name="Rectangle 24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080788" y="2754068"/>
            <a:ext cx="149016" cy="170992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>
          <a:xfrm>
            <a:off x="3601787" y="5007458"/>
            <a:ext cx="5712920" cy="132261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buNone/>
            </a:pPr>
            <a:r>
              <a:rPr lang="en-US" sz="6000" kern="1200" dirty="0">
                <a:latin typeface="Bahnschrift Condensed" panose="020B0502040204020203" charset="0"/>
                <a:ea typeface="HGGothicE"/>
                <a:cs typeface="Bahnschrift Condensed" panose="020B0502040204020203" charset="0"/>
              </a:rPr>
              <a:t>Spanish system</a:t>
            </a:r>
            <a:endParaRPr lang="ru-RU">
              <a:latin typeface="Bahnschrift Condensed" panose="020B0502040204020203" charset="0"/>
              <a:cs typeface="Bahnschrift Condensed" panose="020B0502040204020203" charset="0"/>
            </a:endParaRPr>
          </a:p>
        </p:txBody>
      </p:sp>
      <p:sp>
        <p:nvSpPr>
          <p:cNvPr id="10" name="Диагональная полоса 9"/>
          <p:cNvSpPr/>
          <p:nvPr/>
        </p:nvSpPr>
        <p:spPr>
          <a:xfrm flipH="1">
            <a:off x="9966540" y="-1"/>
            <a:ext cx="2225459" cy="2745879"/>
          </a:xfrm>
          <a:prstGeom prst="diagStrip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598" y="306764"/>
            <a:ext cx="4085665" cy="140247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z="4800" b="1" err="1">
                <a:latin typeface="Bookman Old Style" panose="02050604050505020204"/>
                <a:ea typeface="+mj-lt"/>
                <a:cs typeface="+mj-lt"/>
              </a:rPr>
              <a:t>Similarities</a:t>
            </a:r>
            <a:r>
              <a:rPr lang="ru-RU" sz="4800" b="1" dirty="0">
                <a:latin typeface="Bookman Old Style" panose="02050604050505020204"/>
                <a:ea typeface="+mj-lt"/>
                <a:cs typeface="+mj-lt"/>
              </a:rPr>
              <a:t>:</a:t>
            </a:r>
            <a:endParaRPr lang="ru-RU" sz="4800" b="1" dirty="0">
              <a:latin typeface="Bookman Old Style" panose="02050604050505020204"/>
            </a:endParaRPr>
          </a:p>
        </p:txBody>
      </p:sp>
      <p:cxnSp>
        <p:nvCxnSpPr>
          <p:cNvPr id="40" name="Straight Connector 39" hidden="1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0128" y="1254787"/>
            <a:ext cx="4497225" cy="48875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Stages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of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education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.</a:t>
            </a:r>
            <a:endParaRPr lang="ru-RU" sz="2200" dirty="0">
              <a:latin typeface="Century Gothic" panose="020B0502020202020204"/>
              <a:ea typeface="+mn-lt"/>
              <a:cs typeface="+mn-lt"/>
            </a:endParaRPr>
          </a:p>
          <a:p>
            <a:endParaRPr lang="ru-RU" sz="2200" dirty="0">
              <a:latin typeface="Century Gothic" panose="020B0502020202020204"/>
              <a:ea typeface="+mn-lt"/>
              <a:cs typeface="+mn-lt"/>
            </a:endParaRPr>
          </a:p>
          <a:p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Forms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of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education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.</a:t>
            </a:r>
            <a:endParaRPr lang="ru-RU" sz="2200" dirty="0">
              <a:latin typeface="Century Gothic" panose="020B0502020202020204"/>
              <a:ea typeface="+mn-lt"/>
              <a:cs typeface="+mn-lt"/>
            </a:endParaRPr>
          </a:p>
          <a:p>
            <a:endParaRPr lang="ru-RU" sz="2200" dirty="0">
              <a:latin typeface="Century Gothic" panose="020B0502020202020204"/>
            </a:endParaRPr>
          </a:p>
          <a:p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Compulsory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education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.</a:t>
            </a:r>
            <a:endParaRPr lang="ru-RU" sz="2200" dirty="0">
              <a:latin typeface="Century Gothic" panose="020B0502020202020204"/>
            </a:endParaRPr>
          </a:p>
          <a:p>
            <a:endParaRPr lang="ru-RU" sz="2200" dirty="0">
              <a:latin typeface="Century Gothic" panose="020B0502020202020204"/>
            </a:endParaRPr>
          </a:p>
          <a:p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The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first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stages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of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education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are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free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of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err="1">
                <a:latin typeface="Century Gothic" panose="020B0502020202020204"/>
                <a:ea typeface="+mn-lt"/>
                <a:cs typeface="+mn-lt"/>
              </a:rPr>
              <a:t>charge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.</a:t>
            </a:r>
            <a:endParaRPr lang="ru-RU" sz="2200" dirty="0">
              <a:latin typeface="Century Gothic" panose="020B0502020202020204"/>
              <a:ea typeface="+mn-lt"/>
              <a:cs typeface="+mn-lt"/>
            </a:endParaRPr>
          </a:p>
          <a:p>
            <a:endParaRPr lang="ru-RU" sz="2200" dirty="0">
              <a:latin typeface="Century Gothic" panose="020B0502020202020204"/>
            </a:endParaRPr>
          </a:p>
          <a:p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The </a:t>
            </a:r>
            <a:r>
              <a:rPr lang="ru-RU" sz="2200" dirty="0" err="1">
                <a:latin typeface="Century Gothic" panose="020B0502020202020204"/>
                <a:ea typeface="+mn-lt"/>
                <a:cs typeface="+mn-lt"/>
              </a:rPr>
              <a:t>age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dirty="0" err="1">
                <a:latin typeface="Century Gothic" panose="020B0502020202020204"/>
                <a:ea typeface="+mn-lt"/>
                <a:cs typeface="+mn-lt"/>
              </a:rPr>
              <a:t>of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dirty="0" err="1">
                <a:latin typeface="Century Gothic" panose="020B0502020202020204"/>
                <a:ea typeface="+mn-lt"/>
                <a:cs typeface="+mn-lt"/>
              </a:rPr>
              <a:t>completion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dirty="0" err="1">
                <a:latin typeface="Century Gothic" panose="020B0502020202020204"/>
                <a:ea typeface="+mn-lt"/>
                <a:cs typeface="+mn-lt"/>
              </a:rPr>
              <a:t>of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dirty="0" err="1">
                <a:latin typeface="Century Gothic" panose="020B0502020202020204"/>
                <a:ea typeface="+mn-lt"/>
                <a:cs typeface="+mn-lt"/>
              </a:rPr>
              <a:t>the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dirty="0" err="1">
                <a:latin typeface="Century Gothic" panose="020B0502020202020204"/>
                <a:ea typeface="+mn-lt"/>
                <a:cs typeface="+mn-lt"/>
              </a:rPr>
              <a:t>stages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dirty="0" err="1">
                <a:latin typeface="Century Gothic" panose="020B0502020202020204"/>
                <a:ea typeface="+mn-lt"/>
                <a:cs typeface="+mn-lt"/>
              </a:rPr>
              <a:t>of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sz="2200" dirty="0" err="1">
                <a:latin typeface="Century Gothic" panose="020B0502020202020204"/>
                <a:ea typeface="+mn-lt"/>
                <a:cs typeface="+mn-lt"/>
              </a:rPr>
              <a:t>education</a:t>
            </a:r>
            <a:r>
              <a:rPr lang="ru-RU" sz="2200" dirty="0">
                <a:latin typeface="Century Gothic" panose="020B0502020202020204"/>
                <a:ea typeface="+mn-lt"/>
                <a:cs typeface="+mn-lt"/>
              </a:rPr>
              <a:t>.</a:t>
            </a:r>
            <a:endParaRPr lang="ru-RU" sz="2200" dirty="0">
              <a:latin typeface="Century Gothic" panose="020B0502020202020204"/>
            </a:endParaRPr>
          </a:p>
        </p:txBody>
      </p:sp>
      <p:pic>
        <p:nvPicPr>
          <p:cNvPr id="7" name="Рисунок 6" descr="Изображение выглядит как книжный шкаф, библиотека, в помещении, комната&#10;&#10;Автоматически созданное описание"/>
          <p:cNvPicPr>
            <a:picLocks noChangeAspect="1"/>
          </p:cNvPicPr>
          <p:nvPr/>
        </p:nvPicPr>
        <p:blipFill>
          <a:blip r:embed="rId1"/>
          <a:srcRect l="5248" t="7628" r="31086"/>
          <a:stretch>
            <a:fillRect/>
          </a:stretch>
        </p:blipFill>
        <p:spPr>
          <a:xfrm>
            <a:off x="5321479" y="0"/>
            <a:ext cx="6870500" cy="6876967"/>
          </a:xfrm>
          <a:prstGeom prst="rect">
            <a:avLst/>
          </a:prstGeom>
        </p:spPr>
      </p:pic>
      <p:sp>
        <p:nvSpPr>
          <p:cNvPr id="20" name="Параллелограмм 19"/>
          <p:cNvSpPr/>
          <p:nvPr/>
        </p:nvSpPr>
        <p:spPr>
          <a:xfrm>
            <a:off x="5004485" y="-1"/>
            <a:ext cx="741405" cy="6878595"/>
          </a:xfrm>
          <a:prstGeom prst="parallelogram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араллелограмм 21"/>
          <p:cNvSpPr/>
          <p:nvPr/>
        </p:nvSpPr>
        <p:spPr>
          <a:xfrm>
            <a:off x="4757351" y="0"/>
            <a:ext cx="247135" cy="6878593"/>
          </a:xfrm>
          <a:prstGeom prst="parallelogram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Picture 15"/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952" cy="6862380"/>
          </a:xfrm>
          <a:prstGeom prst="rect">
            <a:avLst/>
          </a:prstGeom>
        </p:spPr>
      </p:pic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538542" y="729175"/>
            <a:ext cx="11099352" cy="5399650"/>
          </a:xfrm>
          <a:prstGeom prst="rect">
            <a:avLst/>
          </a:prstGeom>
          <a:solidFill>
            <a:schemeClr val="bg1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92861" y="905010"/>
            <a:ext cx="4579432" cy="968798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z="5400" b="1" err="1">
                <a:latin typeface="Bookman Old Style" panose="02050604050505020204"/>
                <a:ea typeface="+mj-lt"/>
                <a:cs typeface="+mj-lt"/>
              </a:rPr>
              <a:t>Differences</a:t>
            </a:r>
            <a:r>
              <a:rPr lang="ru-RU" sz="5400" b="1" dirty="0">
                <a:latin typeface="Bookman Old Style" panose="02050604050505020204"/>
                <a:ea typeface="+mj-lt"/>
                <a:cs typeface="+mj-lt"/>
              </a:rPr>
              <a:t>:</a:t>
            </a:r>
            <a:endParaRPr lang="ru-RU" sz="5400" b="1" dirty="0">
              <a:latin typeface="Bookman Old Style" panose="02050604050505020204"/>
            </a:endParaRPr>
          </a:p>
        </p:txBody>
      </p:sp>
      <p:pic>
        <p:nvPicPr>
          <p:cNvPr id="7" name="Рисунок 6" descr="Изображение выглядит как индивидуальный шкаф, в помещении&#10;&#10;Автоматически созданное описа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768" y="1057111"/>
            <a:ext cx="5468347" cy="3923538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55946" y="2125005"/>
            <a:ext cx="5010668" cy="375929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ru-RU" err="1">
                <a:latin typeface="Century Gothic" panose="020B0502020202020204"/>
                <a:ea typeface="+mn-lt"/>
                <a:cs typeface="+mn-lt"/>
              </a:rPr>
              <a:t>Pre-school</a:t>
            </a:r>
            <a:r>
              <a:rPr lang="ru-RU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err="1">
                <a:latin typeface="Century Gothic" panose="020B0502020202020204"/>
                <a:ea typeface="+mn-lt"/>
                <a:cs typeface="+mn-lt"/>
              </a:rPr>
              <a:t>education</a:t>
            </a:r>
            <a:r>
              <a:rPr lang="ru-RU" dirty="0">
                <a:latin typeface="Century Gothic" panose="020B0502020202020204"/>
                <a:ea typeface="+mn-lt"/>
                <a:cs typeface="+mn-lt"/>
              </a:rPr>
              <a:t>.</a:t>
            </a:r>
            <a:endParaRPr lang="ru-RU"/>
          </a:p>
          <a:p>
            <a:pPr marL="457200" indent="-457200"/>
            <a:endParaRPr lang="ru-RU" dirty="0">
              <a:latin typeface="Century Gothic" panose="020B0502020202020204"/>
              <a:ea typeface="+mn-lt"/>
              <a:cs typeface="+mn-lt"/>
            </a:endParaRPr>
          </a:p>
          <a:p>
            <a:pPr marL="457200" indent="-457200"/>
            <a:r>
              <a:rPr lang="ru-RU" dirty="0">
                <a:latin typeface="Century Gothic" panose="020B0502020202020204"/>
                <a:ea typeface="+mn-lt"/>
                <a:cs typeface="+mn-lt"/>
              </a:rPr>
              <a:t>Post-</a:t>
            </a:r>
            <a:r>
              <a:rPr lang="ru-RU" err="1">
                <a:latin typeface="Century Gothic" panose="020B0502020202020204"/>
                <a:ea typeface="+mn-lt"/>
                <a:cs typeface="+mn-lt"/>
              </a:rPr>
              <a:t>secondary</a:t>
            </a:r>
            <a:r>
              <a:rPr lang="ru-RU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err="1">
                <a:latin typeface="Century Gothic" panose="020B0502020202020204"/>
                <a:ea typeface="+mn-lt"/>
                <a:cs typeface="+mn-lt"/>
              </a:rPr>
              <a:t>education</a:t>
            </a:r>
            <a:r>
              <a:rPr lang="ru-RU" dirty="0">
                <a:latin typeface="Century Gothic" panose="020B0502020202020204"/>
                <a:ea typeface="+mn-lt"/>
                <a:cs typeface="+mn-lt"/>
              </a:rPr>
              <a:t>.</a:t>
            </a:r>
            <a:endParaRPr lang="ru-RU" dirty="0">
              <a:latin typeface="Century Gothic" panose="020B0502020202020204"/>
              <a:ea typeface="+mn-lt"/>
              <a:cs typeface="+mn-lt"/>
            </a:endParaRPr>
          </a:p>
          <a:p>
            <a:pPr marL="457200" indent="-457200"/>
            <a:endParaRPr lang="ru-RU" dirty="0">
              <a:latin typeface="Century Gothic" panose="020B0502020202020204"/>
            </a:endParaRPr>
          </a:p>
          <a:p>
            <a:pPr marL="457200" indent="-457200"/>
            <a:r>
              <a:rPr lang="ru-RU" err="1">
                <a:latin typeface="Century Gothic" panose="020B0502020202020204"/>
                <a:ea typeface="+mn-lt"/>
                <a:cs typeface="+mn-lt"/>
              </a:rPr>
              <a:t>Academic</a:t>
            </a:r>
            <a:r>
              <a:rPr lang="ru-RU" dirty="0">
                <a:latin typeface="Century Gothic" panose="020B0502020202020204"/>
                <a:ea typeface="+mn-lt"/>
                <a:cs typeface="+mn-lt"/>
              </a:rPr>
              <a:t> </a:t>
            </a:r>
            <a:r>
              <a:rPr lang="ru-RU" err="1">
                <a:latin typeface="Century Gothic" panose="020B0502020202020204"/>
                <a:ea typeface="+mn-lt"/>
                <a:cs typeface="+mn-lt"/>
              </a:rPr>
              <a:t>year</a:t>
            </a:r>
            <a:r>
              <a:rPr lang="ru-RU" dirty="0">
                <a:latin typeface="Century Gothic" panose="020B0502020202020204"/>
                <a:ea typeface="+mn-lt"/>
                <a:cs typeface="+mn-lt"/>
              </a:rPr>
              <a:t>.</a:t>
            </a:r>
            <a:endParaRPr lang="ru-RU" dirty="0">
              <a:latin typeface="Century Gothic" panose="020B0502020202020204"/>
            </a:endParaRPr>
          </a:p>
          <a:p>
            <a:endParaRPr lang="ru-RU" sz="2400" dirty="0">
              <a:latin typeface="Century Gothic" panose="020B0502020202020204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326078" y="1573479"/>
            <a:ext cx="5462649" cy="3918857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79137" y="461010"/>
            <a:ext cx="10367157" cy="1454212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r"/>
            <a:r>
              <a:rPr lang="ru-RU" sz="6000" b="1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Thank</a:t>
            </a:r>
            <a:r>
              <a:rPr lang="ru-RU" sz="6000" b="1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</a:t>
            </a:r>
            <a:r>
              <a:rPr lang="ru-RU" sz="6000" b="1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you</a:t>
            </a:r>
            <a:r>
              <a:rPr lang="ru-RU" sz="6000" b="1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</a:t>
            </a:r>
            <a:r>
              <a:rPr lang="ru-RU" sz="6000" b="1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so</a:t>
            </a:r>
            <a:r>
              <a:rPr lang="ru-RU" sz="6000" b="1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</a:t>
            </a:r>
            <a:r>
              <a:rPr lang="ru-RU" sz="6000" b="1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much</a:t>
            </a:r>
            <a:r>
              <a:rPr lang="ru-RU" sz="6000" b="1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</a:t>
            </a:r>
            <a:r>
              <a:rPr lang="ru-RU" sz="6000" b="1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for</a:t>
            </a:r>
            <a:r>
              <a:rPr lang="ru-RU" sz="6000" b="1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</a:t>
            </a:r>
            <a:r>
              <a:rPr lang="ru-RU" sz="6000" b="1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your</a:t>
            </a:r>
            <a:r>
              <a:rPr lang="ru-RU" sz="6000" b="1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 </a:t>
            </a:r>
            <a:r>
              <a:rPr lang="ru-RU" sz="6000" b="1" err="1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attention</a:t>
            </a:r>
            <a:r>
              <a:rPr lang="ru-RU" sz="6000" b="1" dirty="0">
                <a:latin typeface="Bahnschrift Condensed" panose="020B0502040204020203" charset="0"/>
                <a:ea typeface="+mj-lt"/>
                <a:cs typeface="Bahnschrift Condensed" panose="020B0502040204020203" charset="0"/>
              </a:rPr>
              <a:t>!</a:t>
            </a:r>
            <a:endParaRPr lang="ru-RU" sz="6000" b="1">
              <a:latin typeface="Bahnschrift Condensed" panose="020B0502040204020203" charset="0"/>
              <a:cs typeface="Bahnschrift Condensed" panose="020B0502040204020203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91836" y="1815729"/>
            <a:ext cx="6873835" cy="93718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r">
              <a:buNone/>
            </a:pPr>
            <a:r>
              <a:rPr lang="ru-RU" sz="4000" dirty="0">
                <a:latin typeface="Century Gothic" panose="020B0502020202020204"/>
              </a:rPr>
              <a:t>Спасибо огромное за внимание!</a:t>
            </a:r>
            <a:endParaRPr lang="ru-RU"/>
          </a:p>
        </p:txBody>
      </p:sp>
      <p:sp>
        <p:nvSpPr>
          <p:cNvPr id="11" name="Параллелограмм 10"/>
          <p:cNvSpPr/>
          <p:nvPr/>
        </p:nvSpPr>
        <p:spPr>
          <a:xfrm flipH="1">
            <a:off x="374715" y="-1"/>
            <a:ext cx="597242" cy="6857999"/>
          </a:xfrm>
          <a:prstGeom prst="parallelogram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88324" y="288324"/>
            <a:ext cx="11471188" cy="28832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Диагональная полоса 9"/>
          <p:cNvSpPr/>
          <p:nvPr/>
        </p:nvSpPr>
        <p:spPr>
          <a:xfrm flipV="1">
            <a:off x="1" y="5508384"/>
            <a:ext cx="2449687" cy="1349615"/>
          </a:xfrm>
          <a:prstGeom prst="diagStrip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 descr="Изображение выглядит как Человеческое лицо, цветок, человек&#10;&#10;Автоматически созданное описани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6503" y="3182586"/>
            <a:ext cx="3787251" cy="3689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rcRect l="17000" t="6731" r="19277" b="3846"/>
          <a:stretch>
            <a:fillRect/>
          </a:stretch>
        </p:blipFill>
        <p:spPr>
          <a:xfrm>
            <a:off x="6643370" y="3186430"/>
            <a:ext cx="2611755" cy="366585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175662" y="4799609"/>
            <a:ext cx="2743200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spAutoFit/>
          </a:bodyPr>
          <a:lstStyle/>
          <a:p>
            <a:r>
              <a:rPr lang="ru-RU" sz="4000" b="1" dirty="0">
                <a:latin typeface="Bookman Old Style" panose="02050604050505020204"/>
              </a:rPr>
              <a:t>For </a:t>
            </a:r>
            <a:r>
              <a:rPr lang="ru-RU" sz="4000" b="1" err="1">
                <a:latin typeface="Bookman Old Style" panose="02050604050505020204"/>
              </a:rPr>
              <a:t>you</a:t>
            </a:r>
            <a:endParaRPr lang="ru-RU" sz="4000">
              <a:latin typeface="Bookman Old Style" panose="02050604050505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994</Words>
  <Application>WPS Presentation</Application>
  <PresentationFormat>Широкоэкранный</PresentationFormat>
  <Paragraphs>54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1" baseType="lpstr">
      <vt:lpstr>Arial</vt:lpstr>
      <vt:lpstr>SimSun</vt:lpstr>
      <vt:lpstr>Wingdings</vt:lpstr>
      <vt:lpstr>Bahnschrift Condensed</vt:lpstr>
      <vt:lpstr>Century Gothic</vt:lpstr>
      <vt:lpstr>HGGothicE</vt:lpstr>
      <vt:lpstr>Segoe Print</vt:lpstr>
      <vt:lpstr>Bookman Old Style</vt:lpstr>
      <vt:lpstr>Aptos</vt:lpstr>
      <vt:lpstr>Microsoft YaHei</vt:lpstr>
      <vt:lpstr>Arial Unicode MS</vt:lpstr>
      <vt:lpstr>Aptos Display</vt:lpstr>
      <vt:lpstr>Calibri</vt:lpstr>
      <vt:lpstr>Тема Office</vt:lpstr>
      <vt:lpstr>Education systems in Russia and Spain</vt:lpstr>
      <vt:lpstr>Introduction:</vt:lpstr>
      <vt:lpstr>Среднее общее образование general secondary education  ( ages 17 – 18 )</vt:lpstr>
      <vt:lpstr>EL BACHILLERATO bachelor course ( ages 17 – 18 )</vt:lpstr>
      <vt:lpstr>Similarities:</vt:lpstr>
      <vt:lpstr>Differences:</vt:lpstr>
      <vt:lpstr>Thank you so much for your attention!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Екатерина Дружи�</cp:lastModifiedBy>
  <cp:revision>770</cp:revision>
  <dcterms:created xsi:type="dcterms:W3CDTF">2024-12-04T14:52:00Z</dcterms:created>
  <dcterms:modified xsi:type="dcterms:W3CDTF">2024-12-07T19:14:53Z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F0AE2F3701454EF58B01DA3FC13C138C_12</vt:lpwstr>
  </property>
  <property fmtid="{D5CDD505-2E9C-101B-9397-08002B2CF9AE}" pid="3" name="KSOProductBuildVer">
    <vt:lpwstr>1049-12.2.0.19307</vt:lpwstr>
  </property>
</Properties>
</file>