
<file path=[Content_Types].xml><?xml version="1.0" encoding="utf-8"?>
<Types xmlns="http://schemas.openxmlformats.org/package/2006/content-types">
  <Default Extension="bmp" ContentType="image/bmp"/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20" r:id="rId2"/>
  </p:sldMasterIdLst>
  <p:sldIdLst>
    <p:sldId id="256" r:id="rId3"/>
    <p:sldId id="257" r:id="rId4"/>
    <p:sldId id="258" r:id="rId5"/>
    <p:sldId id="263" r:id="rId6"/>
    <p:sldId id="264" r:id="rId7"/>
    <p:sldId id="265" r:id="rId8"/>
    <p:sldId id="266" r:id="rId9"/>
    <p:sldId id="273" r:id="rId10"/>
    <p:sldId id="267" r:id="rId11"/>
    <p:sldId id="260" r:id="rId12"/>
    <p:sldId id="269" r:id="rId13"/>
    <p:sldId id="270" r:id="rId14"/>
    <p:sldId id="275" r:id="rId15"/>
    <p:sldId id="276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an" initials="T" lastIdx="2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66"/>
    <a:srgbClr val="549E39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46" autoAdjust="0"/>
    <p:restoredTop sz="94660"/>
  </p:normalViewPr>
  <p:slideViewPr>
    <p:cSldViewPr snapToGrid="0">
      <p:cViewPr varScale="1">
        <p:scale>
          <a:sx n="74" d="100"/>
          <a:sy n="74" d="100"/>
        </p:scale>
        <p:origin x="141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7-11-08T23:43:29.201" idx="1">
    <p:pos x="10" y="10"/>
    <p:text/>
    <p:extLst>
      <p:ext uri="{C676402C-5697-4E1C-873F-D02D1690AC5C}">
        <p15:threadingInfo xmlns:p15="http://schemas.microsoft.com/office/powerpoint/2012/main" timeZoneBias="-24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ysClr val="window" lastClr="FFFFFF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3794760" y="1274764"/>
            <a:ext cx="1554480" cy="64008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00" dist="635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3886200" y="1274765"/>
            <a:ext cx="1371600" cy="548640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281" y="2091263"/>
            <a:ext cx="6801440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kumimoji="0" lang="en-US" sz="6200" b="0" i="0" u="none" strike="noStrike" kern="1200" cap="all" spc="-100" normalizeH="0" baseline="0">
                <a:ln>
                  <a:noFill/>
                </a:ln>
                <a:solidFill>
                  <a:sysClr val="window" lastClr="FFFFFF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575" y="4682062"/>
            <a:ext cx="6803136" cy="50292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400" spc="8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1400"/>
            </a:lvl2pPr>
            <a:lvl3pPr marL="914400" indent="0" algn="ctr">
              <a:buNone/>
              <a:defRPr sz="1400"/>
            </a:lvl3pPr>
            <a:lvl4pPr marL="1371600" indent="0" algn="ctr">
              <a:buNone/>
              <a:defRPr sz="1400"/>
            </a:lvl4pPr>
            <a:lvl5pPr marL="1828800" indent="0" algn="ctr">
              <a:buNone/>
              <a:defRPr sz="1400"/>
            </a:lvl5pPr>
            <a:lvl6pPr marL="2286000" indent="0" algn="ctr">
              <a:buNone/>
              <a:defRPr sz="1400"/>
            </a:lvl6pPr>
            <a:lvl7pPr marL="2743200" indent="0" algn="ctr">
              <a:buNone/>
              <a:defRPr sz="1400"/>
            </a:lvl7pPr>
            <a:lvl8pPr marL="3200400" indent="0" algn="ctr">
              <a:buNone/>
              <a:defRPr sz="1400"/>
            </a:lvl8pPr>
            <a:lvl9pPr marL="3657600" indent="0" algn="ctr">
              <a:buNone/>
              <a:defRPr sz="14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3931920" y="1334222"/>
            <a:ext cx="1280160" cy="457200"/>
          </a:xfrm>
        </p:spPr>
        <p:txBody>
          <a:bodyPr/>
          <a:lstStyle>
            <a:lvl1pPr algn="ctr">
              <a:defRPr sz="11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75251165-6000-4654-8E5F-65A3F0604A14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104936" y="5211060"/>
            <a:ext cx="4429125" cy="228600"/>
          </a:xfrm>
        </p:spPr>
        <p:txBody>
          <a:bodyPr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455190" y="5212080"/>
            <a:ext cx="1583911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6A9F856-001F-4C4A-84C1-D72278AB7A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5567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1165-6000-4654-8E5F-65A3F0604A14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9F856-001F-4C4A-84C1-D72278AB7A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3413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3794760" y="1274764"/>
            <a:ext cx="1554480" cy="64008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00" dist="635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3886200" y="1274765"/>
            <a:ext cx="1371600" cy="548640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717" y="2094309"/>
            <a:ext cx="6803136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kumimoji="0" lang="en-US" sz="6200" b="0" i="0" u="none" strike="noStrike" kern="1200" cap="all" spc="-100" normalizeH="0" baseline="0" dirty="0">
                <a:ln>
                  <a:noFill/>
                </a:ln>
                <a:solidFill>
                  <a:sysClr val="window" lastClr="FFFFFF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2718" y="4682062"/>
            <a:ext cx="6803136" cy="50292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31920" y="1332914"/>
            <a:ext cx="1280160" cy="457200"/>
          </a:xfrm>
        </p:spPr>
        <p:txBody>
          <a:bodyPr/>
          <a:lstStyle>
            <a:lvl1pPr algn="ctr">
              <a:defRPr lang="en-US" sz="11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75251165-6000-4654-8E5F-65A3F0604A14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04679" y="5211060"/>
            <a:ext cx="4430268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3378" y="5211060"/>
            <a:ext cx="1584198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6A9F856-001F-4C4A-84C1-D72278AB7A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269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152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488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1165-6000-4654-8E5F-65A3F0604A14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9F856-001F-4C4A-84C1-D72278AB7A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730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1520" y="2755898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756581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1165-6000-4654-8E5F-65A3F0604A14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9F856-001F-4C4A-84C1-D72278AB7A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3758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1165-6000-4654-8E5F-65A3F0604A14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9F856-001F-4C4A-84C1-D72278AB7A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1000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1165-6000-4654-8E5F-65A3F0604A14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9F856-001F-4C4A-84C1-D72278AB7A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9116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307336" y="292608"/>
            <a:ext cx="6163056" cy="6272784"/>
          </a:xfrm>
          <a:prstGeom prst="rect">
            <a:avLst/>
          </a:prstGeom>
          <a:solidFill>
            <a:schemeClr val="bg2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84147" y="173736"/>
            <a:ext cx="6398514" cy="6510528"/>
          </a:xfrm>
          <a:prstGeom prst="rect">
            <a:avLst/>
          </a:prstGeom>
          <a:noFill/>
          <a:ln w="63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7392"/>
            <a:ext cx="1823085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400" b="0" kern="1200" cap="none" spc="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8976" y="907143"/>
            <a:ext cx="5428856" cy="5043714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3085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1165-6000-4654-8E5F-65A3F0604A14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2505454" y="6265818"/>
            <a:ext cx="3950208" cy="274320"/>
          </a:xfrm>
        </p:spPr>
        <p:txBody>
          <a:bodyPr/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795258" y="6310086"/>
            <a:ext cx="1097280" cy="27432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F6A9F856-001F-4C4A-84C1-D72278AB7ADA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Rectangle 11"/>
          <p:cNvSpPr/>
          <p:nvPr/>
        </p:nvSpPr>
        <p:spPr>
          <a:xfrm>
            <a:off x="6884162" y="292608"/>
            <a:ext cx="1956816" cy="6272784"/>
          </a:xfrm>
          <a:prstGeom prst="rect">
            <a:avLst/>
          </a:prstGeom>
          <a:noFill/>
          <a:ln w="6350" cap="sq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644693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tx1"/>
          </a:solidFill>
          <a:ln w="6350"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6884162" y="292608"/>
            <a:ext cx="1956816" cy="6272784"/>
          </a:xfrm>
          <a:prstGeom prst="rect">
            <a:avLst/>
          </a:prstGeom>
          <a:solidFill>
            <a:schemeClr val="bg2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3504"/>
            <a:ext cx="1824228" cy="1645920"/>
          </a:xfrm>
        </p:spPr>
        <p:txBody>
          <a:bodyPr anchor="b">
            <a:noAutofit/>
          </a:bodyPr>
          <a:lstStyle>
            <a:lvl1pPr algn="l">
              <a:defRPr sz="24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449" y="173736"/>
            <a:ext cx="6398514" cy="6510528"/>
          </a:xfrm>
          <a:solidFill>
            <a:schemeClr val="bg1">
              <a:lumMod val="50000"/>
              <a:lumOff val="5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4228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75251165-6000-4654-8E5F-65A3F0604A14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9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97546" y="6309360"/>
            <a:ext cx="1097280" cy="27432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6A9F856-001F-4C4A-84C1-D72278AB7A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0435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1165-6000-4654-8E5F-65A3F0604A14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9F856-001F-4C4A-84C1-D72278AB7A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9729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762000"/>
            <a:ext cx="1771650" cy="5257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762000"/>
            <a:ext cx="6057900" cy="5257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1165-6000-4654-8E5F-65A3F0604A14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9F856-001F-4C4A-84C1-D72278AB7A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0681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1165-6000-4654-8E5F-65A3F0604A14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9F856-001F-4C4A-84C1-D72278AB7A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55388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1165-6000-4654-8E5F-65A3F0604A14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9F856-001F-4C4A-84C1-D72278AB7A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63344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1165-6000-4654-8E5F-65A3F0604A14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9F856-001F-4C4A-84C1-D72278AB7A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9903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1165-6000-4654-8E5F-65A3F0604A14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9F856-001F-4C4A-84C1-D72278AB7A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2717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1165-6000-4654-8E5F-65A3F0604A14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9F856-001F-4C4A-84C1-D72278AB7A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82867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1165-6000-4654-8E5F-65A3F0604A14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9F856-001F-4C4A-84C1-D72278AB7A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69808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1165-6000-4654-8E5F-65A3F0604A14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9F856-001F-4C4A-84C1-D72278AB7A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7679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1165-6000-4654-8E5F-65A3F0604A14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9F856-001F-4C4A-84C1-D72278AB7A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318789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1165-6000-4654-8E5F-65A3F0604A14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9F856-001F-4C4A-84C1-D72278AB7A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95757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1165-6000-4654-8E5F-65A3F0604A14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9F856-001F-4C4A-84C1-D72278AB7A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12796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1165-6000-4654-8E5F-65A3F0604A14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9F856-001F-4C4A-84C1-D72278AB7ADA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221392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1165-6000-4654-8E5F-65A3F0604A14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9F856-001F-4C4A-84C1-D72278AB7A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378116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1165-6000-4654-8E5F-65A3F0604A14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9F856-001F-4C4A-84C1-D72278AB7ADA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376899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1165-6000-4654-8E5F-65A3F0604A14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9F856-001F-4C4A-84C1-D72278AB7A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79437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1165-6000-4654-8E5F-65A3F0604A14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9F856-001F-4C4A-84C1-D72278AB7A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753541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51165-6000-4654-8E5F-65A3F0604A14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9F856-001F-4C4A-84C1-D72278AB7A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8773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6022" y="173736"/>
            <a:ext cx="8791956" cy="6510528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9" name="Rectangle 8"/>
          <p:cNvSpPr/>
          <p:nvPr/>
        </p:nvSpPr>
        <p:spPr>
          <a:xfrm>
            <a:off x="292608" y="292608"/>
            <a:ext cx="8558784" cy="6272784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1520" y="642594"/>
            <a:ext cx="768096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103120"/>
            <a:ext cx="768096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7338" y="6265818"/>
            <a:ext cx="20574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fld id="{75251165-6000-4654-8E5F-65A3F0604A14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96896" y="6265818"/>
            <a:ext cx="3950208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9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43555" y="6265818"/>
            <a:ext cx="10972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F6A9F856-001F-4C4A-84C1-D72278AB7A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9390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kern="1200" cap="none" spc="0" baseline="0" dirty="0">
          <a:solidFill>
            <a:schemeClr val="tx1"/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2">
            <a:lumMod val="60000"/>
            <a:lumOff val="40000"/>
          </a:schemeClr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anose="020B0604020202020204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anose="020B0604020202020204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anose="020B0604020202020204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anose="020B0604020202020204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251165-6000-4654-8E5F-65A3F0604A14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6A9F856-001F-4C4A-84C1-D72278AB7A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4453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slide" Target="slide3.xml"/><Relationship Id="rId7" Type="http://schemas.openxmlformats.org/officeDocument/2006/relationships/slide" Target="slide1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openxmlformats.org/officeDocument/2006/relationships/slide" Target="slide12.xml"/><Relationship Id="rId4" Type="http://schemas.openxmlformats.org/officeDocument/2006/relationships/slide" Target="slide1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image" Target="../media/image5.jpg"/><Relationship Id="rId7" Type="http://schemas.openxmlformats.org/officeDocument/2006/relationships/image" Target="../media/image7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17.xml"/><Relationship Id="rId6" Type="http://schemas.openxmlformats.org/officeDocument/2006/relationships/slide" Target="slide4.xml"/><Relationship Id="rId11" Type="http://schemas.openxmlformats.org/officeDocument/2006/relationships/image" Target="../media/image9.jpeg"/><Relationship Id="rId5" Type="http://schemas.openxmlformats.org/officeDocument/2006/relationships/image" Target="../media/image6.jpeg"/><Relationship Id="rId10" Type="http://schemas.openxmlformats.org/officeDocument/2006/relationships/slide" Target="slide6.xml"/><Relationship Id="rId4" Type="http://schemas.openxmlformats.org/officeDocument/2006/relationships/slide" Target="slide3.xml"/><Relationship Id="rId9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image" Target="../media/image10.jpg"/><Relationship Id="rId7" Type="http://schemas.openxmlformats.org/officeDocument/2006/relationships/image" Target="../media/image7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17.xml"/><Relationship Id="rId6" Type="http://schemas.openxmlformats.org/officeDocument/2006/relationships/slide" Target="slide4.xml"/><Relationship Id="rId11" Type="http://schemas.openxmlformats.org/officeDocument/2006/relationships/image" Target="../media/image9.jpeg"/><Relationship Id="rId5" Type="http://schemas.openxmlformats.org/officeDocument/2006/relationships/image" Target="../media/image6.jpeg"/><Relationship Id="rId10" Type="http://schemas.openxmlformats.org/officeDocument/2006/relationships/slide" Target="slide6.xml"/><Relationship Id="rId4" Type="http://schemas.openxmlformats.org/officeDocument/2006/relationships/slide" Target="slide3.xml"/><Relationship Id="rId9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slide" Target="slide3.xml"/><Relationship Id="rId7" Type="http://schemas.openxmlformats.org/officeDocument/2006/relationships/slide" Target="slide5.xm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7.jpeg"/><Relationship Id="rId11" Type="http://schemas.openxmlformats.org/officeDocument/2006/relationships/slide" Target="slide2.xml"/><Relationship Id="rId5" Type="http://schemas.openxmlformats.org/officeDocument/2006/relationships/slide" Target="slide4.xml"/><Relationship Id="rId10" Type="http://schemas.openxmlformats.org/officeDocument/2006/relationships/image" Target="../media/image9.jpeg"/><Relationship Id="rId4" Type="http://schemas.openxmlformats.org/officeDocument/2006/relationships/image" Target="../media/image6.jpeg"/><Relationship Id="rId9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6.jpeg"/><Relationship Id="rId7" Type="http://schemas.openxmlformats.org/officeDocument/2006/relationships/image" Target="../media/image8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17.xml"/><Relationship Id="rId6" Type="http://schemas.openxmlformats.org/officeDocument/2006/relationships/slide" Target="slide5.xml"/><Relationship Id="rId11" Type="http://schemas.openxmlformats.org/officeDocument/2006/relationships/slide" Target="slide2.xml"/><Relationship Id="rId5" Type="http://schemas.openxmlformats.org/officeDocument/2006/relationships/image" Target="../media/image7.jpeg"/><Relationship Id="rId10" Type="http://schemas.openxmlformats.org/officeDocument/2006/relationships/image" Target="../media/image12.jpg"/><Relationship Id="rId4" Type="http://schemas.openxmlformats.org/officeDocument/2006/relationships/slide" Target="slide4.xml"/><Relationship Id="rId9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1.xml"/><Relationship Id="rId3" Type="http://schemas.openxmlformats.org/officeDocument/2006/relationships/slide" Target="slide2.xml"/><Relationship Id="rId7" Type="http://schemas.openxmlformats.org/officeDocument/2006/relationships/image" Target="../media/image15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Relationship Id="rId6" Type="http://schemas.openxmlformats.org/officeDocument/2006/relationships/slide" Target="slide8.xml"/><Relationship Id="rId5" Type="http://schemas.openxmlformats.org/officeDocument/2006/relationships/image" Target="../media/image14.png"/><Relationship Id="rId4" Type="http://schemas.openxmlformats.org/officeDocument/2006/relationships/slide" Target="slide9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22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12" Type="http://schemas.microsoft.com/office/2007/relationships/hdphoto" Target="../media/hdphoto4.wdp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11" Type="http://schemas.openxmlformats.org/officeDocument/2006/relationships/image" Target="../media/image21.png"/><Relationship Id="rId5" Type="http://schemas.microsoft.com/office/2007/relationships/hdphoto" Target="../media/hdphoto1.wdp"/><Relationship Id="rId15" Type="http://schemas.openxmlformats.org/officeDocument/2006/relationships/slide" Target="slide7.xml"/><Relationship Id="rId10" Type="http://schemas.microsoft.com/office/2007/relationships/hdphoto" Target="../media/hdphoto3.wdp"/><Relationship Id="rId4" Type="http://schemas.openxmlformats.org/officeDocument/2006/relationships/image" Target="../media/image17.png"/><Relationship Id="rId9" Type="http://schemas.openxmlformats.org/officeDocument/2006/relationships/image" Target="../media/image20.png"/><Relationship Id="rId1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slide" Target="slide9.xml"/><Relationship Id="rId7" Type="http://schemas.openxmlformats.org/officeDocument/2006/relationships/image" Target="../media/image27.png"/><Relationship Id="rId12" Type="http://schemas.openxmlformats.org/officeDocument/2006/relationships/image" Target="../media/image30.png"/><Relationship Id="rId2" Type="http://schemas.openxmlformats.org/officeDocument/2006/relationships/slide" Target="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png"/><Relationship Id="rId11" Type="http://schemas.microsoft.com/office/2007/relationships/hdphoto" Target="../media/hdphoto6.wdp"/><Relationship Id="rId5" Type="http://schemas.openxmlformats.org/officeDocument/2006/relationships/image" Target="../media/image25.png"/><Relationship Id="rId10" Type="http://schemas.openxmlformats.org/officeDocument/2006/relationships/image" Target="../media/image29.png"/><Relationship Id="rId4" Type="http://schemas.openxmlformats.org/officeDocument/2006/relationships/image" Target="../media/image24.png"/><Relationship Id="rId9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33.jpe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6.xml"/><Relationship Id="rId6" Type="http://schemas.openxmlformats.org/officeDocument/2006/relationships/slide" Target="slide12.xml"/><Relationship Id="rId5" Type="http://schemas.openxmlformats.org/officeDocument/2006/relationships/image" Target="../media/image32.jpeg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6.gif"/><Relationship Id="rId5" Type="http://schemas.microsoft.com/office/2007/relationships/hdphoto" Target="../media/hdphoto7.wdp"/><Relationship Id="rId4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6.gif"/><Relationship Id="rId5" Type="http://schemas.microsoft.com/office/2007/relationships/hdphoto" Target="../media/hdphoto8.wdp"/><Relationship Id="rId4" Type="http://schemas.openxmlformats.org/officeDocument/2006/relationships/image" Target="../media/image3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0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89000"/>
              </a:schemeClr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65916" y="1249251"/>
            <a:ext cx="7199290" cy="4365938"/>
          </a:xfrm>
          <a:blipFill>
            <a:blip r:embed="rId4"/>
            <a:tile tx="0" ty="0" sx="100000" sy="100000" flip="none" algn="tl"/>
          </a:blipFill>
        </p:spPr>
        <p:txBody>
          <a:bodyPr/>
          <a:lstStyle/>
          <a:p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  <a:latin typeface="Comic Sans MS" panose="030F0702030302020204" pitchFamily="66" charset="0"/>
              </a:rPr>
              <a:t>Лес- наше богатство</a:t>
            </a:r>
            <a:endParaRPr lang="ru-RU" b="1" dirty="0">
              <a:solidFill>
                <a:schemeClr val="accent3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92774" y="4211691"/>
            <a:ext cx="3272432" cy="1403498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</a:rPr>
              <a:t>                                                                                         </a:t>
            </a:r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100" b="1" i="1" dirty="0" smtClean="0">
                <a:solidFill>
                  <a:schemeClr val="accent2">
                    <a:lumMod val="50000"/>
                  </a:schemeClr>
                </a:solidFill>
              </a:rPr>
              <a:t>Работу выполнила: </a:t>
            </a:r>
          </a:p>
          <a:p>
            <a:pPr algn="l"/>
            <a:r>
              <a:rPr lang="ru-RU" sz="2100" b="1" i="1" dirty="0" err="1" smtClean="0">
                <a:solidFill>
                  <a:schemeClr val="accent2">
                    <a:lumMod val="50000"/>
                  </a:schemeClr>
                </a:solidFill>
              </a:rPr>
              <a:t>Радюкова</a:t>
            </a:r>
            <a:r>
              <a:rPr lang="ru-RU" sz="2100" b="1" i="1" dirty="0" smtClean="0">
                <a:solidFill>
                  <a:schemeClr val="accent2">
                    <a:lumMod val="50000"/>
                  </a:schemeClr>
                </a:solidFill>
              </a:rPr>
              <a:t> Т.Г.,</a:t>
            </a:r>
          </a:p>
          <a:p>
            <a:pPr algn="l"/>
            <a:r>
              <a:rPr lang="ru-RU" sz="2100" b="1" i="1" dirty="0" smtClean="0">
                <a:solidFill>
                  <a:schemeClr val="accent2">
                    <a:lumMod val="50000"/>
                  </a:schemeClr>
                </a:solidFill>
              </a:rPr>
              <a:t>воспитатель ГБДОУ №</a:t>
            </a:r>
            <a:r>
              <a:rPr lang="ru-RU" sz="2100" b="1" i="1" dirty="0" smtClean="0">
                <a:solidFill>
                  <a:schemeClr val="accent2">
                    <a:lumMod val="50000"/>
                  </a:schemeClr>
                </a:solidFill>
              </a:rPr>
              <a:t>108 </a:t>
            </a:r>
          </a:p>
          <a:p>
            <a:pPr algn="l"/>
            <a:r>
              <a:rPr lang="ru-RU" sz="2100" b="1" i="1" dirty="0" smtClean="0">
                <a:solidFill>
                  <a:schemeClr val="accent2">
                    <a:lumMod val="50000"/>
                  </a:schemeClr>
                </a:solidFill>
              </a:rPr>
              <a:t>Выборгский район</a:t>
            </a:r>
          </a:p>
          <a:p>
            <a:pPr algn="l"/>
            <a:r>
              <a:rPr lang="ru-RU" sz="2100" b="1" i="1" dirty="0" smtClean="0">
                <a:solidFill>
                  <a:schemeClr val="accent2">
                    <a:lumMod val="50000"/>
                  </a:schemeClr>
                </a:solidFill>
              </a:rPr>
              <a:t>Санкт-Петербург</a:t>
            </a:r>
            <a:endParaRPr lang="ru-RU" sz="2100" b="1" i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l"/>
            <a:r>
              <a:rPr lang="ru-RU" sz="2100" b="1" i="1" dirty="0" smtClean="0">
                <a:solidFill>
                  <a:schemeClr val="accent2">
                    <a:lumMod val="50000"/>
                  </a:schemeClr>
                </a:solidFill>
              </a:rPr>
              <a:t>2017 год.</a:t>
            </a:r>
            <a:endParaRPr lang="ru-RU" sz="2100" b="1" i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l"/>
            <a:endParaRPr lang="ru-RU" sz="1900" i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muzyk_dlya_fona_-_Igor_Krutoj._Melodiya_dushi_(iPleer.fm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rot="21260029">
            <a:off x="8534400" y="60992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498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96213" y="347427"/>
            <a:ext cx="8551573" cy="1617347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</a:rPr>
              <a:t>ОГЛАВЛЕНИЕ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96213" y="1906072"/>
            <a:ext cx="8551573" cy="4636396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400" b="1" u="sng" dirty="0" smtClean="0">
              <a:solidFill>
                <a:schemeClr val="accent4">
                  <a:lumMod val="75000"/>
                </a:schemeClr>
              </a:solidFill>
              <a:hlinkClick r:id="rId3" action="ppaction://hlinksldjump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400" b="1" u="sng" dirty="0">
                <a:solidFill>
                  <a:schemeClr val="accent4">
                    <a:lumMod val="75000"/>
                  </a:schemeClr>
                </a:solidFill>
                <a:hlinkClick r:id="rId4" action="ppaction://hlinksldjump"/>
              </a:rPr>
              <a:t>Берегите лес</a:t>
            </a:r>
            <a:endParaRPr lang="ru-RU" sz="2400" b="1" u="sng" dirty="0">
              <a:solidFill>
                <a:schemeClr val="accent4">
                  <a:lumMod val="75000"/>
                </a:schemeClr>
              </a:solidFill>
              <a:hlinkClick r:id="rId5" action="ppaction://hlinksldjump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400" b="1" u="sng" dirty="0" smtClean="0">
                <a:solidFill>
                  <a:schemeClr val="accent4">
                    <a:lumMod val="75000"/>
                  </a:schemeClr>
                </a:solidFill>
                <a:hlinkClick r:id="rId3" action="ppaction://hlinksldjump"/>
              </a:rPr>
              <a:t>Виды деревьев</a:t>
            </a:r>
            <a:endParaRPr lang="ru-RU" sz="2400" b="1" u="sng" dirty="0" smtClean="0">
              <a:solidFill>
                <a:schemeClr val="accent4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400" b="1" u="sng" dirty="0" smtClean="0">
                <a:solidFill>
                  <a:schemeClr val="accent4">
                    <a:lumMod val="75000"/>
                  </a:schemeClr>
                </a:solidFill>
                <a:hlinkClick r:id="rId6" action="ppaction://hlinksldjump"/>
              </a:rPr>
              <a:t>Грибы</a:t>
            </a:r>
            <a:endParaRPr lang="ru-RU" sz="2400" b="1" u="sng" dirty="0" smtClean="0">
              <a:solidFill>
                <a:schemeClr val="accent4">
                  <a:lumMod val="75000"/>
                </a:schemeClr>
              </a:solidFill>
              <a:hlinkClick r:id="rId7" action="ppaction://hlinksldjump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400" b="1" u="sng" dirty="0" smtClean="0">
                <a:solidFill>
                  <a:schemeClr val="accent4">
                    <a:lumMod val="75000"/>
                  </a:schemeClr>
                </a:solidFill>
                <a:hlinkClick r:id="rId8" action="ppaction://hlinksldjump"/>
              </a:rPr>
              <a:t>Ягоды</a:t>
            </a:r>
            <a:endParaRPr lang="ru-RU" sz="2400" b="1" u="sng" dirty="0" smtClean="0">
              <a:solidFill>
                <a:schemeClr val="accent4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400" b="1" u="sng" dirty="0">
                <a:solidFill>
                  <a:schemeClr val="accent4">
                    <a:lumMod val="75000"/>
                  </a:schemeClr>
                </a:solidFill>
                <a:hlinkClick r:id="rId7" action="ppaction://hlinksldjump"/>
              </a:rPr>
              <a:t>Они губят </a:t>
            </a:r>
            <a:r>
              <a:rPr lang="ru-RU" sz="2400" b="1" u="sng" dirty="0" smtClean="0">
                <a:solidFill>
                  <a:schemeClr val="accent4">
                    <a:lumMod val="75000"/>
                  </a:schemeClr>
                </a:solidFill>
                <a:hlinkClick r:id="rId7" action="ppaction://hlinksldjump"/>
              </a:rPr>
              <a:t>лес</a:t>
            </a:r>
            <a:endParaRPr lang="ru-RU" sz="2400" b="1" u="sng" dirty="0" smtClean="0">
              <a:solidFill>
                <a:schemeClr val="accent4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ru-RU" sz="2400" b="1" u="sng" dirty="0" smtClean="0">
              <a:solidFill>
                <a:schemeClr val="accent3">
                  <a:lumMod val="75000"/>
                </a:schemeClr>
              </a:solidFill>
              <a:hlinkClick r:id="rId5" action="ppaction://hlinksldjump"/>
            </a:endParaRPr>
          </a:p>
        </p:txBody>
      </p:sp>
    </p:spTree>
    <p:extLst>
      <p:ext uri="{BB962C8B-B14F-4D97-AF65-F5344CB8AC3E}">
        <p14:creationId xmlns:p14="http://schemas.microsoft.com/office/powerpoint/2010/main" val="3752771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88">
              <a:srgbClr val="BCE2AD"/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171646" y="5666705"/>
            <a:ext cx="540000" cy="5400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800000" y="1080000"/>
            <a:ext cx="16089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>
                <a:solidFill>
                  <a:srgbClr val="FFC000"/>
                </a:solidFill>
              </a:rPr>
              <a:t>Сосна</a:t>
            </a:r>
            <a:endParaRPr lang="ru-RU" b="1" i="1" dirty="0">
              <a:solidFill>
                <a:srgbClr val="FFC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626067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30"/>
          <a:stretch/>
        </p:blipFill>
        <p:spPr>
          <a:xfrm>
            <a:off x="5040000" y="360000"/>
            <a:ext cx="3884211" cy="50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TextBox 3"/>
          <p:cNvSpPr txBox="1"/>
          <p:nvPr/>
        </p:nvSpPr>
        <p:spPr>
          <a:xfrm>
            <a:off x="360000" y="2520000"/>
            <a:ext cx="409177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kern="1500" spc="200" dirty="0">
                <a:solidFill>
                  <a:schemeClr val="accent1">
                    <a:lumMod val="75000"/>
                  </a:schemeClr>
                </a:solidFill>
              </a:rPr>
              <a:t>Что же это за девица?</a:t>
            </a:r>
          </a:p>
          <a:p>
            <a:r>
              <a:rPr lang="ru-RU" sz="2000" b="1" kern="1500" spc="200" dirty="0">
                <a:solidFill>
                  <a:schemeClr val="accent1">
                    <a:lumMod val="75000"/>
                  </a:schemeClr>
                </a:solidFill>
              </a:rPr>
              <a:t>Не швея не мастерица,</a:t>
            </a:r>
          </a:p>
          <a:p>
            <a:r>
              <a:rPr lang="ru-RU" sz="2000" b="1" kern="1500" spc="200" dirty="0">
                <a:solidFill>
                  <a:schemeClr val="accent1">
                    <a:lumMod val="75000"/>
                  </a:schemeClr>
                </a:solidFill>
              </a:rPr>
              <a:t>Ничего сама не шьет,</a:t>
            </a:r>
          </a:p>
          <a:p>
            <a:r>
              <a:rPr lang="ru-RU" sz="2000" b="1" kern="1500" spc="200" dirty="0">
                <a:solidFill>
                  <a:schemeClr val="accent1">
                    <a:lumMod val="75000"/>
                  </a:schemeClr>
                </a:solidFill>
              </a:rPr>
              <a:t>А в иголках круглый год</a:t>
            </a:r>
            <a:r>
              <a:rPr lang="ru-RU" b="1" spc="100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endParaRPr lang="ru-RU" b="1" spc="1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8" name="Рисунок 7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30"/>
          <a:stretch/>
        </p:blipFill>
        <p:spPr>
          <a:xfrm>
            <a:off x="588998" y="5010637"/>
            <a:ext cx="685500" cy="8894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Рисунок 11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895" y="5010637"/>
            <a:ext cx="634558" cy="8894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Рисунок 12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913" y="5046667"/>
            <a:ext cx="629876" cy="8894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Рисунок 14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224" y="5046667"/>
            <a:ext cx="632608" cy="8894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6" name="Управляющая кнопка: возврат 15">
            <a:hlinkClick r:id="rId2" action="ppaction://hlinksldjump" highlightClick="1"/>
          </p:cNvPr>
          <p:cNvSpPr/>
          <p:nvPr/>
        </p:nvSpPr>
        <p:spPr>
          <a:xfrm>
            <a:off x="8162121" y="5666705"/>
            <a:ext cx="540000" cy="5400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349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88">
              <a:srgbClr val="BCE2AD"/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171646" y="5666705"/>
            <a:ext cx="540000" cy="5400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800000" y="1080000"/>
            <a:ext cx="184638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rgbClr val="FFC000"/>
                </a:solidFill>
              </a:rPr>
              <a:t>Берёза</a:t>
            </a:r>
            <a:endParaRPr lang="ru-RU" b="1" i="1" dirty="0">
              <a:solidFill>
                <a:srgbClr val="FFC0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30"/>
          <a:stretch/>
        </p:blipFill>
        <p:spPr>
          <a:xfrm>
            <a:off x="5040000" y="360000"/>
            <a:ext cx="3926589" cy="50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TextBox 3"/>
          <p:cNvSpPr txBox="1"/>
          <p:nvPr/>
        </p:nvSpPr>
        <p:spPr>
          <a:xfrm>
            <a:off x="360000" y="2520000"/>
            <a:ext cx="4634562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kern="1500" spc="200" dirty="0">
                <a:solidFill>
                  <a:schemeClr val="accent1">
                    <a:lumMod val="75000"/>
                  </a:schemeClr>
                </a:solidFill>
              </a:rPr>
              <a:t>Разбежались по опушке</a:t>
            </a:r>
          </a:p>
          <a:p>
            <a:r>
              <a:rPr lang="ru-RU" sz="2000" b="1" kern="1500" spc="200" dirty="0">
                <a:solidFill>
                  <a:schemeClr val="accent1">
                    <a:lumMod val="75000"/>
                  </a:schemeClr>
                </a:solidFill>
              </a:rPr>
              <a:t>В белых платьицах подружки</a:t>
            </a:r>
            <a:r>
              <a:rPr lang="ru-RU" sz="2000" b="1" kern="1500" spc="200" dirty="0"/>
              <a:t>.</a:t>
            </a:r>
          </a:p>
          <a:p>
            <a:pPr>
              <a:lnSpc>
                <a:spcPct val="200000"/>
              </a:lnSpc>
              <a:spcAft>
                <a:spcPts val="600"/>
              </a:spcAft>
            </a:pPr>
            <a:endParaRPr lang="ru-RU" dirty="0"/>
          </a:p>
        </p:txBody>
      </p:sp>
      <p:pic>
        <p:nvPicPr>
          <p:cNvPr id="7" name="Рисунок 6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30"/>
          <a:stretch/>
        </p:blipFill>
        <p:spPr>
          <a:xfrm>
            <a:off x="588998" y="5010637"/>
            <a:ext cx="685500" cy="8894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895" y="5010637"/>
            <a:ext cx="634558" cy="8894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913" y="5046667"/>
            <a:ext cx="629876" cy="8894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Рисунок 9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224" y="5046667"/>
            <a:ext cx="632608" cy="8894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Управляющая кнопка: возврат 10">
            <a:hlinkClick r:id="rId2" action="ppaction://hlinksldjump" highlightClick="1"/>
          </p:cNvPr>
          <p:cNvSpPr/>
          <p:nvPr/>
        </p:nvSpPr>
        <p:spPr>
          <a:xfrm>
            <a:off x="8162121" y="5666705"/>
            <a:ext cx="540000" cy="5400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6612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88">
              <a:srgbClr val="BCE2AD"/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800000" y="1080000"/>
            <a:ext cx="16089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rgbClr val="FFC000"/>
                </a:solidFill>
              </a:rPr>
              <a:t>Дуб</a:t>
            </a:r>
            <a:endParaRPr lang="ru-RU" b="1" i="1" dirty="0">
              <a:solidFill>
                <a:srgbClr val="FFC0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32"/>
          <a:stretch/>
        </p:blipFill>
        <p:spPr>
          <a:xfrm>
            <a:off x="5040000" y="360000"/>
            <a:ext cx="3901976" cy="50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TextBox 3"/>
          <p:cNvSpPr txBox="1"/>
          <p:nvPr/>
        </p:nvSpPr>
        <p:spPr>
          <a:xfrm>
            <a:off x="360000" y="2520000"/>
            <a:ext cx="4682532" cy="1738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kern="1500" spc="200" dirty="0" smtClean="0">
                <a:solidFill>
                  <a:schemeClr val="accent1">
                    <a:lumMod val="75000"/>
                  </a:schemeClr>
                </a:solidFill>
              </a:rPr>
              <a:t>Не загадка это даже,</a:t>
            </a:r>
          </a:p>
          <a:p>
            <a:r>
              <a:rPr lang="ru-RU" sz="2000" b="1" kern="1500" spc="200" dirty="0" smtClean="0">
                <a:solidFill>
                  <a:schemeClr val="accent1">
                    <a:lumMod val="75000"/>
                  </a:schemeClr>
                </a:solidFill>
              </a:rPr>
              <a:t>Сразу </a:t>
            </a:r>
            <a:r>
              <a:rPr lang="ru-RU" sz="2000" b="1" kern="1500" spc="200" dirty="0">
                <a:solidFill>
                  <a:schemeClr val="accent1">
                    <a:lumMod val="75000"/>
                  </a:schemeClr>
                </a:solidFill>
              </a:rPr>
              <a:t>назовем,</a:t>
            </a:r>
          </a:p>
          <a:p>
            <a:r>
              <a:rPr lang="ru-RU" sz="2000" b="1" kern="1500" spc="200" dirty="0">
                <a:solidFill>
                  <a:schemeClr val="accent1">
                    <a:lumMod val="75000"/>
                  </a:schemeClr>
                </a:solidFill>
              </a:rPr>
              <a:t>Если только кто-то скажет —</a:t>
            </a:r>
          </a:p>
          <a:p>
            <a:r>
              <a:rPr lang="ru-RU" sz="2000" b="1" kern="1500" spc="200" dirty="0">
                <a:solidFill>
                  <a:schemeClr val="accent1">
                    <a:lumMod val="75000"/>
                  </a:schemeClr>
                </a:solidFill>
              </a:rPr>
              <a:t>Желуди на нем</a:t>
            </a:r>
            <a:r>
              <a:rPr lang="ru-RU" b="1" spc="150" dirty="0" smtClean="0">
                <a:solidFill>
                  <a:schemeClr val="accent1">
                    <a:lumMod val="75000"/>
                  </a:schemeClr>
                </a:solidFill>
              </a:rPr>
              <a:t>!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endParaRPr lang="ru-RU" dirty="0"/>
          </a:p>
        </p:txBody>
      </p:sp>
      <p:pic>
        <p:nvPicPr>
          <p:cNvPr id="7" name="Рисунок 6">
            <a:hlinkClick r:id="rId3" action="ppaction://hlinksldjump"/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30"/>
          <a:stretch/>
        </p:blipFill>
        <p:spPr>
          <a:xfrm>
            <a:off x="588998" y="5010637"/>
            <a:ext cx="685500" cy="8894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895" y="5010637"/>
            <a:ext cx="634558" cy="8894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913" y="5046667"/>
            <a:ext cx="629876" cy="8894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Рисунок 9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224" y="5046667"/>
            <a:ext cx="632608" cy="8894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Управляющая кнопка: возврат 2">
            <a:hlinkClick r:id="rId11" action="ppaction://hlinksldjump" highlightClick="1"/>
          </p:cNvPr>
          <p:cNvSpPr/>
          <p:nvPr/>
        </p:nvSpPr>
        <p:spPr>
          <a:xfrm>
            <a:off x="8171646" y="5666705"/>
            <a:ext cx="540000" cy="5400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4506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88">
              <a:srgbClr val="BCE2AD"/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800000" y="1080000"/>
            <a:ext cx="16089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rgbClr val="FFC000"/>
                </a:solidFill>
              </a:rPr>
              <a:t>Осина</a:t>
            </a:r>
            <a:endParaRPr lang="ru-RU" b="1" i="1" dirty="0">
              <a:solidFill>
                <a:srgbClr val="FFC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0000" y="2880000"/>
            <a:ext cx="471819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kern="1500" spc="200" dirty="0">
                <a:solidFill>
                  <a:schemeClr val="accent1">
                    <a:lumMod val="75000"/>
                  </a:schemeClr>
                </a:solidFill>
              </a:rPr>
              <a:t>Это дерево—трусишка.</a:t>
            </a:r>
          </a:p>
          <a:p>
            <a:r>
              <a:rPr lang="ru-RU" sz="2000" b="1" kern="1500" spc="200" dirty="0">
                <a:solidFill>
                  <a:schemeClr val="accent1">
                    <a:lumMod val="75000"/>
                  </a:schemeClr>
                </a:solidFill>
              </a:rPr>
              <a:t>Все трясется, как зайчишка.</a:t>
            </a:r>
          </a:p>
          <a:p>
            <a:r>
              <a:rPr lang="ru-RU" sz="2000" b="1" kern="1500" spc="200" dirty="0">
                <a:solidFill>
                  <a:schemeClr val="accent1">
                    <a:lumMod val="75000"/>
                  </a:schemeClr>
                </a:solidFill>
              </a:rPr>
              <a:t>Листья — красные монетки</a:t>
            </a:r>
          </a:p>
          <a:p>
            <a:r>
              <a:rPr lang="ru-RU" sz="2000" b="1" kern="1500" spc="200" dirty="0" smtClean="0">
                <a:solidFill>
                  <a:schemeClr val="accent1">
                    <a:lumMod val="75000"/>
                  </a:schemeClr>
                </a:solidFill>
              </a:rPr>
              <a:t>Целый </a:t>
            </a:r>
            <a:r>
              <a:rPr lang="ru-RU" sz="2000" b="1" kern="1500" spc="200" dirty="0">
                <a:solidFill>
                  <a:schemeClr val="accent1">
                    <a:lumMod val="75000"/>
                  </a:schemeClr>
                </a:solidFill>
              </a:rPr>
              <a:t>день дрожат на ветке</a:t>
            </a:r>
            <a:r>
              <a:rPr lang="ru-RU" b="1" spc="100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.</a:t>
            </a:r>
          </a:p>
          <a:p>
            <a:endParaRPr lang="ru-RU" dirty="0"/>
          </a:p>
        </p:txBody>
      </p:sp>
      <p:pic>
        <p:nvPicPr>
          <p:cNvPr id="7" name="Рисунок 6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30"/>
          <a:stretch/>
        </p:blipFill>
        <p:spPr>
          <a:xfrm>
            <a:off x="588998" y="5010637"/>
            <a:ext cx="685500" cy="8894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895" y="5010637"/>
            <a:ext cx="634558" cy="8894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913" y="5046667"/>
            <a:ext cx="629876" cy="8894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Рисунок 9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224" y="5046667"/>
            <a:ext cx="632608" cy="8894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80"/>
          <a:stretch/>
        </p:blipFill>
        <p:spPr>
          <a:xfrm>
            <a:off x="5040000" y="360000"/>
            <a:ext cx="3878501" cy="50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Управляющая кнопка: возврат 2">
            <a:hlinkClick r:id="rId11" action="ppaction://hlinksldjump" highlightClick="1"/>
          </p:cNvPr>
          <p:cNvSpPr/>
          <p:nvPr/>
        </p:nvSpPr>
        <p:spPr>
          <a:xfrm>
            <a:off x="8162121" y="5666705"/>
            <a:ext cx="540000" cy="5400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534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20710"/>
            <a:ext cx="8600661" cy="608274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351907"/>
            <a:ext cx="7543800" cy="1371600"/>
          </a:xfrm>
        </p:spPr>
        <p:txBody>
          <a:bodyPr/>
          <a:lstStyle/>
          <a:p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Грибы</a:t>
            </a:r>
            <a:endParaRPr lang="ru-RU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Управляющая кнопка: возврат 5">
            <a:hlinkClick r:id="rId3" action="ppaction://hlinksldjump" highlightClick="1"/>
          </p:cNvPr>
          <p:cNvSpPr/>
          <p:nvPr/>
        </p:nvSpPr>
        <p:spPr>
          <a:xfrm>
            <a:off x="8171646" y="5666705"/>
            <a:ext cx="540000" cy="5400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2130998" y="1603940"/>
            <a:ext cx="631064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Да, грибы искать не просто -</a:t>
            </a:r>
          </a:p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Они маленького роста.</a:t>
            </a:r>
          </a:p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Прячутся под ёлками,</a:t>
            </a:r>
          </a:p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Засыпаны 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иголками.</a:t>
            </a:r>
          </a:p>
        </p:txBody>
      </p:sp>
      <p:sp>
        <p:nvSpPr>
          <p:cNvPr id="7" name="Управляющая кнопка: возврат 6">
            <a:hlinkClick r:id="rId3" action="ppaction://hlinksldjump" highlightClick="1"/>
          </p:cNvPr>
          <p:cNvSpPr/>
          <p:nvPr/>
        </p:nvSpPr>
        <p:spPr>
          <a:xfrm>
            <a:off x="8162121" y="5666705"/>
            <a:ext cx="540000" cy="5400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134" y="4315266"/>
            <a:ext cx="1068014" cy="1068014"/>
          </a:xfrm>
          <a:prstGeom prst="rect">
            <a:avLst/>
          </a:prstGeom>
          <a:ln>
            <a:noFill/>
          </a:ln>
        </p:spPr>
      </p:pic>
      <p:pic>
        <p:nvPicPr>
          <p:cNvPr id="9" name="Рисунок 8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771" y="3937019"/>
            <a:ext cx="1097882" cy="1097882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6136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возврат 5">
            <a:hlinkClick r:id="rId2" action="ppaction://hlinksldjump" highlightClick="1"/>
          </p:cNvPr>
          <p:cNvSpPr/>
          <p:nvPr/>
        </p:nvSpPr>
        <p:spPr>
          <a:xfrm>
            <a:off x="8171646" y="5666705"/>
            <a:ext cx="540000" cy="540000"/>
          </a:xfrm>
          <a:prstGeom prst="actionButtonRetur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903" y="1298855"/>
            <a:ext cx="1321761" cy="1453339"/>
          </a:xfrm>
          <a:prstGeom prst="rect">
            <a:avLst/>
          </a:prstGeom>
          <a:noFill/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822" b="79396" l="5202" r="4681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7985" b="11782"/>
          <a:stretch/>
        </p:blipFill>
        <p:spPr>
          <a:xfrm>
            <a:off x="1740171" y="2757679"/>
            <a:ext cx="1700823" cy="2040885"/>
          </a:xfrm>
          <a:prstGeom prst="rect">
            <a:avLst/>
          </a:prstGeom>
          <a:noFill/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184" y="4847076"/>
            <a:ext cx="1047907" cy="1488952"/>
          </a:xfrm>
          <a:prstGeom prst="rect">
            <a:avLst/>
          </a:prstGeom>
          <a:noFill/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80101" l="11513" r="9144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158" y="4631965"/>
            <a:ext cx="1732529" cy="2313051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7263" b="94413" l="10123" r="9785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916" y="3057921"/>
            <a:ext cx="1928064" cy="1440399"/>
          </a:xfrm>
          <a:prstGeom prst="rect">
            <a:avLst/>
          </a:prstGeom>
          <a:noFill/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68182" l="27768" r="8994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191" y="1093644"/>
            <a:ext cx="2231837" cy="2269670"/>
          </a:xfrm>
          <a:prstGeom prst="rect">
            <a:avLst/>
          </a:prstGeom>
          <a:noFill/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4" t="2619" r="7684" b="15111"/>
          <a:stretch/>
        </p:blipFill>
        <p:spPr>
          <a:xfrm>
            <a:off x="4595104" y="300828"/>
            <a:ext cx="2500503" cy="2377713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4" t="2619" r="7684" b="15111"/>
          <a:stretch/>
        </p:blipFill>
        <p:spPr>
          <a:xfrm>
            <a:off x="2278516" y="442549"/>
            <a:ext cx="2489940" cy="2350182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9" name="TextBox 28"/>
          <p:cNvSpPr txBox="1"/>
          <p:nvPr/>
        </p:nvSpPr>
        <p:spPr>
          <a:xfrm>
            <a:off x="330965" y="3177799"/>
            <a:ext cx="207197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i="1" dirty="0">
                <a:solidFill>
                  <a:schemeClr val="accent1">
                    <a:lumMod val="75000"/>
                  </a:schemeClr>
                </a:solidFill>
              </a:rPr>
              <a:t>Я в красной шапочке расту</a:t>
            </a:r>
            <a:endParaRPr lang="ru-RU" sz="12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1200" b="1" i="1" dirty="0">
                <a:solidFill>
                  <a:schemeClr val="accent1">
                    <a:lumMod val="75000"/>
                  </a:schemeClr>
                </a:solidFill>
              </a:rPr>
              <a:t>Среди корней осиновых.</a:t>
            </a:r>
            <a:endParaRPr lang="ru-RU" sz="12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1200" b="1" i="1" dirty="0">
                <a:solidFill>
                  <a:schemeClr val="accent1">
                    <a:lumMod val="75000"/>
                  </a:schemeClr>
                </a:solidFill>
              </a:rPr>
              <a:t>Меня увидишь за версту -</a:t>
            </a:r>
            <a:endParaRPr lang="ru-RU" sz="12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1200" b="1" i="1" dirty="0">
                <a:solidFill>
                  <a:schemeClr val="accent1">
                    <a:lumMod val="75000"/>
                  </a:schemeClr>
                </a:solidFill>
              </a:rPr>
              <a:t>Зовусь я подосиновик</a:t>
            </a:r>
            <a:r>
              <a:rPr lang="ru-RU" sz="1200" b="1" i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04865" y="825696"/>
            <a:ext cx="1977423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>
                <a:solidFill>
                  <a:schemeClr val="accent2">
                    <a:lumMod val="75000"/>
                  </a:schemeClr>
                </a:solidFill>
              </a:rPr>
              <a:t>Глубоко был спрятан он,</a:t>
            </a:r>
            <a:endParaRPr lang="ru-RU" sz="14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1400" b="1" i="1" dirty="0">
                <a:solidFill>
                  <a:schemeClr val="accent2">
                    <a:lumMod val="75000"/>
                  </a:schemeClr>
                </a:solidFill>
              </a:rPr>
              <a:t>Раз-два-три - и вышел вон,</a:t>
            </a:r>
            <a:endParaRPr lang="ru-RU" sz="14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1400" b="1" i="1" dirty="0">
                <a:solidFill>
                  <a:schemeClr val="accent2">
                    <a:lumMod val="75000"/>
                  </a:schemeClr>
                </a:solidFill>
              </a:rPr>
              <a:t>И стоит он на виду.</a:t>
            </a:r>
            <a:endParaRPr lang="ru-RU" sz="14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1400" b="1" i="1" dirty="0">
                <a:solidFill>
                  <a:schemeClr val="accent2">
                    <a:lumMod val="75000"/>
                  </a:schemeClr>
                </a:solidFill>
              </a:rPr>
              <a:t>Белый, я тебя найду</a:t>
            </a:r>
            <a:r>
              <a:rPr lang="ru-RU" sz="1400" b="1" i="1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974859" y="793569"/>
            <a:ext cx="173678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i="1" dirty="0">
                <a:solidFill>
                  <a:schemeClr val="accent1">
                    <a:lumMod val="75000"/>
                  </a:schemeClr>
                </a:solidFill>
              </a:rPr>
              <a:t>И в лесу, и на лужайках</a:t>
            </a:r>
            <a:endParaRPr lang="ru-RU" sz="14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r"/>
            <a:r>
              <a:rPr lang="ru-RU" sz="1400" b="1" i="1" dirty="0">
                <a:solidFill>
                  <a:schemeClr val="accent1">
                    <a:lumMod val="75000"/>
                  </a:schemeClr>
                </a:solidFill>
              </a:rPr>
              <a:t>Сыроежки в ярких майках</a:t>
            </a:r>
            <a:endParaRPr lang="ru-RU" sz="14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r"/>
            <a:r>
              <a:rPr lang="ru-RU" sz="1400" b="1" i="1" dirty="0">
                <a:solidFill>
                  <a:schemeClr val="accent1">
                    <a:lumMod val="75000"/>
                  </a:schemeClr>
                </a:solidFill>
              </a:rPr>
              <a:t>Всех спешат очаровать.</a:t>
            </a:r>
            <a:endParaRPr lang="ru-RU" sz="14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r"/>
            <a:r>
              <a:rPr lang="ru-RU" sz="1400" b="1" i="1" dirty="0">
                <a:solidFill>
                  <a:schemeClr val="accent1">
                    <a:lumMod val="75000"/>
                  </a:schemeClr>
                </a:solidFill>
              </a:rPr>
              <a:t>«Почему бы не сорвать</a:t>
            </a:r>
            <a:r>
              <a:rPr lang="ru-RU" sz="1400" b="1" i="1" dirty="0" smtClean="0">
                <a:solidFill>
                  <a:schemeClr val="accent1">
                    <a:lumMod val="75000"/>
                  </a:schemeClr>
                </a:solidFill>
              </a:rPr>
              <a:t>?»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10224" y="4914695"/>
            <a:ext cx="2307863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>
                <a:solidFill>
                  <a:schemeClr val="accent1">
                    <a:lumMod val="75000"/>
                  </a:schemeClr>
                </a:solidFill>
              </a:rPr>
              <a:t>Гнуть над ним не стоит спину, </a:t>
            </a:r>
            <a:endParaRPr lang="ru-RU" sz="14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1400" b="1" i="1" dirty="0">
                <a:solidFill>
                  <a:schemeClr val="accent1">
                    <a:lumMod val="75000"/>
                  </a:schemeClr>
                </a:solidFill>
              </a:rPr>
              <a:t>Не украсит он корзину...</a:t>
            </a:r>
            <a:endParaRPr lang="ru-RU" sz="14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1400" b="1" i="1" dirty="0">
                <a:solidFill>
                  <a:schemeClr val="accent1">
                    <a:lumMod val="75000"/>
                  </a:schemeClr>
                </a:solidFill>
              </a:rPr>
              <a:t>Знают люди с давних пор: </a:t>
            </a:r>
            <a:endParaRPr lang="ru-RU" sz="14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1400" b="1" i="1" dirty="0">
                <a:solidFill>
                  <a:schemeClr val="accent1">
                    <a:lumMod val="75000"/>
                  </a:schemeClr>
                </a:solidFill>
              </a:rPr>
              <a:t>Несъедобен </a:t>
            </a:r>
            <a:r>
              <a:rPr lang="ru-RU" sz="1400" b="1" i="1" dirty="0" smtClean="0">
                <a:solidFill>
                  <a:schemeClr val="accent1">
                    <a:lumMod val="75000"/>
                  </a:schemeClr>
                </a:solidFill>
              </a:rPr>
              <a:t>мухомор.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499364" y="4886457"/>
            <a:ext cx="2360237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i="1" dirty="0">
                <a:solidFill>
                  <a:schemeClr val="accent1">
                    <a:lumMod val="75000"/>
                  </a:schemeClr>
                </a:solidFill>
              </a:rPr>
              <a:t>У пенька на тонких ножках</a:t>
            </a:r>
            <a:endParaRPr lang="ru-RU" sz="14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r"/>
            <a:r>
              <a:rPr lang="ru-RU" sz="1400" b="1" i="1" dirty="0">
                <a:solidFill>
                  <a:schemeClr val="accent1">
                    <a:lumMod val="75000"/>
                  </a:schemeClr>
                </a:solidFill>
              </a:rPr>
              <a:t>Выросло грибов немножко.</a:t>
            </a:r>
            <a:endParaRPr lang="ru-RU" sz="14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r"/>
            <a:r>
              <a:rPr lang="ru-RU" sz="1400" b="1" i="1" dirty="0">
                <a:solidFill>
                  <a:schemeClr val="accent1">
                    <a:lumMod val="75000"/>
                  </a:schemeClr>
                </a:solidFill>
              </a:rPr>
              <a:t>Что за дружные ребята?</a:t>
            </a:r>
            <a:endParaRPr lang="ru-RU" sz="14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r"/>
            <a:r>
              <a:rPr lang="ru-RU" sz="1400" b="1" i="1" dirty="0">
                <a:solidFill>
                  <a:schemeClr val="accent1">
                    <a:lumMod val="75000"/>
                  </a:schemeClr>
                </a:solidFill>
              </a:rPr>
              <a:t>Это же грибы опята</a:t>
            </a:r>
            <a:r>
              <a:rPr lang="ru-RU" sz="1400" b="1" i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552895" y="2997588"/>
            <a:ext cx="22543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ru-RU" sz="1400" b="1" dirty="0">
              <a:solidFill>
                <a:srgbClr val="FFFF00"/>
              </a:solidFill>
            </a:endParaRPr>
          </a:p>
          <a:p>
            <a:pPr algn="r"/>
            <a:r>
              <a:rPr lang="ru-RU" sz="1400" b="1" dirty="0">
                <a:solidFill>
                  <a:schemeClr val="accent1">
                    <a:lumMod val="75000"/>
                  </a:schemeClr>
                </a:solidFill>
              </a:rPr>
              <a:t>Под опавшие листочки</a:t>
            </a:r>
          </a:p>
          <a:p>
            <a:pPr algn="r"/>
            <a:r>
              <a:rPr lang="ru-RU" sz="1400" b="1" dirty="0">
                <a:solidFill>
                  <a:schemeClr val="accent1">
                    <a:lumMod val="75000"/>
                  </a:schemeClr>
                </a:solidFill>
              </a:rPr>
              <a:t>Дружно спрятались грибочки.</a:t>
            </a:r>
          </a:p>
          <a:p>
            <a:pPr algn="r"/>
            <a:r>
              <a:rPr lang="ru-RU" sz="1400" b="1" dirty="0">
                <a:solidFill>
                  <a:schemeClr val="accent1">
                    <a:lumMod val="75000"/>
                  </a:schemeClr>
                </a:solidFill>
              </a:rPr>
              <a:t>Очень хитрые сестрички</a:t>
            </a:r>
          </a:p>
          <a:p>
            <a:pPr algn="r"/>
            <a:r>
              <a:rPr lang="ru-RU" sz="1400" b="1" dirty="0">
                <a:solidFill>
                  <a:schemeClr val="accent1">
                    <a:lumMod val="75000"/>
                  </a:schemeClr>
                </a:solidFill>
              </a:rPr>
              <a:t>Это желтые лисички</a:t>
            </a:r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4" t="2619" r="7684" b="15111"/>
          <a:stretch/>
        </p:blipFill>
        <p:spPr>
          <a:xfrm>
            <a:off x="1651275" y="2006621"/>
            <a:ext cx="2381250" cy="2494046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4" t="2619" r="7684" b="15111"/>
          <a:stretch/>
        </p:blipFill>
        <p:spPr>
          <a:xfrm>
            <a:off x="2352680" y="3840889"/>
            <a:ext cx="2381250" cy="2531950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4" t="2619" r="7684" b="15111"/>
          <a:stretch/>
        </p:blipFill>
        <p:spPr>
          <a:xfrm>
            <a:off x="4405742" y="3955079"/>
            <a:ext cx="2381250" cy="2445112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4" t="2619" r="7684" b="15111"/>
          <a:stretch/>
        </p:blipFill>
        <p:spPr>
          <a:xfrm>
            <a:off x="5378495" y="2180554"/>
            <a:ext cx="2209926" cy="2452224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3215946" y="400414"/>
            <a:ext cx="31807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«ПОЛЯНКА»</a:t>
            </a:r>
            <a:endParaRPr lang="ru-RU" sz="28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355377" y="2999929"/>
            <a:ext cx="1569116" cy="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355377" y="4798564"/>
            <a:ext cx="1569116" cy="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7142530" y="3031828"/>
            <a:ext cx="1569116" cy="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7142530" y="4830463"/>
            <a:ext cx="1569116" cy="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Рисунок 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537" y="2613271"/>
            <a:ext cx="2451665" cy="2451665"/>
          </a:xfrm>
          <a:prstGeom prst="rect">
            <a:avLst/>
          </a:prstGeom>
          <a:ln>
            <a:noFill/>
          </a:ln>
        </p:spPr>
      </p:pic>
      <p:sp>
        <p:nvSpPr>
          <p:cNvPr id="39" name="Управляющая кнопка: возврат 38">
            <a:hlinkClick r:id="rId15" action="ppaction://hlinksldjump" highlightClick="1"/>
          </p:cNvPr>
          <p:cNvSpPr/>
          <p:nvPr/>
        </p:nvSpPr>
        <p:spPr>
          <a:xfrm>
            <a:off x="8245624" y="5714914"/>
            <a:ext cx="540000" cy="5400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6" name="Рисунок 3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623" y="2615056"/>
            <a:ext cx="2451665" cy="2451665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38443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Овал 20"/>
          <p:cNvSpPr/>
          <p:nvPr/>
        </p:nvSpPr>
        <p:spPr>
          <a:xfrm>
            <a:off x="4077067" y="2958599"/>
            <a:ext cx="355233" cy="4285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8345" y="120520"/>
            <a:ext cx="6514283" cy="1108933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«Собери грибы в корзину»</a:t>
            </a:r>
            <a:endParaRPr lang="ru-RU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Управляющая кнопка: возврат 5">
            <a:hlinkClick r:id="rId2" action="ppaction://hlinksldjump" highlightClick="1"/>
          </p:cNvPr>
          <p:cNvSpPr/>
          <p:nvPr/>
        </p:nvSpPr>
        <p:spPr>
          <a:xfrm>
            <a:off x="8171646" y="5666705"/>
            <a:ext cx="540000" cy="5400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1536" y="1173748"/>
            <a:ext cx="2844249" cy="3064204"/>
          </a:xfrm>
          <a:prstGeom prst="rect">
            <a:avLst/>
          </a:prstGeom>
        </p:spPr>
      </p:pic>
      <p:pic>
        <p:nvPicPr>
          <p:cNvPr id="4" name="Рисунок 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29" y="5091951"/>
            <a:ext cx="1263998" cy="1389826"/>
          </a:xfrm>
          <a:prstGeom prst="rect">
            <a:avLst/>
          </a:prstGeom>
        </p:spPr>
      </p:pic>
      <p:pic>
        <p:nvPicPr>
          <p:cNvPr id="8" name="Рисунок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713" y="4967818"/>
            <a:ext cx="983737" cy="1397773"/>
          </a:xfrm>
          <a:prstGeom prst="rect">
            <a:avLst/>
          </a:prstGeom>
        </p:spPr>
      </p:pic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013"/>
          <a:stretch/>
        </p:blipFill>
        <p:spPr>
          <a:xfrm flipH="1">
            <a:off x="5300892" y="905745"/>
            <a:ext cx="2870754" cy="1548938"/>
          </a:xfrm>
          <a:prstGeom prst="rect">
            <a:avLst/>
          </a:prstGeom>
        </p:spPr>
      </p:pic>
      <p:pic>
        <p:nvPicPr>
          <p:cNvPr id="7" name="Рисунок 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461" y="2958599"/>
            <a:ext cx="1797615" cy="134294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81591" l="25724" r="746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3246" y="3387144"/>
            <a:ext cx="2438400" cy="1828800"/>
          </a:xfrm>
          <a:prstGeom prst="rect">
            <a:avLst/>
          </a:prstGeom>
        </p:spPr>
      </p:pic>
      <p:pic>
        <p:nvPicPr>
          <p:cNvPr id="9" name="Рисунок 8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5596" y="4882304"/>
            <a:ext cx="1486577" cy="1984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36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85185E-6 L 0.0526 1.85185E-6 L 0.0526 -0.03056 L 0.10521 -0.03056 L 0.10521 -0.06111 L 0.15799 -0.06111 L 0.15799 -0.09144 L 0.21059 -0.09144 L 0.21059 -0.12199 L 0.26337 -0.12199 L 0.26337 -0.15232 L 0.31597 -0.15232 L 0.31597 -0.18287 L 0.36875 -0.18287 L 0.36875 -0.2132 " pathEditMode="relative" rAng="0" ptsTypes="AAAAAA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38" y="-10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0.00023 L 0.03959 -0.00023 L 0.03959 -0.075 L 0.07969 -0.075 L 0.07969 -0.14931 L 0.11997 -0.14931 L 0.11997 -0.22315 L 0.16007 -0.22315 L 0.16007 -0.29699 L 0.20018 -0.29699 L 0.20018 -0.37106 L 0.24046 -0.37106 L 0.24046 -0.44537 L 0.28143 -0.44537 L 0.28143 -0.51852 " pathEditMode="relative" rAng="0" ptsTypes="AAAAAAAAAAAAA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63" y="-25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968 -0.09653 L 0.01563 -0.20579 C 0.03611 -0.25486 0.12136 -0.2706 0.17049 -0.23426 L 0.27969 -0.15347 " pathEditMode="relative" rAng="1740000" ptsTypes="AA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69" y="-2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48148E-6 L -0.02309 -1.48148E-6 L -0.02309 -0.06944 L -0.04167 -0.06944 L -0.04167 -0.13842 L -0.06007 -0.13842 L -0.06007 -0.20787 L -0.07848 -0.20787 L -0.07848 -0.27685 L -0.09705 -0.27685 L -0.09705 -0.34629 L -0.11545 -0.34629 L -0.11545 -0.41528 L -0.13386 -0.41528 L -0.13386 -0.48426 " pathEditMode="relative" rAng="0" ptsTypes="AAAAAAAAAAAAAAA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1" y="-2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81481E-6 L -0.04253 -4.81481E-6 L -0.04253 -0.03564 L -0.08506 -0.03564 L -0.08506 -0.07129 L -0.12743 -0.07129 L -0.12743 -0.10671 L -0.16996 -0.10671 L -0.16996 -0.14236 L -0.21232 -0.14236 L -0.21232 -0.17777 L -0.25486 -0.17777 L -0.25486 -0.21342 L -0.29722 -0.21342 L -0.29722 -0.24884 " pathEditMode="relative" rAng="0" ptsTypes="AAAAAAAAAAAAAA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61" y="-1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4 0.00787 L -0.04479 -0.0051 L -0.04861 0.01898 L -0.09444 0.00602 L -0.09826 0.03009 L -0.14392 0.01713 L -0.14791 0.04097 L -0.19357 0.02801 L -0.19739 0.05208 L -0.24323 0.03912 L -0.24687 0.06319 L -0.29288 0.05 L -0.2967 0.07407 L -0.34236 0.06111 L -0.34618 0.08518 " pathEditMode="relative" rAng="720000" ptsTypes="AAAAAAAAAAAAAAA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61" y="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93" y="286554"/>
            <a:ext cx="8551572" cy="6365383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478465" y="1828800"/>
            <a:ext cx="4106414" cy="3120105"/>
          </a:xfrm>
          <a:prstGeom prst="roundRect">
            <a:avLst/>
          </a:prstGeom>
          <a:solidFill>
            <a:srgbClr val="549E39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возврат 4">
            <a:hlinkClick r:id="rId3" action="ppaction://hlinksldjump" highlightClick="1"/>
          </p:cNvPr>
          <p:cNvSpPr/>
          <p:nvPr/>
        </p:nvSpPr>
        <p:spPr>
          <a:xfrm>
            <a:off x="8171646" y="5666705"/>
            <a:ext cx="540000" cy="5400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9659" y="286554"/>
            <a:ext cx="2316587" cy="1524797"/>
          </a:xfrm>
        </p:spPr>
        <p:txBody>
          <a:bodyPr>
            <a:normAutofit/>
          </a:bodyPr>
          <a:lstStyle/>
          <a:p>
            <a:r>
              <a:rPr lang="ru-RU" sz="4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Ягоды</a:t>
            </a:r>
            <a:endParaRPr lang="ru-RU" sz="4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2579" y="1532585"/>
            <a:ext cx="455912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лесочку я хожу,</a:t>
            </a:r>
            <a:b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 на ягодки гляжу:</a:t>
            </a:r>
            <a:b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кусте малинка,</a:t>
            </a:r>
            <a:b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дереве - </a:t>
            </a:r>
            <a:r>
              <a:rPr lang="ru-RU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рябинка,</a:t>
            </a:r>
            <a:br>
              <a:rPr lang="ru-RU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травке – земляничка</a:t>
            </a:r>
            <a: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b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 горой – черничка,</a:t>
            </a:r>
            <a:b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Клюковка</a:t>
            </a:r>
            <a: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на кочке…</a:t>
            </a:r>
            <a:b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Пусто в </a:t>
            </a:r>
            <a:r>
              <a:rPr lang="ru-RU" sz="2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кузовочке</a:t>
            </a:r>
            <a: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</a:p>
        </p:txBody>
      </p:sp>
      <p:pic>
        <p:nvPicPr>
          <p:cNvPr id="8" name="Рисунок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788" y="5119549"/>
            <a:ext cx="931821" cy="136174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405" y="5142849"/>
            <a:ext cx="873254" cy="131514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8784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67892" y="397896"/>
            <a:ext cx="2140469" cy="761203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Ягоды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8171646" y="5666705"/>
            <a:ext cx="540000" cy="5400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Багетная рамка 2"/>
          <p:cNvSpPr/>
          <p:nvPr/>
        </p:nvSpPr>
        <p:spPr>
          <a:xfrm>
            <a:off x="772730" y="1459945"/>
            <a:ext cx="3335629" cy="2222957"/>
          </a:xfrm>
          <a:prstGeom prst="beve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агетная рамка 5"/>
          <p:cNvSpPr/>
          <p:nvPr/>
        </p:nvSpPr>
        <p:spPr>
          <a:xfrm>
            <a:off x="772730" y="4109912"/>
            <a:ext cx="3335629" cy="2222957"/>
          </a:xfrm>
          <a:prstGeom prst="beve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030308" y="1651577"/>
            <a:ext cx="282047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Бусы красные висят</a:t>
            </a:r>
          </a:p>
          <a:p>
            <a:r>
              <a:rPr lang="ru-RU" b="1" dirty="0">
                <a:solidFill>
                  <a:srgbClr val="FF0000"/>
                </a:solidFill>
              </a:rPr>
              <a:t>Из кустов на нас глядят,</a:t>
            </a:r>
          </a:p>
          <a:p>
            <a:r>
              <a:rPr lang="ru-RU" b="1" dirty="0">
                <a:solidFill>
                  <a:srgbClr val="FF0000"/>
                </a:solidFill>
              </a:rPr>
              <a:t>Очень любят бусы эти</a:t>
            </a:r>
          </a:p>
          <a:p>
            <a:r>
              <a:rPr lang="ru-RU" b="1" dirty="0">
                <a:solidFill>
                  <a:srgbClr val="FF0000"/>
                </a:solidFill>
              </a:rPr>
              <a:t>Дети, птицы и медведи. </a:t>
            </a: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030308" y="4301544"/>
            <a:ext cx="290804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 листом на каждой ветке</a:t>
            </a:r>
          </a:p>
          <a:p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Сидят маленькие детки.</a:t>
            </a:r>
          </a:p>
          <a:p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Тот, кто деток соберёт,</a:t>
            </a:r>
          </a:p>
          <a:p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Руки вымажет и рот</a:t>
            </a:r>
            <a:r>
              <a:rPr lang="ru-RU" dirty="0"/>
              <a:t>. </a:t>
            </a:r>
          </a:p>
          <a:p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8189" y="1651578"/>
            <a:ext cx="1235348" cy="180531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8838" b="91909" l="9903" r="961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0940"/>
          <a:stretch/>
        </p:blipFill>
        <p:spPr>
          <a:xfrm>
            <a:off x="6410031" y="4435324"/>
            <a:ext cx="1549101" cy="169718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92363">
            <a:off x="5062718" y="1045825"/>
            <a:ext cx="3499299" cy="255262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92363">
            <a:off x="5547164" y="3707810"/>
            <a:ext cx="3499299" cy="2552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438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59259E-6 L -0.52761 0.0310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389" y="1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-0.52761 0.0310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389" y="1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2730" y="539563"/>
            <a:ext cx="1857134" cy="696809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Ягоды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8171646" y="5666705"/>
            <a:ext cx="540000" cy="5400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Багетная рамка 3"/>
          <p:cNvSpPr/>
          <p:nvPr/>
        </p:nvSpPr>
        <p:spPr>
          <a:xfrm>
            <a:off x="772730" y="1459943"/>
            <a:ext cx="3335629" cy="2222957"/>
          </a:xfrm>
          <a:prstGeom prst="beve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агетная рамка 5"/>
          <p:cNvSpPr/>
          <p:nvPr/>
        </p:nvSpPr>
        <p:spPr>
          <a:xfrm>
            <a:off x="772730" y="4085089"/>
            <a:ext cx="3335629" cy="2222957"/>
          </a:xfrm>
          <a:prstGeom prst="beve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987545" y="1755813"/>
            <a:ext cx="303941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 к родной земле приникла </a:t>
            </a:r>
            <a:b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краснею возле пня. </a:t>
            </a:r>
            <a:b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Потому и называют </a:t>
            </a:r>
            <a:b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Люди ласково меня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6997" y="1622381"/>
            <a:ext cx="1260327" cy="189808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9687" l="0" r="92269">
                        <a14:foregroundMark x1="29676" y1="21363" x2="92269" y2="24678"/>
                        <a14:foregroundMark x1="78304" y1="29834" x2="35910" y2="27256"/>
                      </a14:backgroundRemoval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6997" y="4085089"/>
            <a:ext cx="1463792" cy="198026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92363">
            <a:off x="5130939" y="952245"/>
            <a:ext cx="3499299" cy="255262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72730" y="4346173"/>
            <a:ext cx="373799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усах расту я тонких </a:t>
            </a:r>
            <a:b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болотах самых топких. </a:t>
            </a:r>
            <a:b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за кислым витамином </a:t>
            </a:r>
            <a:b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Толпы лезут по трясинам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92363">
            <a:off x="5316574" y="3730125"/>
            <a:ext cx="3499299" cy="2552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131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5.55112E-17 L -0.48437 0.0201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219" y="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59259E-6 L -0.53281 0.046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649" y="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spc="300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ОНИ ГУБЯТ ЛЕС</a:t>
            </a:r>
            <a:endParaRPr lang="ru-RU" b="1" i="1" spc="300" dirty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171646" y="5693652"/>
            <a:ext cx="540000" cy="5400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88" t="25528" r="34866"/>
          <a:stretch/>
        </p:blipFill>
        <p:spPr>
          <a:xfrm>
            <a:off x="5679583" y="2279561"/>
            <a:ext cx="1622738" cy="22576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1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050" y="2279560"/>
            <a:ext cx="1562637" cy="22576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Вертикальный свиток 7"/>
          <p:cNvSpPr/>
          <p:nvPr/>
        </p:nvSpPr>
        <p:spPr>
          <a:xfrm>
            <a:off x="4680000" y="1800000"/>
            <a:ext cx="4005330" cy="3960000"/>
          </a:xfrm>
          <a:prstGeom prst="verticalScroll">
            <a:avLst/>
          </a:prstGeom>
          <a:solidFill>
            <a:srgbClr val="92D050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Вертикальный свиток 8"/>
          <p:cNvSpPr/>
          <p:nvPr/>
        </p:nvSpPr>
        <p:spPr>
          <a:xfrm>
            <a:off x="468000" y="1800000"/>
            <a:ext cx="4005330" cy="3960000"/>
          </a:xfrm>
          <a:prstGeom prst="verticalScroll">
            <a:avLst/>
          </a:prstGeom>
          <a:solidFill>
            <a:srgbClr val="92D050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1249252" y="2279560"/>
            <a:ext cx="2665926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Прополз мохнатый червячок,</a:t>
            </a:r>
            <a:endParaRPr lang="ru-RU" sz="2800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r>
              <a:rPr lang="ru-RU" sz="2800" b="1" i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И весь в дырочках </a:t>
            </a:r>
            <a:r>
              <a:rPr lang="ru-RU" sz="2800" b="1" i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листок.</a:t>
            </a:r>
            <a:endParaRPr lang="ru-RU" sz="2800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5367451" y="2474025"/>
            <a:ext cx="280419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Шипит и злится,</a:t>
            </a:r>
          </a:p>
          <a:p>
            <a:r>
              <a:rPr lang="ru-RU" sz="2800" b="1" i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Воды боится</a:t>
            </a:r>
          </a:p>
          <a:p>
            <a:r>
              <a:rPr lang="ru-RU" sz="2800" b="1" i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С языком – </a:t>
            </a:r>
            <a:endParaRPr lang="ru-RU" sz="2800" b="1" i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r>
              <a:rPr lang="ru-RU" sz="2800" b="1" i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а </a:t>
            </a:r>
            <a:r>
              <a:rPr lang="ru-RU" sz="2800" b="1" i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не лает,</a:t>
            </a:r>
          </a:p>
          <a:p>
            <a:r>
              <a:rPr lang="ru-RU" sz="2800" b="1" i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Без зубов – </a:t>
            </a:r>
            <a:endParaRPr lang="ru-RU" sz="2800" b="1" i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r>
              <a:rPr lang="ru-RU" sz="2800" b="1" i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а кусает.</a:t>
            </a:r>
          </a:p>
        </p:txBody>
      </p:sp>
    </p:spTree>
    <p:extLst>
      <p:ext uri="{BB962C8B-B14F-4D97-AF65-F5344CB8AC3E}">
        <p14:creationId xmlns:p14="http://schemas.microsoft.com/office/powerpoint/2010/main" val="3708426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00" y="336550"/>
            <a:ext cx="8509000" cy="6184900"/>
          </a:xfrm>
          <a:prstGeom prst="rect">
            <a:avLst/>
          </a:prstGeom>
        </p:spPr>
      </p:pic>
      <p:sp>
        <p:nvSpPr>
          <p:cNvPr id="4" name="Управляющая кнопка: возврат 3">
            <a:hlinkClick r:id="rId3" action="ppaction://hlinksldjump" highlightClick="1"/>
          </p:cNvPr>
          <p:cNvSpPr/>
          <p:nvPr/>
        </p:nvSpPr>
        <p:spPr>
          <a:xfrm>
            <a:off x="8171646" y="5693652"/>
            <a:ext cx="540000" cy="5400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8933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26B02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6728D11B-929E-4324-91B0-4A4DA4CAC3DD}"/>
    </a:ext>
  </a:extLst>
</a:theme>
</file>

<file path=ppt/theme/theme2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TM02474572[[fn=Медицинский шаблон оформления]]</Template>
  <TotalTime>2344</TotalTime>
  <Words>327</Words>
  <Application>Microsoft Office PowerPoint</Application>
  <PresentationFormat>Экран (4:3)</PresentationFormat>
  <Paragraphs>87</Paragraphs>
  <Slides>14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23" baseType="lpstr">
      <vt:lpstr>Arial</vt:lpstr>
      <vt:lpstr>Bookman Old Style</vt:lpstr>
      <vt:lpstr>Century Gothic</vt:lpstr>
      <vt:lpstr>Comic Sans MS</vt:lpstr>
      <vt:lpstr>Trebuchet MS</vt:lpstr>
      <vt:lpstr>Wingdings</vt:lpstr>
      <vt:lpstr>Wingdings 3</vt:lpstr>
      <vt:lpstr>Savon</vt:lpstr>
      <vt:lpstr>Грань</vt:lpstr>
      <vt:lpstr>Лес- наше богатство</vt:lpstr>
      <vt:lpstr>ОГЛАВЛЕНИЕ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Грибы</vt:lpstr>
      <vt:lpstr>Презентация PowerPoint</vt:lpstr>
      <vt:lpstr>«Собери грибы в корзину»</vt:lpstr>
      <vt:lpstr>Ягоды</vt:lpstr>
      <vt:lpstr>Ягоды</vt:lpstr>
      <vt:lpstr>Ягоды</vt:lpstr>
      <vt:lpstr>ОНИ ГУБЯТ ЛЕС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Лес- наше богатство</dc:title>
  <dc:creator>Tan</dc:creator>
  <cp:lastModifiedBy>Tan</cp:lastModifiedBy>
  <cp:revision>153</cp:revision>
  <dcterms:created xsi:type="dcterms:W3CDTF">2017-11-03T12:00:57Z</dcterms:created>
  <dcterms:modified xsi:type="dcterms:W3CDTF">2018-01-29T18:16:54Z</dcterms:modified>
</cp:coreProperties>
</file>