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_rels/presentation.xml.rels" ContentType="application/vnd.openxmlformats-package.relationships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_rels/slide16.xml.rels" ContentType="application/vnd.openxmlformats-package.relationships+xml"/>
  <Override PartName="/ppt/slides/_rels/slide15.xml.rels" ContentType="application/vnd.openxmlformats-package.relationships+xml"/>
  <Override PartName="/ppt/slides/_rels/slide14.xml.rels" ContentType="application/vnd.openxmlformats-package.relationships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11.xml.rels" ContentType="application/vnd.openxmlformats-package.relationships+xml"/>
  <Override PartName="/ppt/slides/_rels/slide10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6.xml.rels" ContentType="application/vnd.openxmlformats-package.relationships+xml"/>
  <Override PartName="/ppt/slides/_rels/slide5.xml.rels" ContentType="application/vnd.openxmlformats-package.relationships+xml"/>
  <Override PartName="/ppt/slides/_rels/slide4.xml.rels" ContentType="application/vnd.openxmlformats-package.relationships+xml"/>
  <Override PartName="/ppt/slides/_rels/slide3.xml.rels" ContentType="application/vnd.openxmlformats-package.relationships+xml"/>
  <Override PartName="/ppt/slides/_rels/slide2.xml.rels" ContentType="application/vnd.openxmlformats-package.relationships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media/image77.png" ContentType="image/png"/>
  <Override PartName="/ppt/media/image76.jpeg" ContentType="image/jpeg"/>
  <Override PartName="/ppt/media/image75.png" ContentType="image/png"/>
  <Override PartName="/ppt/media/image71.png" ContentType="image/png"/>
  <Override PartName="/ppt/media/image70.png" ContentType="image/png"/>
  <Override PartName="/ppt/media/image68.png" ContentType="image/png"/>
  <Override PartName="/ppt/media/image67.gif" ContentType="image/gif"/>
  <Override PartName="/ppt/media/image65.png" ContentType="image/png"/>
  <Override PartName="/ppt/media/image64.jpeg" ContentType="image/jpeg"/>
  <Override PartName="/ppt/media/image63.png" ContentType="image/png"/>
  <Override PartName="/ppt/media/image62.png" ContentType="image/png"/>
  <Override PartName="/ppt/media/image60.jpeg" ContentType="image/jpeg"/>
  <Override PartName="/ppt/media/image59.png" ContentType="image/png"/>
  <Override PartName="/ppt/media/image74.png" ContentType="image/png"/>
  <Override PartName="/ppt/media/image55.gif" ContentType="image/gif"/>
  <Override PartName="/ppt/media/image54.png" ContentType="image/png"/>
  <Override PartName="/ppt/media/image35.png" ContentType="image/png"/>
  <Override PartName="/ppt/media/image53.jpeg" ContentType="image/jpeg"/>
  <Override PartName="/ppt/media/image50.jpeg" ContentType="image/jpeg"/>
  <Override PartName="/ppt/media/image46.jpeg" ContentType="image/jpeg"/>
  <Override PartName="/ppt/media/image61.jpeg" ContentType="image/jpeg"/>
  <Override PartName="/ppt/media/image42.png" ContentType="image/png"/>
  <Override PartName="/ppt/media/image48.jpeg" ContentType="image/jpeg"/>
  <Override PartName="/ppt/media/image37.jpeg" ContentType="image/jpeg"/>
  <Override PartName="/ppt/media/image21.jpeg" ContentType="image/jpeg"/>
  <Override PartName="/ppt/media/image36.png" ContentType="image/png"/>
  <Override PartName="/ppt/media/image12.png" ContentType="image/png"/>
  <Override PartName="/ppt/media/image45.jpeg" ContentType="image/jpeg"/>
  <Override PartName="/ppt/media/image18.png" ContentType="image/png"/>
  <Override PartName="/ppt/media/image34.jpeg" ContentType="image/jpeg"/>
  <Override PartName="/ppt/media/image44.jpeg" ContentType="image/jpeg"/>
  <Override PartName="/ppt/media/image33.jpeg" ContentType="image/jpeg"/>
  <Override PartName="/ppt/media/image47.png" ContentType="image/png"/>
  <Override PartName="/ppt/media/image43.jpeg" ContentType="image/jpeg"/>
  <Override PartName="/ppt/media/image73.png" ContentType="image/png"/>
  <Override PartName="/ppt/media/image19.jpeg" ContentType="image/jpeg"/>
  <Override PartName="/ppt/media/image32.jpeg" ContentType="image/jpeg"/>
  <Override PartName="/ppt/media/image2.png" ContentType="image/png"/>
  <Override PartName="/ppt/media/image52.png" ContentType="image/png"/>
  <Override PartName="/ppt/media/image49.jpeg" ContentType="image/jpeg"/>
  <Override PartName="/ppt/media/image31.png" ContentType="image/png"/>
  <Override PartName="/ppt/media/image26.png" ContentType="image/png"/>
  <Override PartName="/ppt/media/image25.jpeg" ContentType="image/jpeg"/>
  <Override PartName="/ppt/media/image56.png" ContentType="image/png"/>
  <Override PartName="/ppt/media/image23.jpeg" ContentType="image/jpeg"/>
  <Override PartName="/ppt/media/image28.jpeg" ContentType="image/jpeg"/>
  <Override PartName="/ppt/media/image41.jpeg" ContentType="image/jpeg"/>
  <Override PartName="/ppt/media/image27.png" ContentType="image/png"/>
  <Override PartName="/ppt/media/image11.jpeg" ContentType="image/jpeg"/>
  <Override PartName="/ppt/media/image22.jpeg" ContentType="image/jpeg"/>
  <Override PartName="/ppt/media/image20.png" ContentType="image/png"/>
  <Override PartName="/ppt/media/image51.jpeg" ContentType="image/jpeg"/>
  <Override PartName="/ppt/media/image40.jpeg" ContentType="image/jpeg"/>
  <Override PartName="/ppt/media/image17.png" ContentType="image/png"/>
  <Override PartName="/ppt/media/image1.png" ContentType="image/png"/>
  <Override PartName="/ppt/media/image15.jpeg" ContentType="image/jpeg"/>
  <Override PartName="/ppt/media/image9.jpeg" ContentType="image/jpeg"/>
  <Override PartName="/ppt/media/image58.png" ContentType="image/png"/>
  <Override PartName="/ppt/media/image6.jpeg" ContentType="image/jpeg"/>
  <Override PartName="/ppt/media/image69.png" ContentType="image/png"/>
  <Override PartName="/ppt/media/image10.png" ContentType="image/png"/>
  <Override PartName="/ppt/media/image13.jpeg" ContentType="image/jpeg"/>
  <Override PartName="/ppt/media/image66.png" ContentType="image/png"/>
  <Override PartName="/ppt/media/image24.jpeg" ContentType="image/jpeg"/>
  <Override PartName="/ppt/media/image5.png" ContentType="image/png"/>
  <Override PartName="/ppt/media/image78.png" ContentType="image/png"/>
  <Override PartName="/ppt/media/image8.jpeg" ContentType="image/jpeg"/>
  <Override PartName="/ppt/media/image57.png" ContentType="image/png"/>
  <Override PartName="/ppt/media/image7.png" ContentType="image/png"/>
  <Override PartName="/ppt/media/image30.gif" ContentType="image/gif"/>
  <Override PartName="/ppt/media/image14.png" ContentType="image/png"/>
  <Override PartName="/ppt/media/image29.jpeg" ContentType="image/jpeg"/>
  <Override PartName="/ppt/media/image4.jpeg" ContentType="image/jpeg"/>
  <Override PartName="/ppt/media/image38.png" ContentType="image/png"/>
  <Override PartName="/ppt/media/image39.jpeg" ContentType="image/jpeg"/>
  <Override PartName="/ppt/media/image3.jpeg" ContentType="image/jpeg"/>
  <Override PartName="/ppt/media/image72.gif" ContentType="image/gif"/>
  <Override PartName="/ppt/media/image16.png" ContentType="image/png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.xml.rels" ContentType="application/vnd.openxmlformats-package.relationships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presentation.xml" ContentType="application/vnd.openxmlformats-officedocument.presentationml.presentation.main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endParaRPr/>
          </a:p>
        </p:txBody>
      </p:sp>
      <p:pic>
        <p:nvPicPr>
          <p:cNvPr id="34" name="" descr="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5" name="" descr=""/>
          <p:cNvPicPr/>
          <p:nvPr/>
        </p:nvPicPr>
        <p:blipFill>
          <a:blip r:embed="rId3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pPr algn="ctr"/>
            <a:r>
              <a:rPr lang="ru-RU" sz="4400">
                <a:latin typeface="Arial"/>
              </a:rPr>
              <a:t>Для правки текста заголовка щёлкните мышью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/>
          <a:p>
            <a:pPr>
              <a:buSzPct val="45000"/>
              <a:buFont typeface="StarSymbol"/>
              <a:buChar char=""/>
            </a:pPr>
            <a:r>
              <a:rPr lang="ru-RU" sz="3200">
                <a:latin typeface="Arial"/>
              </a:rPr>
              <a:t>Для правки структуры щёлкните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 sz="2800">
                <a:latin typeface="Arial"/>
              </a:rPr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 sz="2400">
                <a:latin typeface="Arial"/>
              </a:rPr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 sz="2000">
                <a:latin typeface="Arial"/>
              </a:rPr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 sz="2000">
                <a:latin typeface="Arial"/>
              </a:rPr>
              <a:t>Седьмой уровень структуры</a:t>
            </a:r>
            <a:endParaRPr/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image" Target="../media/image5.png"/><Relationship Id="rId3" Type="http://schemas.openxmlformats.org/officeDocument/2006/relationships/slideLayout" Target="../slideLayouts/slideLayout1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image" Target="../media/image7.png"/><Relationship Id="rId3" Type="http://schemas.openxmlformats.org/officeDocument/2006/relationships/slideLayout" Target="../slideLayouts/slideLayout1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jpeg"/><Relationship Id="rId3" Type="http://schemas.openxmlformats.org/officeDocument/2006/relationships/image" Target="../media/image10.png"/><Relationship Id="rId4" Type="http://schemas.openxmlformats.org/officeDocument/2006/relationships/slideLayout" Target="../slideLayouts/slideLayout1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image" Target="../media/image12.png"/><Relationship Id="rId3" Type="http://schemas.openxmlformats.org/officeDocument/2006/relationships/image" Target="../media/image13.jpeg"/><Relationship Id="rId4" Type="http://schemas.openxmlformats.org/officeDocument/2006/relationships/image" Target="../media/image14.png"/><Relationship Id="rId5" Type="http://schemas.openxmlformats.org/officeDocument/2006/relationships/slideLayout" Target="../slideLayouts/slideLayout1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image" Target="../media/image16.png"/><Relationship Id="rId3" Type="http://schemas.openxmlformats.org/officeDocument/2006/relationships/image" Target="../media/image17.png"/><Relationship Id="rId4" Type="http://schemas.openxmlformats.org/officeDocument/2006/relationships/image" Target="../media/image18.png"/><Relationship Id="rId5" Type="http://schemas.openxmlformats.org/officeDocument/2006/relationships/slideLayout" Target="../slideLayouts/slideLayout1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19.jpeg"/><Relationship Id="rId2" Type="http://schemas.openxmlformats.org/officeDocument/2006/relationships/image" Target="../media/image20.png"/><Relationship Id="rId3" Type="http://schemas.openxmlformats.org/officeDocument/2006/relationships/image" Target="../media/image21.jpeg"/><Relationship Id="rId4" Type="http://schemas.openxmlformats.org/officeDocument/2006/relationships/image" Target="../media/image22.jpeg"/><Relationship Id="rId5" Type="http://schemas.openxmlformats.org/officeDocument/2006/relationships/image" Target="../media/image23.jpeg"/><Relationship Id="rId6" Type="http://schemas.openxmlformats.org/officeDocument/2006/relationships/slideLayout" Target="../slideLayouts/slideLayout1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4.jpeg"/><Relationship Id="rId2" Type="http://schemas.openxmlformats.org/officeDocument/2006/relationships/image" Target="../media/image25.jpeg"/><Relationship Id="rId3" Type="http://schemas.openxmlformats.org/officeDocument/2006/relationships/image" Target="../media/image26.png"/><Relationship Id="rId4" Type="http://schemas.openxmlformats.org/officeDocument/2006/relationships/image" Target="../media/image27.png"/><Relationship Id="rId5" Type="http://schemas.openxmlformats.org/officeDocument/2006/relationships/slideLayout" Target="../slideLayouts/slideLayout1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28.jpeg"/><Relationship Id="rId2" Type="http://schemas.openxmlformats.org/officeDocument/2006/relationships/image" Target="../media/image29.jpeg"/><Relationship Id="rId3" Type="http://schemas.openxmlformats.org/officeDocument/2006/relationships/image" Target="../media/image30.gif"/><Relationship Id="rId4" Type="http://schemas.openxmlformats.org/officeDocument/2006/relationships/image" Target="../media/image31.png"/><Relationship Id="rId5" Type="http://schemas.openxmlformats.org/officeDocument/2006/relationships/image" Target="../media/image32.jpeg"/><Relationship Id="rId6" Type="http://schemas.openxmlformats.org/officeDocument/2006/relationships/slideLayout" Target="../slideLayouts/slideLayout1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33.jpeg"/><Relationship Id="rId2" Type="http://schemas.openxmlformats.org/officeDocument/2006/relationships/image" Target="../media/image34.jpeg"/><Relationship Id="rId3" Type="http://schemas.openxmlformats.org/officeDocument/2006/relationships/image" Target="../media/image35.png"/><Relationship Id="rId4" Type="http://schemas.openxmlformats.org/officeDocument/2006/relationships/image" Target="../media/image36.png"/><Relationship Id="rId5" Type="http://schemas.openxmlformats.org/officeDocument/2006/relationships/image" Target="../media/image37.jpeg"/><Relationship Id="rId6" Type="http://schemas.openxmlformats.org/officeDocument/2006/relationships/image" Target="../media/image38.png"/><Relationship Id="rId7" Type="http://schemas.openxmlformats.org/officeDocument/2006/relationships/image" Target="../media/image39.jpeg"/><Relationship Id="rId8" Type="http://schemas.openxmlformats.org/officeDocument/2006/relationships/slideLayout" Target="../slideLayouts/slideLayout1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40.jpeg"/><Relationship Id="rId2" Type="http://schemas.openxmlformats.org/officeDocument/2006/relationships/image" Target="../media/image41.jpeg"/><Relationship Id="rId3" Type="http://schemas.openxmlformats.org/officeDocument/2006/relationships/image" Target="../media/image42.png"/><Relationship Id="rId4" Type="http://schemas.openxmlformats.org/officeDocument/2006/relationships/image" Target="../media/image43.jpeg"/><Relationship Id="rId5" Type="http://schemas.openxmlformats.org/officeDocument/2006/relationships/image" Target="../media/image44.jpeg"/><Relationship Id="rId6" Type="http://schemas.openxmlformats.org/officeDocument/2006/relationships/slideLayout" Target="../slideLayouts/slideLayout1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45.jpeg"/><Relationship Id="rId2" Type="http://schemas.openxmlformats.org/officeDocument/2006/relationships/image" Target="../media/image46.jpeg"/><Relationship Id="rId3" Type="http://schemas.openxmlformats.org/officeDocument/2006/relationships/image" Target="../media/image47.png"/><Relationship Id="rId4" Type="http://schemas.openxmlformats.org/officeDocument/2006/relationships/image" Target="../media/image48.jpeg"/><Relationship Id="rId5" Type="http://schemas.openxmlformats.org/officeDocument/2006/relationships/image" Target="../media/image49.jpeg"/><Relationship Id="rId6" Type="http://schemas.openxmlformats.org/officeDocument/2006/relationships/image" Target="../media/image50.jpeg"/><Relationship Id="rId7" Type="http://schemas.openxmlformats.org/officeDocument/2006/relationships/slideLayout" Target="../slideLayouts/slideLayout1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51.jpeg"/><Relationship Id="rId2" Type="http://schemas.openxmlformats.org/officeDocument/2006/relationships/image" Target="../media/image52.png"/><Relationship Id="rId3" Type="http://schemas.openxmlformats.org/officeDocument/2006/relationships/slideLayout" Target="../slideLayouts/slideLayout1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53.jpeg"/><Relationship Id="rId2" Type="http://schemas.openxmlformats.org/officeDocument/2006/relationships/image" Target="../media/image54.png"/><Relationship Id="rId3" Type="http://schemas.openxmlformats.org/officeDocument/2006/relationships/image" Target="../media/image55.gif"/><Relationship Id="rId4" Type="http://schemas.openxmlformats.org/officeDocument/2006/relationships/image" Target="../media/image56.png"/><Relationship Id="rId5" Type="http://schemas.openxmlformats.org/officeDocument/2006/relationships/image" Target="../media/image57.png"/><Relationship Id="rId6" Type="http://schemas.openxmlformats.org/officeDocument/2006/relationships/image" Target="../media/image58.png"/><Relationship Id="rId7" Type="http://schemas.openxmlformats.org/officeDocument/2006/relationships/image" Target="../media/image59.png"/><Relationship Id="rId8" Type="http://schemas.openxmlformats.org/officeDocument/2006/relationships/image" Target="../media/image60.jpeg"/><Relationship Id="rId9" Type="http://schemas.openxmlformats.org/officeDocument/2006/relationships/image" Target="../media/image61.jpeg"/><Relationship Id="rId10" Type="http://schemas.openxmlformats.org/officeDocument/2006/relationships/image" Target="../media/image62.png"/><Relationship Id="rId11" Type="http://schemas.openxmlformats.org/officeDocument/2006/relationships/image" Target="../media/image63.png"/><Relationship Id="rId12" Type="http://schemas.openxmlformats.org/officeDocument/2006/relationships/slideLayout" Target="../slideLayouts/slideLayout1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64.jpeg"/><Relationship Id="rId2" Type="http://schemas.openxmlformats.org/officeDocument/2006/relationships/image" Target="../media/image65.png"/><Relationship Id="rId3" Type="http://schemas.openxmlformats.org/officeDocument/2006/relationships/image" Target="../media/image66.png"/><Relationship Id="rId4" Type="http://schemas.openxmlformats.org/officeDocument/2006/relationships/image" Target="../media/image67.gif"/><Relationship Id="rId5" Type="http://schemas.openxmlformats.org/officeDocument/2006/relationships/image" Target="../media/image68.png"/><Relationship Id="rId6" Type="http://schemas.openxmlformats.org/officeDocument/2006/relationships/image" Target="../media/image69.png"/><Relationship Id="rId7" Type="http://schemas.openxmlformats.org/officeDocument/2006/relationships/image" Target="../media/image70.png"/><Relationship Id="rId8" Type="http://schemas.openxmlformats.org/officeDocument/2006/relationships/image" Target="../media/image71.png"/><Relationship Id="rId9" Type="http://schemas.openxmlformats.org/officeDocument/2006/relationships/image" Target="../media/image72.gif"/><Relationship Id="rId10" Type="http://schemas.openxmlformats.org/officeDocument/2006/relationships/image" Target="../media/image73.png"/><Relationship Id="rId11" Type="http://schemas.openxmlformats.org/officeDocument/2006/relationships/image" Target="../media/image74.png"/><Relationship Id="rId12" Type="http://schemas.openxmlformats.org/officeDocument/2006/relationships/image" Target="../media/image75.png"/><Relationship Id="rId13" Type="http://schemas.openxmlformats.org/officeDocument/2006/relationships/slideLayout" Target="../slideLayouts/slideLayout1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76.jpeg"/><Relationship Id="rId2" Type="http://schemas.openxmlformats.org/officeDocument/2006/relationships/image" Target="../media/image77.png"/><Relationship Id="rId3" Type="http://schemas.openxmlformats.org/officeDocument/2006/relationships/image" Target="../media/image78.png"/><Relationship Id="rId4" Type="http://schemas.openxmlformats.org/officeDocument/2006/relationships/slideLayout" Target="../slideLayouts/slideLayout1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CustomShape 1"/>
          <p:cNvSpPr/>
          <p:nvPr/>
        </p:nvSpPr>
        <p:spPr>
          <a:xfrm>
            <a:off x="5148000" y="3717000"/>
            <a:ext cx="183960" cy="368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sp>
        <p:nvSpPr>
          <p:cNvPr id="37" name="CustomShape 2"/>
          <p:cNvSpPr/>
          <p:nvPr/>
        </p:nvSpPr>
        <p:spPr>
          <a:xfrm>
            <a:off x="899640" y="2925000"/>
            <a:ext cx="7416000" cy="13089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z="8000" strike="noStrike">
                <a:solidFill>
                  <a:srgbClr val="000000"/>
                </a:solidFill>
                <a:latin typeface="Monotype Corsiva"/>
                <a:ea typeface="DejaVu Sans"/>
              </a:rPr>
              <a:t> </a:t>
            </a:r>
            <a:r>
              <a:rPr b="1" lang="ru-RU" sz="8000" strike="noStrike">
                <a:solidFill>
                  <a:srgbClr val="000000"/>
                </a:solidFill>
                <a:latin typeface="Monotype Corsiva"/>
                <a:ea typeface="DejaVu Sans"/>
              </a:rPr>
              <a:t>Дикие  животные</a:t>
            </a:r>
            <a:endParaRPr/>
          </a:p>
        </p:txBody>
      </p:sp>
      <p:pic>
        <p:nvPicPr>
          <p:cNvPr id="38" name="Picture 4" descr=""/>
          <p:cNvPicPr/>
          <p:nvPr/>
        </p:nvPicPr>
        <p:blipFill>
          <a:blip r:embed="rId1"/>
          <a:stretch/>
        </p:blipFill>
        <p:spPr>
          <a:xfrm>
            <a:off x="0" y="0"/>
            <a:ext cx="9143280" cy="6857280"/>
          </a:xfrm>
          <a:prstGeom prst="rect">
            <a:avLst/>
          </a:prstGeom>
          <a:ln>
            <a:noFill/>
          </a:ln>
        </p:spPr>
      </p:pic>
      <p:sp>
        <p:nvSpPr>
          <p:cNvPr id="39" name="CustomShape 3"/>
          <p:cNvSpPr/>
          <p:nvPr/>
        </p:nvSpPr>
        <p:spPr>
          <a:xfrm>
            <a:off x="827640" y="2421000"/>
            <a:ext cx="7920000" cy="2527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 sz="8000" strike="noStrike">
                <a:solidFill>
                  <a:srgbClr val="000000"/>
                </a:solidFill>
                <a:latin typeface="Monotype Corsiva"/>
                <a:ea typeface="DejaVu Sans"/>
              </a:rPr>
              <a:t>Дикие животные наших лесов</a:t>
            </a:r>
            <a:endParaRPr/>
          </a:p>
        </p:txBody>
      </p:sp>
    </p:spTree>
  </p:cSld>
  <p:timing>
    <p:tnLst>
      <p:par>
        <p:cTn id="1" dur="indefinite" restart="never" nodeType="tmRoot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2" descr=""/>
          <p:cNvPicPr/>
          <p:nvPr/>
        </p:nvPicPr>
        <p:blipFill>
          <a:blip r:embed="rId1"/>
          <a:stretch/>
        </p:blipFill>
        <p:spPr>
          <a:xfrm>
            <a:off x="-396720" y="-457200"/>
            <a:ext cx="9752760" cy="7314480"/>
          </a:xfrm>
          <a:prstGeom prst="rect">
            <a:avLst/>
          </a:prstGeom>
          <a:ln>
            <a:noFill/>
          </a:ln>
        </p:spPr>
      </p:pic>
      <p:sp>
        <p:nvSpPr>
          <p:cNvPr id="41" name="CustomShape 1"/>
          <p:cNvSpPr/>
          <p:nvPr/>
        </p:nvSpPr>
        <p:spPr>
          <a:xfrm>
            <a:off x="0" y="0"/>
            <a:ext cx="8459640" cy="5578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Задачи:</a:t>
            </a:r>
            <a:endParaRPr/>
          </a:p>
          <a:p>
            <a:pPr>
              <a:lnSpc>
                <a:spcPct val="100000"/>
              </a:lnSpc>
            </a:pPr>
            <a:r>
              <a:rPr lang="ru-RU" sz="2000" strike="noStrike" u="sng">
                <a:solidFill>
                  <a:srgbClr val="000000"/>
                </a:solidFill>
                <a:latin typeface="Times New Roman"/>
                <a:ea typeface="DejaVu Sans"/>
              </a:rPr>
              <a:t>Образовательные: </a:t>
            </a:r>
            <a:endParaRPr/>
          </a:p>
          <a:p>
            <a:pPr>
              <a:lnSpc>
                <a:spcPct val="100000"/>
              </a:lnSpc>
            </a:pP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• </a:t>
            </a: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расширять и активизировать словарь по теме "Дикие животные наших лесов ";</a:t>
            </a:r>
            <a:endParaRPr/>
          </a:p>
          <a:p>
            <a:pPr>
              <a:lnSpc>
                <a:spcPct val="100000"/>
              </a:lnSpc>
            </a:pP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• </a:t>
            </a: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закреплять знания о диких животных, их детенышах и о их жилищах;</a:t>
            </a:r>
            <a:endParaRPr/>
          </a:p>
          <a:p>
            <a:pPr>
              <a:lnSpc>
                <a:spcPct val="100000"/>
              </a:lnSpc>
            </a:pP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• </a:t>
            </a: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учить детей отвечать на вопросы полными предложениями, правильно строя фразы. </a:t>
            </a:r>
            <a:endParaRPr/>
          </a:p>
          <a:p>
            <a:pPr>
              <a:lnSpc>
                <a:spcPct val="100000"/>
              </a:lnSpc>
            </a:pP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• </a:t>
            </a: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учить детей разгадывать загадки о животных,  рассказывать, как они понимаю смысл пословиц;</a:t>
            </a:r>
            <a:endParaRPr/>
          </a:p>
          <a:p>
            <a:pPr>
              <a:lnSpc>
                <a:spcPct val="100000"/>
              </a:lnSpc>
            </a:pP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•</a:t>
            </a: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выучить пословицы о бережном отношении к природе.</a:t>
            </a:r>
            <a:endParaRPr/>
          </a:p>
          <a:p>
            <a:pPr>
              <a:lnSpc>
                <a:spcPct val="100000"/>
              </a:lnSpc>
            </a:pPr>
            <a:r>
              <a:rPr lang="ru-RU" sz="2000" strike="noStrike" u="sng">
                <a:solidFill>
                  <a:srgbClr val="000000"/>
                </a:solidFill>
                <a:latin typeface="Times New Roman"/>
                <a:ea typeface="DejaVu Sans"/>
              </a:rPr>
              <a:t>Развивающие: </a:t>
            </a:r>
            <a:endParaRPr/>
          </a:p>
          <a:p>
            <a:pPr>
              <a:lnSpc>
                <a:spcPct val="100000"/>
              </a:lnSpc>
            </a:pP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• </a:t>
            </a: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упражнять в образовании названий детёнышей животных и их матерей;</a:t>
            </a:r>
            <a:endParaRPr/>
          </a:p>
          <a:p>
            <a:pPr>
              <a:lnSpc>
                <a:spcPct val="100000"/>
              </a:lnSpc>
            </a:pP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• </a:t>
            </a: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формировать практические навыки правильного образования                    имен существительных с помощью суффиксов -нок-;</a:t>
            </a:r>
            <a:endParaRPr/>
          </a:p>
          <a:p>
            <a:pPr>
              <a:lnSpc>
                <a:spcPct val="100000"/>
              </a:lnSpc>
            </a:pP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• </a:t>
            </a: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развивать слуховое и зрительное восприятие, общую моторику, мышление, внимание, память и связную речь детей. </a:t>
            </a:r>
            <a:endParaRPr/>
          </a:p>
          <a:p>
            <a:pPr>
              <a:lnSpc>
                <a:spcPct val="100000"/>
              </a:lnSpc>
            </a:pPr>
            <a:r>
              <a:rPr lang="ru-RU" sz="2000" strike="noStrike" u="sng">
                <a:solidFill>
                  <a:srgbClr val="000000"/>
                </a:solidFill>
                <a:latin typeface="Times New Roman"/>
                <a:ea typeface="DejaVu Sans"/>
              </a:rPr>
              <a:t>Воспитательные: </a:t>
            </a:r>
            <a:endParaRPr/>
          </a:p>
          <a:p>
            <a:pPr>
              <a:lnSpc>
                <a:spcPct val="100000"/>
              </a:lnSpc>
            </a:pP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• </a:t>
            </a:r>
            <a:r>
              <a:rPr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воспитание бережного отношения к природе.</a:t>
            </a:r>
            <a:endParaRPr/>
          </a:p>
        </p:txBody>
      </p:sp>
      <p:pic>
        <p:nvPicPr>
          <p:cNvPr id="42" name="Picture 3" descr=""/>
          <p:cNvPicPr/>
          <p:nvPr/>
        </p:nvPicPr>
        <p:blipFill>
          <a:blip r:embed="rId2"/>
          <a:stretch/>
        </p:blipFill>
        <p:spPr>
          <a:xfrm>
            <a:off x="7164000" y="4337640"/>
            <a:ext cx="2186640" cy="2519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iming>
    <p:tnLst>
      <p:par>
        <p:cTn id="3" dur="indefinite" restart="never" nodeType="tmRoot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2" descr=""/>
          <p:cNvPicPr/>
          <p:nvPr/>
        </p:nvPicPr>
        <p:blipFill>
          <a:blip r:embed="rId1"/>
          <a:stretch/>
        </p:blipFill>
        <p:spPr>
          <a:xfrm>
            <a:off x="-396720" y="-457200"/>
            <a:ext cx="9752760" cy="7314480"/>
          </a:xfrm>
          <a:prstGeom prst="rect">
            <a:avLst/>
          </a:prstGeom>
          <a:ln>
            <a:noFill/>
          </a:ln>
        </p:spPr>
      </p:pic>
      <p:pic>
        <p:nvPicPr>
          <p:cNvPr id="44" name="Picture 2" descr=""/>
          <p:cNvPicPr/>
          <p:nvPr/>
        </p:nvPicPr>
        <p:blipFill>
          <a:blip r:embed="rId2"/>
          <a:stretch/>
        </p:blipFill>
        <p:spPr>
          <a:xfrm>
            <a:off x="0" y="2205000"/>
            <a:ext cx="3383640" cy="4220280"/>
          </a:xfrm>
          <a:prstGeom prst="rect">
            <a:avLst/>
          </a:prstGeom>
          <a:ln>
            <a:noFill/>
          </a:ln>
          <a:effectLst>
            <a:reflection algn="bl" blurRad="12700" dir="5400000" dist="5000" endPos="28000" rotWithShape="0" stA="38000" sy="-100000"/>
          </a:effectLst>
        </p:spPr>
      </p:pic>
      <p:sp>
        <p:nvSpPr>
          <p:cNvPr id="45" name="CustomShape 1"/>
          <p:cNvSpPr/>
          <p:nvPr/>
        </p:nvSpPr>
        <p:spPr>
          <a:xfrm>
            <a:off x="3636000" y="476640"/>
            <a:ext cx="4968000" cy="2735640"/>
          </a:xfrm>
          <a:prstGeom prst="wedgeEllipseCallout">
            <a:avLst>
              <a:gd name="adj1" fmla="val -76921"/>
              <a:gd name="adj2" fmla="val 62835"/>
            </a:avLst>
          </a:prstGeom>
          <a:ln>
            <a:solidFill>
              <a:srgbClr val="98b855"/>
            </a:solidFill>
            <a:round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Я старичок - лесовичок!                    Добро пожаловать в мой лес!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В моем лесу живет много зверей 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и о некоторых из них я вам расскажу.  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Но сначала прошу отгадать мои загадки…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</p:spTree>
  </p:cSld>
  <p:timing>
    <p:tnLst>
      <p:par>
        <p:cTn id="5" dur="indefinite" restart="never" nodeType="tmRoot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CustomShape 1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>
            <a:gsLst>
              <a:gs pos="0">
                <a:srgbClr val="ffffff">
                  <a:alpha val="40000"/>
                </a:srgbClr>
              </a:gs>
              <a:gs pos="100000">
                <a:schemeClr val="bg1"/>
              </a:gs>
            </a:gsLst>
            <a:lin ang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47" name="Picture 2" descr=""/>
          <p:cNvPicPr/>
          <p:nvPr/>
        </p:nvPicPr>
        <p:blipFill>
          <a:blip r:embed="rId1"/>
          <a:stretch/>
        </p:blipFill>
        <p:spPr>
          <a:xfrm>
            <a:off x="-304920" y="-228600"/>
            <a:ext cx="9752760" cy="7314480"/>
          </a:xfrm>
          <a:prstGeom prst="rect">
            <a:avLst/>
          </a:prstGeom>
          <a:ln>
            <a:noFill/>
          </a:ln>
        </p:spPr>
      </p:pic>
      <p:sp>
        <p:nvSpPr>
          <p:cNvPr id="48" name="CustomShape 2"/>
          <p:cNvSpPr/>
          <p:nvPr/>
        </p:nvSpPr>
        <p:spPr>
          <a:xfrm>
            <a:off x="0" y="548640"/>
            <a:ext cx="3635280" cy="430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</p:sp>
      <p:pic>
        <p:nvPicPr>
          <p:cNvPr id="49" name="Picture 3" descr=""/>
          <p:cNvPicPr/>
          <p:nvPr/>
        </p:nvPicPr>
        <p:blipFill>
          <a:blip r:embed="rId2"/>
          <a:stretch/>
        </p:blipFill>
        <p:spPr>
          <a:xfrm>
            <a:off x="4284000" y="0"/>
            <a:ext cx="3887640" cy="2852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0" name="Picture 4" descr=""/>
          <p:cNvPicPr/>
          <p:nvPr/>
        </p:nvPicPr>
        <p:blipFill>
          <a:blip r:embed="rId3"/>
          <a:stretch/>
        </p:blipFill>
        <p:spPr>
          <a:xfrm>
            <a:off x="5292000" y="3573000"/>
            <a:ext cx="4247640" cy="2924280"/>
          </a:xfrm>
          <a:prstGeom prst="rect">
            <a:avLst/>
          </a:prstGeom>
          <a:ln>
            <a:noFill/>
          </a:ln>
        </p:spPr>
      </p:pic>
      <p:sp>
        <p:nvSpPr>
          <p:cNvPr id="51" name="CustomShape 3"/>
          <p:cNvSpPr/>
          <p:nvPr/>
        </p:nvSpPr>
        <p:spPr>
          <a:xfrm>
            <a:off x="0" y="-171360"/>
            <a:ext cx="4139280" cy="2231640"/>
          </a:xfrm>
          <a:prstGeom prst="ellipse">
            <a:avLst/>
          </a:prstGeom>
          <a:ln>
            <a:solidFill>
              <a:srgbClr val="98b855"/>
            </a:solidFill>
            <a:round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ctr"/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Хозяин лесной                                 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Просыпается весной,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А зимой, под вьюжный вой,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Спит в избушке снеговой.</a:t>
            </a:r>
            <a:endParaRPr/>
          </a:p>
        </p:txBody>
      </p:sp>
      <p:sp>
        <p:nvSpPr>
          <p:cNvPr id="52" name="CustomShape 4"/>
          <p:cNvSpPr/>
          <p:nvPr/>
        </p:nvSpPr>
        <p:spPr>
          <a:xfrm>
            <a:off x="0" y="3069000"/>
            <a:ext cx="5328000" cy="3788280"/>
          </a:xfrm>
          <a:prstGeom prst="ellipse">
            <a:avLst/>
          </a:prstGeom>
          <a:ln>
            <a:solidFill>
              <a:srgbClr val="98b855"/>
            </a:solidFill>
            <a:round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ctr"/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Размером она с небольшую собаку,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Но может, как волк, она броситься в драку.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Стоячие уши и хищные зубы.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Из меха пушистого рыжая шуба.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Полевки лесные – объект ее пищи.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Плоды, насекомых в лесу она ищет…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Боится ее вся домашняя птица.</a:t>
            </a:r>
            <a:endParaRPr/>
          </a:p>
          <a:p>
            <a:pPr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Как имя же рыжей плутовки?</a:t>
            </a:r>
            <a:endParaRPr/>
          </a:p>
        </p:txBody>
      </p:sp>
    </p:spTree>
  </p:cSld>
  <p:timing>
    <p:tnLst>
      <p:par>
        <p:cTn id="7" dur="indefinite" restart="never" nodeType="tmRoot">
          <p:childTnLst>
            <p:seq>
              <p:cTn id="8" dur="indefinite" nodeType="mainSeq">
                <p:childTnLst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nodeType="clickEffect" fill="hold" presetClass="entr" presetID="21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4)" transition="in">
                                      <p:cBhvr additive="repl">
                                        <p:cTn id="1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nodeType="clickEffect" fill="hold" presetClass="entr" presetID="8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 transition="out">
                                      <p:cBhvr additive="repl">
                                        <p:cTn id="1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nodeType="clickEffect" fill="hold" presetClass="entr" presetID="21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4)" transition="in">
                                      <p:cBhvr additive="repl">
                                        <p:cTn id="2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nodeType="clickEffect" fill="hold" presetClass="entr" presetID="8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 transition="out">
                                      <p:cBhvr additive="repl">
                                        <p:cTn id="28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2" descr=""/>
          <p:cNvPicPr/>
          <p:nvPr/>
        </p:nvPicPr>
        <p:blipFill>
          <a:blip r:embed="rId1"/>
          <a:stretch/>
        </p:blipFill>
        <p:spPr>
          <a:xfrm>
            <a:off x="-324720" y="-243360"/>
            <a:ext cx="9752760" cy="7314480"/>
          </a:xfrm>
          <a:prstGeom prst="rect">
            <a:avLst/>
          </a:prstGeom>
          <a:ln>
            <a:noFill/>
          </a:ln>
        </p:spPr>
      </p:pic>
      <p:pic>
        <p:nvPicPr>
          <p:cNvPr id="54" name="Picture 3" descr=""/>
          <p:cNvPicPr/>
          <p:nvPr/>
        </p:nvPicPr>
        <p:blipFill>
          <a:blip r:embed="rId2"/>
          <a:stretch/>
        </p:blipFill>
        <p:spPr>
          <a:xfrm>
            <a:off x="4932000" y="0"/>
            <a:ext cx="3239640" cy="2132280"/>
          </a:xfrm>
          <a:prstGeom prst="rect">
            <a:avLst/>
          </a:prstGeom>
          <a:ln>
            <a:noFill/>
          </a:ln>
        </p:spPr>
      </p:pic>
      <p:sp>
        <p:nvSpPr>
          <p:cNvPr id="55" name="CustomShape 1"/>
          <p:cNvSpPr/>
          <p:nvPr/>
        </p:nvSpPr>
        <p:spPr>
          <a:xfrm>
            <a:off x="3852000" y="2421000"/>
            <a:ext cx="3455640" cy="425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lang="ru-RU" sz="2200" strike="noStrike">
                <a:solidFill>
                  <a:srgbClr val="000000"/>
                </a:solidFill>
                <a:latin typeface="Times New Roman"/>
                <a:ea typeface="DejaVu Sans"/>
              </a:rPr>
              <a:t> </a:t>
            </a:r>
            <a:endParaRPr/>
          </a:p>
        </p:txBody>
      </p:sp>
      <p:pic>
        <p:nvPicPr>
          <p:cNvPr id="56" name="Picture 4" descr=""/>
          <p:cNvPicPr/>
          <p:nvPr/>
        </p:nvPicPr>
        <p:blipFill>
          <a:blip r:embed="rId3"/>
          <a:stretch/>
        </p:blipFill>
        <p:spPr>
          <a:xfrm>
            <a:off x="467280" y="2133000"/>
            <a:ext cx="2843640" cy="18964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7" name="Picture 5" descr=""/>
          <p:cNvPicPr/>
          <p:nvPr/>
        </p:nvPicPr>
        <p:blipFill>
          <a:blip r:embed="rId4"/>
          <a:stretch/>
        </p:blipFill>
        <p:spPr>
          <a:xfrm>
            <a:off x="3923640" y="4293000"/>
            <a:ext cx="5220000" cy="2303640"/>
          </a:xfrm>
          <a:prstGeom prst="rect">
            <a:avLst/>
          </a:prstGeom>
          <a:ln>
            <a:noFill/>
          </a:ln>
        </p:spPr>
      </p:pic>
      <p:sp>
        <p:nvSpPr>
          <p:cNvPr id="58" name="CustomShape 2"/>
          <p:cNvSpPr/>
          <p:nvPr/>
        </p:nvSpPr>
        <p:spPr>
          <a:xfrm>
            <a:off x="179640" y="260640"/>
            <a:ext cx="3959640" cy="1699920"/>
          </a:xfrm>
          <a:prstGeom prst="ellipse">
            <a:avLst/>
          </a:prstGeom>
          <a:ln>
            <a:solidFill>
              <a:srgbClr val="98b855"/>
            </a:solidFill>
            <a:round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ctr"/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У косого нет берлоги, 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Не нужна ему нора.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От врагов спасают ноги, </a:t>
            </a:r>
            <a:endParaRPr/>
          </a:p>
          <a:p>
            <a:pPr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А от голода – кора.</a:t>
            </a:r>
            <a:endParaRPr/>
          </a:p>
        </p:txBody>
      </p:sp>
      <p:sp>
        <p:nvSpPr>
          <p:cNvPr id="59" name="CustomShape 3"/>
          <p:cNvSpPr/>
          <p:nvPr/>
        </p:nvSpPr>
        <p:spPr>
          <a:xfrm>
            <a:off x="4140000" y="2277000"/>
            <a:ext cx="3887640" cy="1777680"/>
          </a:xfrm>
          <a:prstGeom prst="ellipse">
            <a:avLst/>
          </a:prstGeom>
          <a:ln>
            <a:solidFill>
              <a:srgbClr val="98b855"/>
            </a:solidFill>
            <a:round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ctr"/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Сердитый недотрога 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Живёт в глуши лесной. 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Иголок очень много, 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А нитки ни одной.</a:t>
            </a:r>
            <a:endParaRPr/>
          </a:p>
        </p:txBody>
      </p:sp>
      <p:sp>
        <p:nvSpPr>
          <p:cNvPr id="60" name="CustomShape 4"/>
          <p:cNvSpPr/>
          <p:nvPr/>
        </p:nvSpPr>
        <p:spPr>
          <a:xfrm>
            <a:off x="0" y="4365000"/>
            <a:ext cx="3851280" cy="2137680"/>
          </a:xfrm>
          <a:prstGeom prst="ellipse">
            <a:avLst/>
          </a:prstGeom>
          <a:ln>
            <a:solidFill>
              <a:srgbClr val="98b855"/>
            </a:solidFill>
            <a:round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ctr"/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Серый, страшный и зубастый 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Произвел переполох. 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Все зверята разбежались. </a:t>
            </a:r>
            <a:endParaRPr/>
          </a:p>
          <a:p>
            <a:pPr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Напугал зверят тех…</a:t>
            </a:r>
            <a:endParaRPr/>
          </a:p>
        </p:txBody>
      </p:sp>
    </p:spTree>
  </p:cSld>
  <p:timing>
    <p:tnLst>
      <p:par>
        <p:cTn id="29" dur="indefinite" restart="never" nodeType="tmRoot">
          <p:childTnLst>
            <p:seq>
              <p:cTn id="30" dur="indefinite" nodeType="mainSeq">
                <p:childTnLst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nodeType="clickEffect" fill="hold" presetClass="entr" presetID="21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4)" transition="in">
                                      <p:cBhvr additive="repl">
                                        <p:cTn id="35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nodeType="clickEffect" fill="hold" presetClass="entr" presetID="8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 transition="out">
                                      <p:cBhvr additive="repl">
                                        <p:cTn id="40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nodeType="clickEffect" fill="hold" presetClass="entr" presetID="21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4)" transition="in">
                                      <p:cBhvr additive="repl">
                                        <p:cTn id="45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nodeType="clickEffect" fill="hold" presetClass="entr" presetID="8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 transition="out">
                                      <p:cBhvr additive="repl">
                                        <p:cTn id="50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nodeType="clickEffect" fill="hold" presetClass="entr" presetID="21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4)" transition="in">
                                      <p:cBhvr additive="repl">
                                        <p:cTn id="55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nodeType="clickEffect" fill="hold" presetClass="entr" presetID="8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 transition="out">
                                      <p:cBhvr additive="repl">
                                        <p:cTn id="60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2" descr=""/>
          <p:cNvPicPr/>
          <p:nvPr/>
        </p:nvPicPr>
        <p:blipFill>
          <a:blip r:embed="rId1"/>
          <a:stretch/>
        </p:blipFill>
        <p:spPr>
          <a:xfrm>
            <a:off x="-396720" y="-171360"/>
            <a:ext cx="9752760" cy="7314480"/>
          </a:xfrm>
          <a:prstGeom prst="rect">
            <a:avLst/>
          </a:prstGeom>
          <a:ln>
            <a:noFill/>
          </a:ln>
        </p:spPr>
      </p:pic>
      <p:sp>
        <p:nvSpPr>
          <p:cNvPr id="62" name="CustomShape 1"/>
          <p:cNvSpPr/>
          <p:nvPr/>
        </p:nvSpPr>
        <p:spPr>
          <a:xfrm>
            <a:off x="0" y="5178960"/>
            <a:ext cx="4391640" cy="1678320"/>
          </a:xfrm>
          <a:prstGeom prst="ellipse">
            <a:avLst/>
          </a:prstGeom>
          <a:ln>
            <a:solidFill>
              <a:srgbClr val="98b855"/>
            </a:solidFill>
            <a:round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ctr"/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Трав копытами касаясь,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Ходит по лесу красавец, 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Ходит смело и легко,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Рога раскинув широко.</a:t>
            </a:r>
            <a:endParaRPr/>
          </a:p>
        </p:txBody>
      </p:sp>
      <p:pic>
        <p:nvPicPr>
          <p:cNvPr id="63" name="Picture 2" descr=""/>
          <p:cNvPicPr/>
          <p:nvPr/>
        </p:nvPicPr>
        <p:blipFill>
          <a:blip r:embed="rId2"/>
          <a:stretch/>
        </p:blipFill>
        <p:spPr>
          <a:xfrm>
            <a:off x="4716000" y="3933000"/>
            <a:ext cx="3887640" cy="3212280"/>
          </a:xfrm>
          <a:prstGeom prst="rect">
            <a:avLst/>
          </a:prstGeom>
          <a:ln>
            <a:noFill/>
          </a:ln>
        </p:spPr>
      </p:pic>
      <p:sp>
        <p:nvSpPr>
          <p:cNvPr id="64" name="CustomShape 2"/>
          <p:cNvSpPr/>
          <p:nvPr/>
        </p:nvSpPr>
        <p:spPr>
          <a:xfrm>
            <a:off x="323640" y="188640"/>
            <a:ext cx="4679640" cy="1727640"/>
          </a:xfrm>
          <a:prstGeom prst="ellipse">
            <a:avLst/>
          </a:prstGeom>
          <a:ln>
            <a:solidFill>
              <a:srgbClr val="98b855"/>
            </a:solidFill>
            <a:round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ctr"/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Кто с высоких толстых сосен 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В ребятишек шишку бросил, 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А в кусты через пенёк 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Промелькнул, как огонёк? </a:t>
            </a:r>
            <a:endParaRPr/>
          </a:p>
        </p:txBody>
      </p:sp>
      <p:pic>
        <p:nvPicPr>
          <p:cNvPr id="65" name="Picture 3" descr=""/>
          <p:cNvPicPr/>
          <p:nvPr/>
        </p:nvPicPr>
        <p:blipFill>
          <a:blip r:embed="rId3"/>
          <a:stretch/>
        </p:blipFill>
        <p:spPr>
          <a:xfrm>
            <a:off x="6227640" y="260640"/>
            <a:ext cx="2376360" cy="1529640"/>
          </a:xfrm>
          <a:prstGeom prst="rect">
            <a:avLst/>
          </a:prstGeom>
          <a:ln>
            <a:noFill/>
          </a:ln>
        </p:spPr>
      </p:pic>
      <p:sp>
        <p:nvSpPr>
          <p:cNvPr id="66" name="CustomShape 3"/>
          <p:cNvSpPr/>
          <p:nvPr/>
        </p:nvSpPr>
        <p:spPr>
          <a:xfrm>
            <a:off x="4212000" y="2205000"/>
            <a:ext cx="4319640" cy="1439280"/>
          </a:xfrm>
          <a:prstGeom prst="ellipse">
            <a:avLst/>
          </a:prstGeom>
          <a:ln>
            <a:solidFill>
              <a:srgbClr val="98b855"/>
            </a:solidFill>
            <a:round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ctr"/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Этот зверь с двумя клыками,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С очень мощными ногами</a:t>
            </a:r>
            <a:endParaRPr/>
          </a:p>
          <a:p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И с лепешкой на носу.</a:t>
            </a:r>
            <a:endParaRPr/>
          </a:p>
          <a:p>
            <a:pPr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Роет землю он в лесу. </a:t>
            </a:r>
            <a:endParaRPr/>
          </a:p>
        </p:txBody>
      </p:sp>
      <p:pic>
        <p:nvPicPr>
          <p:cNvPr id="67" name="Picture 4" descr=""/>
          <p:cNvPicPr/>
          <p:nvPr/>
        </p:nvPicPr>
        <p:blipFill>
          <a:blip r:embed="rId4"/>
          <a:stretch/>
        </p:blipFill>
        <p:spPr>
          <a:xfrm>
            <a:off x="539280" y="1989000"/>
            <a:ext cx="3024360" cy="273564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61" dur="indefinite" restart="never" nodeType="tmRoot">
          <p:childTnLst>
            <p:seq>
              <p:cTn id="62" dur="indefinite" nodeType="mainSeq">
                <p:childTnLst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nodeType="clickEffect" fill="hold" presetClass="entr" presetID="21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4)" transition="in">
                                      <p:cBhvr additive="repl">
                                        <p:cTn id="67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nodeType="clickEffect" fill="hold" presetClass="entr" presetID="8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 transition="out">
                                      <p:cBhvr additive="repl">
                                        <p:cTn id="7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nodeType="clickEffect" fill="hold" presetClass="entr" presetID="21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4)" transition="in">
                                      <p:cBhvr additive="repl">
                                        <p:cTn id="77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nodeType="clickEffect" fill="hold" presetClass="entr" presetID="8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 transition="out">
                                      <p:cBhvr additive="repl">
                                        <p:cTn id="82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nodeType="clickEffect" fill="hold" presetClass="entr" presetID="21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heel(4)" transition="in">
                                      <p:cBhvr additive="repl">
                                        <p:cTn id="8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nodeType="clickEffect" fill="hold" presetClass="entr" presetID="8" presetSubtype="16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diamond(in)" transition="out">
                                      <p:cBhvr additive="repl">
                                        <p:cTn id="92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Picture 2" descr=""/>
          <p:cNvPicPr/>
          <p:nvPr/>
        </p:nvPicPr>
        <p:blipFill>
          <a:blip r:embed="rId1"/>
          <a:stretch/>
        </p:blipFill>
        <p:spPr>
          <a:xfrm>
            <a:off x="-324720" y="-243360"/>
            <a:ext cx="9752760" cy="7314480"/>
          </a:xfrm>
          <a:prstGeom prst="rect">
            <a:avLst/>
          </a:prstGeom>
          <a:ln>
            <a:noFill/>
          </a:ln>
        </p:spPr>
      </p:pic>
      <p:sp>
        <p:nvSpPr>
          <p:cNvPr id="69" name="CustomShape 1"/>
          <p:cNvSpPr/>
          <p:nvPr/>
        </p:nvSpPr>
        <p:spPr>
          <a:xfrm>
            <a:off x="0" y="0"/>
            <a:ext cx="8819640" cy="228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Бурый медведь </a:t>
            </a: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живет в лесу. Он любит лазать по деревьям. Несмотря на неуклюжесть, быстро бегает и хорошо плавает. Медведь всеядное животное. Он ест ягоды, орехи, корни, клубни и стебли трав, охотно питается овсом и кукурузой. Бурый медведь любит насекомых. Он разоряет муравейники, осиные и пчелиные гнезда, добывая себе мед. Ест медведь грызунов, птиц, яйца птиц, ящериц, лягушек. А еще бурый медведь отличный рыболов.</a:t>
            </a:r>
            <a:endParaRPr/>
          </a:p>
          <a:p>
            <a:pPr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Всю зиму медведь спит в берлоге, живет за счет накопленных жировых запасов. В берлоге у медведицы появляются медвежата. Весной бурый медведь просыпается.</a:t>
            </a:r>
            <a:endParaRPr/>
          </a:p>
        </p:txBody>
      </p:sp>
      <p:pic>
        <p:nvPicPr>
          <p:cNvPr id="70" name="Picture 2" descr=""/>
          <p:cNvPicPr/>
          <p:nvPr/>
        </p:nvPicPr>
        <p:blipFill>
          <a:blip r:embed="rId2"/>
          <a:stretch/>
        </p:blipFill>
        <p:spPr>
          <a:xfrm>
            <a:off x="-180360" y="2797560"/>
            <a:ext cx="2231640" cy="4059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" name="Picture 3" descr=""/>
          <p:cNvPicPr/>
          <p:nvPr/>
        </p:nvPicPr>
        <p:blipFill>
          <a:blip r:embed="rId3"/>
          <a:stretch/>
        </p:blipFill>
        <p:spPr>
          <a:xfrm>
            <a:off x="2123640" y="2349000"/>
            <a:ext cx="3599640" cy="2951640"/>
          </a:xfrm>
          <a:prstGeom prst="rect">
            <a:avLst/>
          </a:prstGeom>
          <a:ln>
            <a:noFill/>
          </a:ln>
          <a:effectLst>
            <a:reflection algn="bl" blurRad="12700" dir="5400000" dist="5000" endPos="28000" rotWithShape="0" stA="38000" sy="-100000"/>
          </a:effectLst>
        </p:spPr>
      </p:pic>
      <p:pic>
        <p:nvPicPr>
          <p:cNvPr id="72" name="Picture 4" descr=""/>
          <p:cNvPicPr/>
          <p:nvPr/>
        </p:nvPicPr>
        <p:blipFill>
          <a:blip r:embed="rId4"/>
          <a:stretch/>
        </p:blipFill>
        <p:spPr>
          <a:xfrm>
            <a:off x="5873760" y="2421000"/>
            <a:ext cx="3269520" cy="2447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3" name="Picture 5" descr=""/>
          <p:cNvPicPr/>
          <p:nvPr/>
        </p:nvPicPr>
        <p:blipFill>
          <a:blip r:embed="rId5"/>
          <a:stretch/>
        </p:blipFill>
        <p:spPr>
          <a:xfrm>
            <a:off x="5148000" y="4653000"/>
            <a:ext cx="4319640" cy="2446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iming>
    <p:tnLst>
      <p:par>
        <p:cTn id="93" dur="indefinite" restart="never" nodeType="tmRoot">
          <p:childTnLst>
            <p:seq>
              <p:cTn id="94" dur="indefinite" nodeType="mainSeq">
                <p:childTnLst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9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04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0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14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2" descr=""/>
          <p:cNvPicPr/>
          <p:nvPr/>
        </p:nvPicPr>
        <p:blipFill>
          <a:blip r:embed="rId1"/>
          <a:stretch/>
        </p:blipFill>
        <p:spPr>
          <a:xfrm>
            <a:off x="-324720" y="-243360"/>
            <a:ext cx="9752760" cy="7314480"/>
          </a:xfrm>
          <a:prstGeom prst="rect">
            <a:avLst/>
          </a:prstGeom>
          <a:ln>
            <a:noFill/>
          </a:ln>
        </p:spPr>
      </p:pic>
      <p:sp>
        <p:nvSpPr>
          <p:cNvPr id="75" name="CustomShape 1"/>
          <p:cNvSpPr/>
          <p:nvPr/>
        </p:nvSpPr>
        <p:spPr>
          <a:xfrm>
            <a:off x="539640" y="188640"/>
            <a:ext cx="8064000" cy="2010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Лиса красивый дикий зверь. </a:t>
            </a: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Лиса может быть рыжей, огненно-рыжей</a:t>
            </a:r>
            <a:r>
              <a:rPr b="1"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,</a:t>
            </a:r>
            <a:endParaRPr/>
          </a:p>
          <a:p>
            <a:pPr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серой и черной. Лиса роет себе нору, но может поселиться в чужой. Зимой</a:t>
            </a:r>
            <a:endParaRPr/>
          </a:p>
          <a:p>
            <a:pPr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лисы спят на снегу, свернувшись калачиком. В нору забегают, спасаясь от</a:t>
            </a:r>
            <a:endParaRPr/>
          </a:p>
          <a:p>
            <a:pPr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преследователей. Зимой на лапках лисы отрастает густая шерсть, чтоб</a:t>
            </a:r>
            <a:endParaRPr/>
          </a:p>
          <a:p>
            <a:pPr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не холодно было ступать по снегу. Ходит лиса как в валенках .Питается</a:t>
            </a:r>
            <a:endParaRPr/>
          </a:p>
          <a:p>
            <a:pPr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лиса ягодами, насекомыми, зайцами, мышами, птицами и другими</a:t>
            </a:r>
            <a:endParaRPr/>
          </a:p>
          <a:p>
            <a:pPr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мелкими животными.</a:t>
            </a:r>
            <a:endParaRPr/>
          </a:p>
        </p:txBody>
      </p:sp>
      <p:pic>
        <p:nvPicPr>
          <p:cNvPr id="76" name="Picture 2" descr=""/>
          <p:cNvPicPr/>
          <p:nvPr/>
        </p:nvPicPr>
        <p:blipFill>
          <a:blip r:embed="rId2"/>
          <a:stretch/>
        </p:blipFill>
        <p:spPr>
          <a:xfrm>
            <a:off x="-360" y="2277000"/>
            <a:ext cx="3816360" cy="2951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7" name="Picture 3" descr=""/>
          <p:cNvPicPr/>
          <p:nvPr/>
        </p:nvPicPr>
        <p:blipFill>
          <a:blip r:embed="rId3"/>
          <a:stretch/>
        </p:blipFill>
        <p:spPr>
          <a:xfrm>
            <a:off x="2915640" y="4293000"/>
            <a:ext cx="3887640" cy="2564280"/>
          </a:xfrm>
          <a:prstGeom prst="rect">
            <a:avLst/>
          </a:prstGeom>
          <a:ln>
            <a:noFill/>
          </a:ln>
          <a:effectLst>
            <a:reflection algn="bl" blurRad="12700" dir="5400000" dist="5000" endPos="28000" rotWithShape="0" stA="38000" sy="-100000"/>
          </a:effectLst>
        </p:spPr>
      </p:pic>
      <p:pic>
        <p:nvPicPr>
          <p:cNvPr id="78" name="Picture 5" descr=""/>
          <p:cNvPicPr/>
          <p:nvPr/>
        </p:nvPicPr>
        <p:blipFill>
          <a:blip r:embed="rId4"/>
          <a:stretch/>
        </p:blipFill>
        <p:spPr>
          <a:xfrm>
            <a:off x="5042880" y="2133000"/>
            <a:ext cx="4100400" cy="2735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iming>
    <p:tnLst>
      <p:par>
        <p:cTn id="115" dur="indefinite" restart="never" nodeType="tmRoot">
          <p:childTnLst>
            <p:seq>
              <p:cTn id="116" dur="indefinite" nodeType="mainSeq">
                <p:childTnLst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2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26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31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2" descr=""/>
          <p:cNvPicPr/>
          <p:nvPr/>
        </p:nvPicPr>
        <p:blipFill>
          <a:blip r:embed="rId1"/>
          <a:stretch/>
        </p:blipFill>
        <p:spPr>
          <a:xfrm>
            <a:off x="-324720" y="-243360"/>
            <a:ext cx="9752760" cy="7314480"/>
          </a:xfrm>
          <a:prstGeom prst="rect">
            <a:avLst/>
          </a:prstGeom>
          <a:ln>
            <a:noFill/>
          </a:ln>
        </p:spPr>
      </p:pic>
      <p:sp>
        <p:nvSpPr>
          <p:cNvPr id="80" name="CustomShape 1"/>
          <p:cNvSpPr/>
          <p:nvPr/>
        </p:nvSpPr>
        <p:spPr>
          <a:xfrm>
            <a:off x="0" y="0"/>
            <a:ext cx="9143280" cy="17359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Заяц</a:t>
            </a: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 – травоядное животное. Летом зайцы едят сочные травы: клевер, одуванчик и др, питаются листьями, стеблями молодых деревьев, плодами. Едят грибы, но самое любимое лакомство – кора осины, для зайцев она слаще сахара Осенью и зимой зайцы кормятся побегами и корой различных деревьев и кустарников. Летом мех у зайцев серовато-бурый, а зимой почти весь белый. В сильные морозы заяц роет себе нору в снегу. А летняя норка зайца спрятана под кустами. В России зайцы приносят потомство  обычно три раза в год.</a:t>
            </a:r>
            <a:endParaRPr/>
          </a:p>
        </p:txBody>
      </p:sp>
      <p:pic>
        <p:nvPicPr>
          <p:cNvPr id="81" name="Picture 2" descr=""/>
          <p:cNvPicPr/>
          <p:nvPr/>
        </p:nvPicPr>
        <p:blipFill>
          <a:blip r:embed="rId2"/>
          <a:stretch/>
        </p:blipFill>
        <p:spPr>
          <a:xfrm>
            <a:off x="539640" y="4221000"/>
            <a:ext cx="4175640" cy="2316240"/>
          </a:xfrm>
          <a:prstGeom prst="rect">
            <a:avLst/>
          </a:prstGeom>
          <a:ln>
            <a:noFill/>
          </a:ln>
          <a:effectLst>
            <a:reflection algn="bl" blurRad="12700" dir="5400000" dist="5000" endPos="28000" rotWithShape="0" stA="38000" sy="-100000"/>
          </a:effectLst>
        </p:spPr>
      </p:pic>
      <p:pic>
        <p:nvPicPr>
          <p:cNvPr id="82" name="Picture 3" descr=""/>
          <p:cNvPicPr/>
          <p:nvPr/>
        </p:nvPicPr>
        <p:blipFill>
          <a:blip r:embed="rId3"/>
          <a:stretch/>
        </p:blipFill>
        <p:spPr>
          <a:xfrm>
            <a:off x="-360" y="1917000"/>
            <a:ext cx="3312360" cy="2087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3" name="Picture 4" descr=""/>
          <p:cNvPicPr/>
          <p:nvPr/>
        </p:nvPicPr>
        <p:blipFill>
          <a:blip r:embed="rId4"/>
          <a:stretch/>
        </p:blipFill>
        <p:spPr>
          <a:xfrm>
            <a:off x="6876360" y="2205000"/>
            <a:ext cx="2513520" cy="2591640"/>
          </a:xfrm>
          <a:prstGeom prst="rect">
            <a:avLst/>
          </a:prstGeom>
          <a:ln>
            <a:noFill/>
          </a:ln>
          <a:effectLst>
            <a:reflection algn="bl" blurRad="12700" dir="5400000" dist="5000" endPos="28000" rotWithShape="0" stA="38000" sy="-100000"/>
          </a:effectLst>
        </p:spPr>
      </p:pic>
      <p:pic>
        <p:nvPicPr>
          <p:cNvPr id="84" name="Picture 5" descr=""/>
          <p:cNvPicPr/>
          <p:nvPr/>
        </p:nvPicPr>
        <p:blipFill>
          <a:blip r:embed="rId5"/>
          <a:stretch/>
        </p:blipFill>
        <p:spPr>
          <a:xfrm>
            <a:off x="5004000" y="3933000"/>
            <a:ext cx="2375640" cy="3141000"/>
          </a:xfrm>
          <a:prstGeom prst="rect">
            <a:avLst/>
          </a:prstGeom>
          <a:ln>
            <a:noFill/>
          </a:ln>
          <a:effectLst>
            <a:reflection algn="bl" blurRad="12700" dir="5400000" dist="5000" endPos="28000" rotWithShape="0" stA="38000" sy="-100000"/>
          </a:effectLst>
        </p:spPr>
      </p:pic>
    </p:spTree>
  </p:cSld>
  <p:timing>
    <p:tnLst>
      <p:par>
        <p:cTn id="132" dur="indefinite" restart="never" nodeType="tmRoot">
          <p:childTnLst>
            <p:seq>
              <p:cTn id="133" dur="indefinite" nodeType="mainSeq">
                <p:childTnLst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38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43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48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5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Picture 2" descr=""/>
          <p:cNvPicPr/>
          <p:nvPr/>
        </p:nvPicPr>
        <p:blipFill>
          <a:blip r:embed="rId1"/>
          <a:stretch/>
        </p:blipFill>
        <p:spPr>
          <a:xfrm>
            <a:off x="-324720" y="-243360"/>
            <a:ext cx="9752760" cy="7314480"/>
          </a:xfrm>
          <a:prstGeom prst="rect">
            <a:avLst/>
          </a:prstGeom>
          <a:ln>
            <a:noFill/>
          </a:ln>
        </p:spPr>
      </p:pic>
      <p:sp>
        <p:nvSpPr>
          <p:cNvPr id="86" name="CustomShape 1"/>
          <p:cNvSpPr/>
          <p:nvPr/>
        </p:nvSpPr>
        <p:spPr>
          <a:xfrm>
            <a:off x="0" y="0"/>
            <a:ext cx="9143280" cy="228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Еж</a:t>
            </a: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 по размеру невелик., но они довольно быстрые животные для своих размеров и могут  быстро бегать, хорошо умеют плавать и прыгать. Не любит густых лесов. Могут жить рядом с человеком. Еж днем спит, а ночью охотится. Как у многих ночных животных, у ежа плохо развито зрение, зато они обладают острым обонянием  и слухом. Еж всеядное животное. Он ест насекомых, гусениц, иногда дождевых червей, яйца птиц, даже маленьких птенцов, фрукты, ягоды, грибы. Иногда может есть гадюк. В случае опасности сворачивается клубком. Детеныши у ежа появляются на свет слепыми и голые  (без колючек).  Зимой еж, как и медведь, впадает в спячку. Спит он в норке, законопатив вход.</a:t>
            </a:r>
            <a:endParaRPr/>
          </a:p>
        </p:txBody>
      </p:sp>
      <p:pic>
        <p:nvPicPr>
          <p:cNvPr id="87" name="Picture 2" descr=""/>
          <p:cNvPicPr/>
          <p:nvPr/>
        </p:nvPicPr>
        <p:blipFill>
          <a:blip r:embed="rId2"/>
          <a:stretch/>
        </p:blipFill>
        <p:spPr>
          <a:xfrm>
            <a:off x="6300360" y="2565000"/>
            <a:ext cx="2437560" cy="1871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8" name="Picture 3" descr=""/>
          <p:cNvPicPr/>
          <p:nvPr/>
        </p:nvPicPr>
        <p:blipFill>
          <a:blip r:embed="rId3"/>
          <a:stretch/>
        </p:blipFill>
        <p:spPr>
          <a:xfrm>
            <a:off x="0" y="4653000"/>
            <a:ext cx="3381120" cy="2388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9" name="Picture 4" descr=""/>
          <p:cNvPicPr/>
          <p:nvPr/>
        </p:nvPicPr>
        <p:blipFill>
          <a:blip r:embed="rId4"/>
          <a:stretch/>
        </p:blipFill>
        <p:spPr>
          <a:xfrm>
            <a:off x="3492000" y="4653000"/>
            <a:ext cx="2957760" cy="24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0" name="Picture 5" descr=""/>
          <p:cNvPicPr/>
          <p:nvPr/>
        </p:nvPicPr>
        <p:blipFill>
          <a:blip r:embed="rId5"/>
          <a:stretch/>
        </p:blipFill>
        <p:spPr>
          <a:xfrm>
            <a:off x="3060000" y="2493000"/>
            <a:ext cx="3023640" cy="2087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1" name="Picture 6" descr=""/>
          <p:cNvPicPr/>
          <p:nvPr/>
        </p:nvPicPr>
        <p:blipFill>
          <a:blip r:embed="rId6"/>
          <a:stretch/>
        </p:blipFill>
        <p:spPr>
          <a:xfrm>
            <a:off x="0" y="2421000"/>
            <a:ext cx="2879640" cy="2159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" name="Picture 7" descr=""/>
          <p:cNvPicPr/>
          <p:nvPr/>
        </p:nvPicPr>
        <p:blipFill>
          <a:blip r:embed="rId7"/>
          <a:stretch/>
        </p:blipFill>
        <p:spPr>
          <a:xfrm>
            <a:off x="6335640" y="4509000"/>
            <a:ext cx="2807640" cy="2564280"/>
          </a:xfrm>
          <a:prstGeom prst="rect">
            <a:avLst/>
          </a:prstGeom>
          <a:ln>
            <a:noFill/>
          </a:ln>
          <a:effectLst>
            <a:reflection algn="bl" blurRad="12700" dir="5400000" dist="5000" endPos="28000" rotWithShape="0" stA="38000" sy="-100000"/>
          </a:effectLst>
        </p:spPr>
      </p:pic>
    </p:spTree>
  </p:cSld>
  <p:timing>
    <p:tnLst>
      <p:par>
        <p:cTn id="154" dur="indefinite" restart="never" nodeType="tmRoot">
          <p:childTnLst>
            <p:seq>
              <p:cTn id="155" dur="indefinite" nodeType="mainSeq">
                <p:childTnLst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60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65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70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75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80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85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" name="Picture 2" descr=""/>
          <p:cNvPicPr/>
          <p:nvPr/>
        </p:nvPicPr>
        <p:blipFill>
          <a:blip r:embed="rId1"/>
          <a:stretch/>
        </p:blipFill>
        <p:spPr>
          <a:xfrm>
            <a:off x="-252360" y="0"/>
            <a:ext cx="9752760" cy="7314480"/>
          </a:xfrm>
          <a:prstGeom prst="rect">
            <a:avLst/>
          </a:prstGeom>
          <a:ln>
            <a:noFill/>
          </a:ln>
        </p:spPr>
      </p:pic>
      <p:sp>
        <p:nvSpPr>
          <p:cNvPr id="94" name="CustomShape 1"/>
          <p:cNvSpPr/>
          <p:nvPr/>
        </p:nvSpPr>
        <p:spPr>
          <a:xfrm>
            <a:off x="0" y="332640"/>
            <a:ext cx="8891640" cy="22845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У </a:t>
            </a:r>
            <a:r>
              <a:rPr b="1"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волка крепкое тело, </a:t>
            </a: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длинные</a:t>
            </a:r>
            <a:r>
              <a:rPr b="1"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 </a:t>
            </a: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сильные ноги, и, как у всякого хищника, мощные челюсти с острыми и крепкими зубами. К зиме волчья шерсть становится гуще и длиннее. Это волкам необходимо, ведь они могут спать прямо на снегу, закрыв хвостом нос и лапы. Спят обычно днем, а ночью охотятся. Охотятся волки стаями. Самый сильный волк в стае становится вожаком Питаются волки другими животными. Часто нападают на ослабленных и больных животных, поэтому их называю санитарами леса. Свое жилище, логово, хищники располагают в глухих, труднодоступных местах, чтобы обезопасить подрастающих волчат.</a:t>
            </a:r>
            <a:endParaRPr/>
          </a:p>
        </p:txBody>
      </p:sp>
      <p:pic>
        <p:nvPicPr>
          <p:cNvPr id="95" name="Picture 2" descr=""/>
          <p:cNvPicPr/>
          <p:nvPr/>
        </p:nvPicPr>
        <p:blipFill>
          <a:blip r:embed="rId2"/>
          <a:stretch/>
        </p:blipFill>
        <p:spPr>
          <a:xfrm>
            <a:off x="0" y="2781000"/>
            <a:ext cx="3419280" cy="2161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6" name="Picture 3" descr=""/>
          <p:cNvPicPr/>
          <p:nvPr/>
        </p:nvPicPr>
        <p:blipFill>
          <a:blip r:embed="rId3"/>
          <a:stretch/>
        </p:blipFill>
        <p:spPr>
          <a:xfrm>
            <a:off x="5148000" y="4725000"/>
            <a:ext cx="4319640" cy="2492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7" name="Picture 4" descr=""/>
          <p:cNvPicPr/>
          <p:nvPr/>
        </p:nvPicPr>
        <p:blipFill>
          <a:blip r:embed="rId4"/>
          <a:stretch/>
        </p:blipFill>
        <p:spPr>
          <a:xfrm>
            <a:off x="3852000" y="2565000"/>
            <a:ext cx="5291280" cy="2015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8" name="Picture 5" descr=""/>
          <p:cNvPicPr/>
          <p:nvPr/>
        </p:nvPicPr>
        <p:blipFill>
          <a:blip r:embed="rId5"/>
          <a:stretch/>
        </p:blipFill>
        <p:spPr>
          <a:xfrm>
            <a:off x="251640" y="4869000"/>
            <a:ext cx="4823640" cy="2255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timing>
    <p:tnLst>
      <p:par>
        <p:cTn id="186" dur="indefinite" restart="never" nodeType="tmRoot">
          <p:childTnLst>
            <p:seq>
              <p:cTn id="187" dur="indefinite" nodeType="mainSeq">
                <p:childTnLst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92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19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202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207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Picture 2" descr=""/>
          <p:cNvPicPr/>
          <p:nvPr/>
        </p:nvPicPr>
        <p:blipFill>
          <a:blip r:embed="rId1"/>
          <a:stretch/>
        </p:blipFill>
        <p:spPr>
          <a:xfrm>
            <a:off x="-324720" y="-243360"/>
            <a:ext cx="9752760" cy="7314480"/>
          </a:xfrm>
          <a:prstGeom prst="rect">
            <a:avLst/>
          </a:prstGeom>
          <a:ln>
            <a:noFill/>
          </a:ln>
        </p:spPr>
      </p:pic>
      <p:sp>
        <p:nvSpPr>
          <p:cNvPr id="100" name="CustomShape 1"/>
          <p:cNvSpPr/>
          <p:nvPr/>
        </p:nvSpPr>
        <p:spPr>
          <a:xfrm>
            <a:off x="251640" y="0"/>
            <a:ext cx="8891640" cy="28332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Белка</a:t>
            </a: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 – небольшой зверек, быстрый  и ловкий (легко совершает прыжки с дерева на дерево подруливая хвостом). У белки рыжая шубка,  зимой становится серой,  большой пушистый хвост, на ушах кисточки, но у белок может быть шубка и других цветов в зависимости от вида белки  Белки всеядные животные: любят орехи, ягоды, грибы, муравьев, их личинки. Весной питаются почками деревьев, пьют березовый сок. Иногда едят насекомых, лягушек, и даже небольших птиц. Могут жить рядом с человеком. Белки делают заготовки на зиму: сушат грибы, собирают орехи. Некоторые виды белок прячут орехи в дуплах деревьев, другие —закапывают их в землю. Бывает закапав забывают про них, а из проросших семян появляются новые деревья. Гнездо белка строит в дупле дерева, выстилая тонкими веточками и утепляя мхом.</a:t>
            </a:r>
            <a:endParaRPr/>
          </a:p>
        </p:txBody>
      </p:sp>
      <p:pic>
        <p:nvPicPr>
          <p:cNvPr id="101" name="Picture 3" descr=""/>
          <p:cNvPicPr/>
          <p:nvPr/>
        </p:nvPicPr>
        <p:blipFill>
          <a:blip r:embed="rId2"/>
          <a:stretch/>
        </p:blipFill>
        <p:spPr>
          <a:xfrm>
            <a:off x="-180360" y="5067360"/>
            <a:ext cx="2770920" cy="1961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" name="Picture 4" descr=""/>
          <p:cNvPicPr/>
          <p:nvPr/>
        </p:nvPicPr>
        <p:blipFill>
          <a:blip r:embed="rId3"/>
          <a:stretch/>
        </p:blipFill>
        <p:spPr>
          <a:xfrm>
            <a:off x="2771640" y="5085360"/>
            <a:ext cx="3311640" cy="1943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" name="Picture 5" descr=""/>
          <p:cNvPicPr/>
          <p:nvPr/>
        </p:nvPicPr>
        <p:blipFill>
          <a:blip r:embed="rId4"/>
          <a:stretch/>
        </p:blipFill>
        <p:spPr>
          <a:xfrm>
            <a:off x="2699640" y="2853000"/>
            <a:ext cx="3239640" cy="2159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4" name="Picture 6" descr=""/>
          <p:cNvPicPr/>
          <p:nvPr/>
        </p:nvPicPr>
        <p:blipFill>
          <a:blip r:embed="rId5"/>
          <a:stretch/>
        </p:blipFill>
        <p:spPr>
          <a:xfrm>
            <a:off x="0" y="2853000"/>
            <a:ext cx="2524680" cy="229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5" name="Picture 7" descr=""/>
          <p:cNvPicPr/>
          <p:nvPr/>
        </p:nvPicPr>
        <p:blipFill>
          <a:blip r:embed="rId6"/>
          <a:stretch/>
        </p:blipFill>
        <p:spPr>
          <a:xfrm>
            <a:off x="6211440" y="2853000"/>
            <a:ext cx="2931840" cy="3756240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</p:spTree>
  </p:cSld>
  <p:timing>
    <p:tnLst>
      <p:par>
        <p:cTn id="208" dur="indefinite" restart="never" nodeType="tmRoot">
          <p:childTnLst>
            <p:seq>
              <p:cTn id="209" dur="indefinite" nodeType="mainSeq">
                <p:childTnLst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214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5" fill="hold">
                      <p:stCondLst>
                        <p:cond delay="indefinite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219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224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229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nodeType="clickEffect" fill="hold" presetClass="entr" presetID="5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checkerboard(across)" transition="in">
                                      <p:cBhvr additive="repl">
                                        <p:cTn id="234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Picture 2" descr=""/>
          <p:cNvPicPr/>
          <p:nvPr/>
        </p:nvPicPr>
        <p:blipFill>
          <a:blip r:embed="rId1"/>
          <a:stretch/>
        </p:blipFill>
        <p:spPr>
          <a:xfrm>
            <a:off x="-396720" y="-457200"/>
            <a:ext cx="9752760" cy="7314480"/>
          </a:xfrm>
          <a:prstGeom prst="rect">
            <a:avLst/>
          </a:prstGeom>
          <a:ln>
            <a:noFill/>
          </a:ln>
        </p:spPr>
      </p:pic>
      <p:pic>
        <p:nvPicPr>
          <p:cNvPr id="107" name="Picture 3" descr=""/>
          <p:cNvPicPr/>
          <p:nvPr/>
        </p:nvPicPr>
        <p:blipFill>
          <a:blip r:embed="rId2"/>
          <a:stretch/>
        </p:blipFill>
        <p:spPr>
          <a:xfrm>
            <a:off x="0" y="476640"/>
            <a:ext cx="6083280" cy="6192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8" name="CustomShape 1"/>
          <p:cNvSpPr/>
          <p:nvPr/>
        </p:nvSpPr>
        <p:spPr>
          <a:xfrm>
            <a:off x="6228360" y="404640"/>
            <a:ext cx="2914920" cy="1764000"/>
          </a:xfrm>
          <a:prstGeom prst="wedgeEllipseCallout">
            <a:avLst>
              <a:gd name="adj1" fmla="val -121994"/>
              <a:gd name="adj2" fmla="val 79214"/>
            </a:avLst>
          </a:prstGeom>
          <a:ln>
            <a:solidFill>
              <a:srgbClr val="98b855"/>
            </a:solidFill>
            <a:round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А теперь предлагаю поиграть…</a:t>
            </a:r>
            <a:endParaRPr/>
          </a:p>
        </p:txBody>
      </p:sp>
    </p:spTree>
  </p:cSld>
  <p:timing>
    <p:tnLst>
      <p:par>
        <p:cTn id="235" dur="indefinite" restart="never" nodeType="tmRoot">
          <p:childTnLst>
            <p:seq>
              <p:cTn id="23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Picture 2" descr=""/>
          <p:cNvPicPr/>
          <p:nvPr/>
        </p:nvPicPr>
        <p:blipFill>
          <a:blip r:embed="rId1"/>
          <a:stretch/>
        </p:blipFill>
        <p:spPr>
          <a:xfrm>
            <a:off x="-609480" y="-457200"/>
            <a:ext cx="9752760" cy="7314480"/>
          </a:xfrm>
          <a:prstGeom prst="rect">
            <a:avLst/>
          </a:prstGeom>
          <a:ln>
            <a:noFill/>
          </a:ln>
        </p:spPr>
      </p:pic>
      <p:sp>
        <p:nvSpPr>
          <p:cNvPr id="110" name="CustomShape 1"/>
          <p:cNvSpPr/>
          <p:nvPr/>
        </p:nvSpPr>
        <p:spPr>
          <a:xfrm>
            <a:off x="1403640" y="-171360"/>
            <a:ext cx="5112000" cy="577440"/>
          </a:xfrm>
          <a:prstGeom prst="rect">
            <a:avLst/>
          </a:prstGeom>
          <a:ln>
            <a:solidFill>
              <a:srgbClr val="98b855"/>
            </a:solidFill>
            <a:round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Times New Roman"/>
                <a:ea typeface="DejaVu Sans"/>
              </a:rPr>
              <a:t>КТО ГДЕ ЖИВЕТ?</a:t>
            </a:r>
            <a:endParaRPr/>
          </a:p>
        </p:txBody>
      </p:sp>
      <p:pic>
        <p:nvPicPr>
          <p:cNvPr id="111" name="Picture 2" descr=""/>
          <p:cNvPicPr/>
          <p:nvPr/>
        </p:nvPicPr>
        <p:blipFill>
          <a:blip r:embed="rId2"/>
          <a:stretch/>
        </p:blipFill>
        <p:spPr>
          <a:xfrm>
            <a:off x="6767280" y="5301360"/>
            <a:ext cx="2376360" cy="1988280"/>
          </a:xfrm>
          <a:prstGeom prst="rect">
            <a:avLst/>
          </a:prstGeom>
          <a:ln>
            <a:noFill/>
          </a:ln>
        </p:spPr>
      </p:pic>
      <p:pic>
        <p:nvPicPr>
          <p:cNvPr id="112" name="Picture 3" descr=""/>
          <p:cNvPicPr/>
          <p:nvPr/>
        </p:nvPicPr>
        <p:blipFill>
          <a:blip r:embed="rId3"/>
          <a:stretch/>
        </p:blipFill>
        <p:spPr>
          <a:xfrm>
            <a:off x="6911280" y="2277000"/>
            <a:ext cx="2232360" cy="1511280"/>
          </a:xfrm>
          <a:prstGeom prst="rect">
            <a:avLst/>
          </a:prstGeom>
          <a:ln>
            <a:noFill/>
          </a:ln>
        </p:spPr>
      </p:pic>
      <p:pic>
        <p:nvPicPr>
          <p:cNvPr id="113" name="Picture 4" descr=""/>
          <p:cNvPicPr/>
          <p:nvPr/>
        </p:nvPicPr>
        <p:blipFill>
          <a:blip r:embed="rId4"/>
          <a:stretch/>
        </p:blipFill>
        <p:spPr>
          <a:xfrm>
            <a:off x="5580000" y="3645000"/>
            <a:ext cx="3563280" cy="2087640"/>
          </a:xfrm>
          <a:prstGeom prst="rect">
            <a:avLst/>
          </a:prstGeom>
          <a:ln>
            <a:noFill/>
          </a:ln>
        </p:spPr>
      </p:pic>
      <p:pic>
        <p:nvPicPr>
          <p:cNvPr id="114" name="Picture 5" descr=""/>
          <p:cNvPicPr/>
          <p:nvPr/>
        </p:nvPicPr>
        <p:blipFill>
          <a:blip r:embed="rId5"/>
          <a:stretch/>
        </p:blipFill>
        <p:spPr>
          <a:xfrm>
            <a:off x="6516360" y="-315360"/>
            <a:ext cx="2015640" cy="1655640"/>
          </a:xfrm>
          <a:prstGeom prst="rect">
            <a:avLst/>
          </a:prstGeom>
          <a:ln>
            <a:noFill/>
          </a:ln>
        </p:spPr>
      </p:pic>
      <p:pic>
        <p:nvPicPr>
          <p:cNvPr id="115" name="Picture 6" descr=""/>
          <p:cNvPicPr/>
          <p:nvPr/>
        </p:nvPicPr>
        <p:blipFill>
          <a:blip r:embed="rId6"/>
          <a:stretch/>
        </p:blipFill>
        <p:spPr>
          <a:xfrm>
            <a:off x="7963920" y="836640"/>
            <a:ext cx="1179360" cy="1392480"/>
          </a:xfrm>
          <a:prstGeom prst="rect">
            <a:avLst/>
          </a:prstGeom>
          <a:ln>
            <a:noFill/>
          </a:ln>
        </p:spPr>
      </p:pic>
      <p:sp>
        <p:nvSpPr>
          <p:cNvPr id="116" name="CustomShape 2"/>
          <p:cNvSpPr/>
          <p:nvPr/>
        </p:nvSpPr>
        <p:spPr>
          <a:xfrm>
            <a:off x="0" y="908640"/>
            <a:ext cx="1618920" cy="6998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 sz="2000" strike="noStrike">
                <a:solidFill>
                  <a:srgbClr val="000000"/>
                </a:solidFill>
                <a:latin typeface="Times New Roman"/>
                <a:ea typeface="DejaVu Sans"/>
              </a:rPr>
              <a:t>Кто живет в норе?</a:t>
            </a:r>
            <a:endParaRPr/>
          </a:p>
        </p:txBody>
      </p:sp>
      <p:pic>
        <p:nvPicPr>
          <p:cNvPr id="117" name="Picture 7" descr=""/>
          <p:cNvPicPr/>
          <p:nvPr/>
        </p:nvPicPr>
        <p:blipFill>
          <a:blip r:embed="rId7"/>
          <a:stretch/>
        </p:blipFill>
        <p:spPr>
          <a:xfrm>
            <a:off x="1619640" y="692640"/>
            <a:ext cx="1943640" cy="1151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8" name="CustomShape 3"/>
          <p:cNvSpPr/>
          <p:nvPr/>
        </p:nvSpPr>
        <p:spPr>
          <a:xfrm>
            <a:off x="0" y="2133000"/>
            <a:ext cx="1906920" cy="638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   </a:t>
            </a:r>
            <a:r>
              <a:rPr b="1"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Кто живет в дупле?</a:t>
            </a:r>
            <a:endParaRPr/>
          </a:p>
        </p:txBody>
      </p:sp>
      <p:pic>
        <p:nvPicPr>
          <p:cNvPr id="119" name="Picture 8" descr=""/>
          <p:cNvPicPr/>
          <p:nvPr/>
        </p:nvPicPr>
        <p:blipFill>
          <a:blip r:embed="rId8"/>
          <a:stretch/>
        </p:blipFill>
        <p:spPr>
          <a:xfrm>
            <a:off x="1907640" y="1845000"/>
            <a:ext cx="1223280" cy="1151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0" name="CustomShape 4"/>
          <p:cNvSpPr/>
          <p:nvPr/>
        </p:nvSpPr>
        <p:spPr>
          <a:xfrm>
            <a:off x="-180360" y="3735720"/>
            <a:ext cx="2159640" cy="638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     </a:t>
            </a:r>
            <a:r>
              <a:rPr b="1"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Кто живет в берлоге?</a:t>
            </a:r>
            <a:endParaRPr/>
          </a:p>
        </p:txBody>
      </p:sp>
      <p:pic>
        <p:nvPicPr>
          <p:cNvPr id="121" name="Picture 9" descr=""/>
          <p:cNvPicPr/>
          <p:nvPr/>
        </p:nvPicPr>
        <p:blipFill>
          <a:blip r:embed="rId9"/>
          <a:stretch/>
        </p:blipFill>
        <p:spPr>
          <a:xfrm>
            <a:off x="1979640" y="3141000"/>
            <a:ext cx="2375640" cy="1367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2" name="CustomShape 5"/>
          <p:cNvSpPr/>
          <p:nvPr/>
        </p:nvSpPr>
        <p:spPr>
          <a:xfrm>
            <a:off x="0" y="5013000"/>
            <a:ext cx="2050920" cy="638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b="1"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  </a:t>
            </a:r>
            <a:r>
              <a:rPr b="1"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Кто живет в логове?</a:t>
            </a:r>
            <a:endParaRPr/>
          </a:p>
        </p:txBody>
      </p:sp>
      <p:pic>
        <p:nvPicPr>
          <p:cNvPr id="123" name="Picture 11" descr=""/>
          <p:cNvPicPr/>
          <p:nvPr/>
        </p:nvPicPr>
        <p:blipFill>
          <a:blip r:embed="rId10"/>
          <a:stretch/>
        </p:blipFill>
        <p:spPr>
          <a:xfrm>
            <a:off x="1979640" y="4581000"/>
            <a:ext cx="1943640" cy="1367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4" name="CustomShape 6"/>
          <p:cNvSpPr/>
          <p:nvPr/>
        </p:nvSpPr>
        <p:spPr>
          <a:xfrm>
            <a:off x="0" y="6309360"/>
            <a:ext cx="2914920" cy="3643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0000"/>
              </a:lnSpc>
            </a:pPr>
            <a:r>
              <a:rPr b="1"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А кто живет под кустом?</a:t>
            </a:r>
            <a:endParaRPr/>
          </a:p>
        </p:txBody>
      </p:sp>
      <p:pic>
        <p:nvPicPr>
          <p:cNvPr id="125" name="Picture 12" descr=""/>
          <p:cNvPicPr/>
          <p:nvPr/>
        </p:nvPicPr>
        <p:blipFill>
          <a:blip r:embed="rId11"/>
          <a:stretch/>
        </p:blipFill>
        <p:spPr>
          <a:xfrm>
            <a:off x="2771640" y="5589360"/>
            <a:ext cx="1727640" cy="157176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237" dur="indefinite" restart="never" nodeType="tmRoot">
          <p:childTnLst>
            <p:seq>
              <p:cTn id="238" dur="indefinite" nodeType="mainSeq">
                <p:childTnLst>
                  <p:par>
                    <p:cTn id="239" fill="hold">
                      <p:stCondLst>
                        <p:cond delay="indefinite"/>
                      </p:stCondLst>
                      <p:childTnLst>
                        <p:par>
                          <p:cTn id="240" fill="hold">
                            <p:stCondLst>
                              <p:cond delay="0"/>
                            </p:stCondLst>
                            <p:childTnLst>
                              <p:par>
                                <p:cTn id="241" nodeType="clickEffect" fill="hold" presetClass="path" presetID="57">
                                  <p:stCondLst>
                                    <p:cond delay="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nodeType="clickEffect" fill="hold" presetClass="path" presetID="50">
                                  <p:stCondLst>
                                    <p:cond delay="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nodeType="clickEffect" fill="hold" presetClass="path" presetID="63">
                                  <p:stCondLst>
                                    <p:cond delay="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nodeType="clickEffect" fill="hold" presetClass="path" presetID="56">
                                  <p:stCondLst>
                                    <p:cond delay="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nodeType="clickEffect" fill="hold" presetClass="path" presetID="41">
                                  <p:stCondLst>
                                    <p:cond delay="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" name="Picture 2" descr=""/>
          <p:cNvPicPr/>
          <p:nvPr/>
        </p:nvPicPr>
        <p:blipFill>
          <a:blip r:embed="rId1"/>
          <a:stretch/>
        </p:blipFill>
        <p:spPr>
          <a:xfrm>
            <a:off x="-324720" y="-457200"/>
            <a:ext cx="9752760" cy="7314480"/>
          </a:xfrm>
          <a:prstGeom prst="rect">
            <a:avLst/>
          </a:prstGeom>
          <a:ln>
            <a:noFill/>
          </a:ln>
        </p:spPr>
      </p:pic>
      <p:sp>
        <p:nvSpPr>
          <p:cNvPr id="127" name="CustomShape 1"/>
          <p:cNvSpPr/>
          <p:nvPr/>
        </p:nvSpPr>
        <p:spPr>
          <a:xfrm>
            <a:off x="2051640" y="0"/>
            <a:ext cx="5400000" cy="577440"/>
          </a:xfrm>
          <a:prstGeom prst="rect">
            <a:avLst/>
          </a:prstGeom>
          <a:ln>
            <a:solidFill>
              <a:srgbClr val="98b855"/>
            </a:solidFill>
            <a:round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/>
          <a:p>
            <a:pPr algn="ctr">
              <a:lnSpc>
                <a:spcPct val="100000"/>
              </a:lnSpc>
            </a:pPr>
            <a:r>
              <a:rPr lang="ru-RU" sz="3200" strike="noStrike">
                <a:solidFill>
                  <a:srgbClr val="000000"/>
                </a:solidFill>
                <a:latin typeface="Times New Roman"/>
                <a:ea typeface="DejaVu Sans"/>
              </a:rPr>
              <a:t>У КОГО КАКИЕ ДЕТКИ?</a:t>
            </a:r>
            <a:endParaRPr/>
          </a:p>
        </p:txBody>
      </p:sp>
      <p:pic>
        <p:nvPicPr>
          <p:cNvPr id="128" name="Picture 2" descr=""/>
          <p:cNvPicPr/>
          <p:nvPr/>
        </p:nvPicPr>
        <p:blipFill>
          <a:blip r:embed="rId2"/>
          <a:stretch/>
        </p:blipFill>
        <p:spPr>
          <a:xfrm>
            <a:off x="0" y="-171360"/>
            <a:ext cx="2437560" cy="2159640"/>
          </a:xfrm>
          <a:prstGeom prst="rect">
            <a:avLst/>
          </a:prstGeom>
          <a:ln>
            <a:noFill/>
          </a:ln>
        </p:spPr>
      </p:pic>
      <p:pic>
        <p:nvPicPr>
          <p:cNvPr id="129" name="Picture 3" descr=""/>
          <p:cNvPicPr/>
          <p:nvPr/>
        </p:nvPicPr>
        <p:blipFill>
          <a:blip r:embed="rId3"/>
          <a:stretch/>
        </p:blipFill>
        <p:spPr>
          <a:xfrm>
            <a:off x="683280" y="3717000"/>
            <a:ext cx="1512000" cy="1367280"/>
          </a:xfrm>
          <a:prstGeom prst="rect">
            <a:avLst/>
          </a:prstGeom>
          <a:ln>
            <a:noFill/>
          </a:ln>
        </p:spPr>
      </p:pic>
      <p:pic>
        <p:nvPicPr>
          <p:cNvPr id="130" name="Picture 4" descr=""/>
          <p:cNvPicPr/>
          <p:nvPr/>
        </p:nvPicPr>
        <p:blipFill>
          <a:blip r:embed="rId4"/>
          <a:stretch/>
        </p:blipFill>
        <p:spPr>
          <a:xfrm>
            <a:off x="8028360" y="908640"/>
            <a:ext cx="1114920" cy="1295280"/>
          </a:xfrm>
          <a:prstGeom prst="rect">
            <a:avLst/>
          </a:prstGeom>
          <a:ln>
            <a:noFill/>
          </a:ln>
        </p:spPr>
      </p:pic>
      <p:pic>
        <p:nvPicPr>
          <p:cNvPr id="131" name="Picture 5" descr=""/>
          <p:cNvPicPr/>
          <p:nvPr/>
        </p:nvPicPr>
        <p:blipFill>
          <a:blip r:embed="rId5"/>
          <a:stretch/>
        </p:blipFill>
        <p:spPr>
          <a:xfrm>
            <a:off x="2699280" y="4481640"/>
            <a:ext cx="2868480" cy="2375640"/>
          </a:xfrm>
          <a:prstGeom prst="rect">
            <a:avLst/>
          </a:prstGeom>
          <a:ln>
            <a:noFill/>
          </a:ln>
        </p:spPr>
      </p:pic>
      <p:pic>
        <p:nvPicPr>
          <p:cNvPr id="132" name="Picture 6" descr=""/>
          <p:cNvPicPr/>
          <p:nvPr/>
        </p:nvPicPr>
        <p:blipFill>
          <a:blip r:embed="rId6"/>
          <a:stretch/>
        </p:blipFill>
        <p:spPr>
          <a:xfrm>
            <a:off x="7380360" y="4725000"/>
            <a:ext cx="2087640" cy="1799640"/>
          </a:xfrm>
          <a:prstGeom prst="rect">
            <a:avLst/>
          </a:prstGeom>
          <a:ln>
            <a:noFill/>
          </a:ln>
        </p:spPr>
      </p:pic>
      <p:pic>
        <p:nvPicPr>
          <p:cNvPr id="133" name="Picture 7" descr=""/>
          <p:cNvPicPr/>
          <p:nvPr/>
        </p:nvPicPr>
        <p:blipFill>
          <a:blip r:embed="rId7"/>
          <a:stretch/>
        </p:blipFill>
        <p:spPr>
          <a:xfrm>
            <a:off x="7020360" y="-387360"/>
            <a:ext cx="1727640" cy="1511280"/>
          </a:xfrm>
          <a:prstGeom prst="rect">
            <a:avLst/>
          </a:prstGeom>
          <a:ln>
            <a:noFill/>
          </a:ln>
        </p:spPr>
      </p:pic>
      <p:pic>
        <p:nvPicPr>
          <p:cNvPr id="134" name="Picture 8" descr=""/>
          <p:cNvPicPr/>
          <p:nvPr/>
        </p:nvPicPr>
        <p:blipFill>
          <a:blip r:embed="rId8"/>
          <a:stretch/>
        </p:blipFill>
        <p:spPr>
          <a:xfrm>
            <a:off x="251640" y="4869000"/>
            <a:ext cx="2375640" cy="2420280"/>
          </a:xfrm>
          <a:prstGeom prst="rect">
            <a:avLst/>
          </a:prstGeom>
          <a:ln>
            <a:noFill/>
          </a:ln>
        </p:spPr>
      </p:pic>
      <p:pic>
        <p:nvPicPr>
          <p:cNvPr id="135" name="Picture 11" descr=""/>
          <p:cNvPicPr/>
          <p:nvPr/>
        </p:nvPicPr>
        <p:blipFill>
          <a:blip r:embed="rId9"/>
          <a:stretch/>
        </p:blipFill>
        <p:spPr>
          <a:xfrm>
            <a:off x="5508000" y="5301360"/>
            <a:ext cx="2303640" cy="1285560"/>
          </a:xfrm>
          <a:prstGeom prst="rect">
            <a:avLst/>
          </a:prstGeom>
          <a:ln>
            <a:noFill/>
          </a:ln>
        </p:spPr>
      </p:pic>
      <p:pic>
        <p:nvPicPr>
          <p:cNvPr id="136" name="Picture 12" descr=""/>
          <p:cNvPicPr/>
          <p:nvPr/>
        </p:nvPicPr>
        <p:blipFill>
          <a:blip r:embed="rId10"/>
          <a:stretch/>
        </p:blipFill>
        <p:spPr>
          <a:xfrm>
            <a:off x="7020360" y="3501000"/>
            <a:ext cx="1079280" cy="1354680"/>
          </a:xfrm>
          <a:prstGeom prst="rect">
            <a:avLst/>
          </a:prstGeom>
          <a:ln>
            <a:noFill/>
          </a:ln>
        </p:spPr>
      </p:pic>
      <p:pic>
        <p:nvPicPr>
          <p:cNvPr id="137" name="Picture 13" descr=""/>
          <p:cNvPicPr/>
          <p:nvPr/>
        </p:nvPicPr>
        <p:blipFill>
          <a:blip r:embed="rId11"/>
          <a:stretch/>
        </p:blipFill>
        <p:spPr>
          <a:xfrm>
            <a:off x="7164360" y="2349000"/>
            <a:ext cx="1523160" cy="1002600"/>
          </a:xfrm>
          <a:prstGeom prst="rect">
            <a:avLst/>
          </a:prstGeom>
          <a:ln>
            <a:noFill/>
          </a:ln>
        </p:spPr>
      </p:pic>
      <p:pic>
        <p:nvPicPr>
          <p:cNvPr id="138" name="Picture 14" descr=""/>
          <p:cNvPicPr/>
          <p:nvPr/>
        </p:nvPicPr>
        <p:blipFill>
          <a:blip r:embed="rId12"/>
          <a:stretch/>
        </p:blipFill>
        <p:spPr>
          <a:xfrm>
            <a:off x="-360" y="2133000"/>
            <a:ext cx="1723320" cy="1439280"/>
          </a:xfrm>
          <a:prstGeom prst="rect">
            <a:avLst/>
          </a:prstGeom>
          <a:ln>
            <a:noFill/>
          </a:ln>
        </p:spPr>
      </p:pic>
    </p:spTree>
  </p:cSld>
  <p:timing>
    <p:tnLst>
      <p:par>
        <p:cTn id="254" dur="indefinite" restart="never" nodeType="tmRoot">
          <p:childTnLst>
            <p:seq>
              <p:cTn id="255" dur="indefinite" nodeType="mainSeq">
                <p:childTnLst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nodeType="clickEffect" fill="hold" presetClass="path" presetID="56">
                                  <p:stCondLst>
                                    <p:cond delay="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9" fill="hold">
                      <p:stCondLst>
                        <p:cond delay="indefinite"/>
                      </p:stCondLst>
                      <p:childTnLst>
                        <p:par>
                          <p:cTn id="260" fill="hold">
                            <p:stCondLst>
                              <p:cond delay="0"/>
                            </p:stCondLst>
                            <p:childTnLst>
                              <p:par>
                                <p:cTn id="261" nodeType="clickEffect" fill="hold" presetClass="path" presetID="49">
                                  <p:stCondLst>
                                    <p:cond delay="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nodeType="clickEffect" fill="hold" presetClass="exit" presetID="5" presetSubtype="10">
                                  <p:stCondLst>
                                    <p:cond delay="0"/>
                                  </p:stCondLst>
                                  <p:childTnLst>
                                    <p:animEffect filter="checkerboard(across)" transition="in">
                                      <p:cBhvr additive="repl">
                                        <p:cTn id="26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nodeType="clickEffect" fill="hold" presetClass="exit" presetID="5" presetSubtype="10">
                                  <p:stCondLst>
                                    <p:cond delay="0"/>
                                  </p:stCondLst>
                                  <p:childTnLst>
                                    <p:animEffect filter="checkerboard(across)" transition="in">
                                      <p:cBhvr additive="repl">
                                        <p:cTn id="270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nodeType="clickEffect" fill="hold" presetClass="path" presetID="56">
                                  <p:stCondLst>
                                    <p:cond delay="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nodeType="clickEffect" fill="hold" presetClass="path" presetID="42">
                                  <p:stCondLst>
                                    <p:cond delay="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8" fill="hold">
                      <p:stCondLst>
                        <p:cond delay="indefinite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nodeType="clickEffect" fill="hold" presetClass="exit" presetID="5" presetSubtype="10">
                                  <p:stCondLst>
                                    <p:cond delay="0"/>
                                  </p:stCondLst>
                                  <p:childTnLst>
                                    <p:animEffect filter="checkerboard(across)" transition="in">
                                      <p:cBhvr additive="repl">
                                        <p:cTn id="28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3" fill="hold">
                      <p:stCondLst>
                        <p:cond delay="indefinite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nodeType="clickEffect" fill="hold" presetClass="exit" presetID="5" presetSubtype="10">
                                  <p:stCondLst>
                                    <p:cond delay="0"/>
                                  </p:stCondLst>
                                  <p:childTnLst>
                                    <p:animEffect filter="checkerboard(across)" transition="in">
                                      <p:cBhvr additive="repl">
                                        <p:cTn id="286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8" fill="hold">
                      <p:stCondLst>
                        <p:cond delay="indefinite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nodeType="clickEffect" fill="hold" presetClass="path" presetID="64">
                                  <p:stCondLst>
                                    <p:cond delay="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1" fill="hold">
                      <p:stCondLst>
                        <p:cond delay="indefinite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nodeType="clickEffect" fill="hold" presetClass="path" presetID="56">
                                  <p:stCondLst>
                                    <p:cond delay="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nodeType="clickEffect" fill="hold" presetClass="exit" presetID="5" presetSubtype="10">
                                  <p:stCondLst>
                                    <p:cond delay="0"/>
                                  </p:stCondLst>
                                  <p:childTnLst>
                                    <p:animEffect filter="checkerboard(across)" transition="in">
                                      <p:cBhvr additive="repl">
                                        <p:cTn id="297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9" fill="hold">
                      <p:stCondLst>
                        <p:cond delay="indefinite"/>
                      </p:stCondLst>
                      <p:childTnLst>
                        <p:par>
                          <p:cTn id="300" fill="hold">
                            <p:stCondLst>
                              <p:cond delay="0"/>
                            </p:stCondLst>
                            <p:childTnLst>
                              <p:par>
                                <p:cTn id="301" nodeType="clickEffect" fill="hold" presetClass="exit" presetID="5" presetSubtype="10">
                                  <p:stCondLst>
                                    <p:cond delay="0"/>
                                  </p:stCondLst>
                                  <p:childTnLst>
                                    <p:animEffect filter="checkerboard(across)" transition="in">
                                      <p:cBhvr additive="repl">
                                        <p:cTn id="30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4" fill="hold">
                      <p:stCondLst>
                        <p:cond delay="indefinite"/>
                      </p:stCondLst>
                      <p:childTnLst>
                        <p:par>
                          <p:cTn id="305" fill="hold">
                            <p:stCondLst>
                              <p:cond delay="0"/>
                            </p:stCondLst>
                            <p:childTnLst>
                              <p:par>
                                <p:cTn id="306" nodeType="clickEffect" fill="hold" presetClass="path" presetID="64">
                                  <p:stCondLst>
                                    <p:cond delay="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nodeType="clickEffect" fill="hold" presetClass="path" presetID="64">
                                  <p:stCondLst>
                                    <p:cond delay="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0" fill="hold">
                      <p:stCondLst>
                        <p:cond delay="indefinite"/>
                      </p:stCondLst>
                      <p:childTnLst>
                        <p:par>
                          <p:cTn id="311" fill="hold">
                            <p:stCondLst>
                              <p:cond delay="0"/>
                            </p:stCondLst>
                            <p:childTnLst>
                              <p:par>
                                <p:cTn id="312" nodeType="clickEffect" fill="hold" presetClass="exit" presetID="5" presetSubtype="10">
                                  <p:stCondLst>
                                    <p:cond delay="0"/>
                                  </p:stCondLst>
                                  <p:childTnLst>
                                    <p:animEffect filter="checkerboard(across)" transition="in">
                                      <p:cBhvr additive="repl">
                                        <p:cTn id="313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nodeType="clickEffect" fill="hold" presetClass="exit" presetID="5" presetSubtype="10">
                                  <p:stCondLst>
                                    <p:cond delay="0"/>
                                  </p:stCondLst>
                                  <p:childTnLst>
                                    <p:animEffect filter="checkerboard(across)" transition="in">
                                      <p:cBhvr additive="repl">
                                        <p:cTn id="318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0" fill="hold">
                      <p:stCondLst>
                        <p:cond delay="indefinite"/>
                      </p:stCondLst>
                      <p:childTnLst>
                        <p:par>
                          <p:cTn id="321" fill="hold">
                            <p:stCondLst>
                              <p:cond delay="0"/>
                            </p:stCondLst>
                            <p:childTnLst>
                              <p:par>
                                <p:cTn id="322" nodeType="clickEffect" fill="hold" presetClass="path" presetID="64">
                                  <p:stCondLst>
                                    <p:cond delay="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nodeType="clickEffect" fill="hold" presetClass="path" presetID="35">
                                  <p:stCondLst>
                                    <p:cond delay="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6" fill="hold">
                      <p:stCondLst>
                        <p:cond delay="indefinite"/>
                      </p:stCondLst>
                      <p:childTnLst>
                        <p:par>
                          <p:cTn id="327" fill="hold">
                            <p:stCondLst>
                              <p:cond delay="0"/>
                            </p:stCondLst>
                            <p:childTnLst>
                              <p:par>
                                <p:cTn id="328" nodeType="clickEffect" fill="hold" presetClass="exit" presetID="5" presetSubtype="10">
                                  <p:stCondLst>
                                    <p:cond delay="0"/>
                                  </p:stCondLst>
                                  <p:childTnLst>
                                    <p:animEffect filter="checkerboard(across)" transition="in">
                                      <p:cBhvr additive="repl">
                                        <p:cTn id="329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1" fill="hold">
                      <p:stCondLst>
                        <p:cond delay="indefinite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nodeType="clickEffect" fill="hold" presetClass="exit" presetID="5" presetSubtype="10">
                                  <p:stCondLst>
                                    <p:cond delay="0"/>
                                  </p:stCondLst>
                                  <p:childTnLst>
                                    <p:animEffect filter="checkerboard(across)" transition="in">
                                      <p:cBhvr additive="repl">
                                        <p:cTn id="334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Picture 2" descr=""/>
          <p:cNvPicPr/>
          <p:nvPr/>
        </p:nvPicPr>
        <p:blipFill>
          <a:blip r:embed="rId1"/>
          <a:stretch/>
        </p:blipFill>
        <p:spPr>
          <a:xfrm>
            <a:off x="-324720" y="-457200"/>
            <a:ext cx="9752760" cy="7314480"/>
          </a:xfrm>
          <a:prstGeom prst="rect">
            <a:avLst/>
          </a:prstGeom>
          <a:ln>
            <a:noFill/>
          </a:ln>
        </p:spPr>
      </p:pic>
      <p:pic>
        <p:nvPicPr>
          <p:cNvPr id="140" name="Picture 2" descr=""/>
          <p:cNvPicPr/>
          <p:nvPr/>
        </p:nvPicPr>
        <p:blipFill>
          <a:blip r:embed="rId2"/>
          <a:stretch/>
        </p:blipFill>
        <p:spPr>
          <a:xfrm>
            <a:off x="3348000" y="4586400"/>
            <a:ext cx="4175640" cy="2270880"/>
          </a:xfrm>
          <a:prstGeom prst="rect">
            <a:avLst/>
          </a:prstGeom>
          <a:ln>
            <a:noFill/>
          </a:ln>
          <a:effectLst>
            <a:outerShdw algn="tl" blurRad="292100" dir="2700000" dist="139700" rotWithShape="0">
              <a:srgbClr val="333333">
                <a:alpha val="65000"/>
              </a:srgbClr>
            </a:outerShdw>
          </a:effectLst>
        </p:spPr>
      </p:pic>
      <p:pic>
        <p:nvPicPr>
          <p:cNvPr id="141" name="Picture 4" descr=""/>
          <p:cNvPicPr/>
          <p:nvPr/>
        </p:nvPicPr>
        <p:blipFill>
          <a:blip r:embed="rId3"/>
          <a:stretch/>
        </p:blipFill>
        <p:spPr>
          <a:xfrm>
            <a:off x="0" y="1052640"/>
            <a:ext cx="3131280" cy="5501880"/>
          </a:xfrm>
          <a:prstGeom prst="rect">
            <a:avLst/>
          </a:prstGeom>
          <a:ln>
            <a:noFill/>
          </a:ln>
        </p:spPr>
      </p:pic>
      <p:sp>
        <p:nvSpPr>
          <p:cNvPr id="142" name="CustomShape 1"/>
          <p:cNvSpPr/>
          <p:nvPr/>
        </p:nvSpPr>
        <p:spPr>
          <a:xfrm>
            <a:off x="5364000" y="0"/>
            <a:ext cx="3779280" cy="2744640"/>
          </a:xfrm>
          <a:prstGeom prst="wedgeEllipseCallout">
            <a:avLst>
              <a:gd name="adj1" fmla="val -137106"/>
              <a:gd name="adj2" fmla="val 60182"/>
            </a:avLst>
          </a:prstGeom>
          <a:ln>
            <a:solidFill>
              <a:srgbClr val="98b855"/>
            </a:solidFill>
            <a:round/>
          </a:ln>
          <a:effectLst>
            <a:outerShdw blurRad="40000" dir="5400000" dist="2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/>
        </p:style>
        <p:txBody>
          <a:bodyPr lIns="90000" rIns="90000" tIns="45000" bIns="45000" anchor="ctr"/>
          <a:p>
            <a:pPr algn="ctr">
              <a:lnSpc>
                <a:spcPct val="100000"/>
              </a:lnSpc>
            </a:pPr>
            <a:r>
              <a:rPr lang="ru-RU" strike="noStrike">
                <a:solidFill>
                  <a:srgbClr val="000000"/>
                </a:solidFill>
                <a:latin typeface="Times New Roman"/>
                <a:ea typeface="DejaVu Sans"/>
              </a:rPr>
              <a:t>Спасибо за внимание! Надеюсь вам понравилась у меня в лесу?!                               Досвидания, ребята!                       До новых встреч!</a:t>
            </a:r>
            <a:endParaRPr/>
          </a:p>
        </p:txBody>
      </p:sp>
    </p:spTree>
  </p:cSld>
  <p:timing>
    <p:tnLst>
      <p:par>
        <p:cTn id="336" dur="indefinite" restart="never" nodeType="tmRoot">
          <p:childTnLst>
            <p:seq>
              <p:cTn id="337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