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57" r:id="rId3"/>
    <p:sldId id="258" r:id="rId4"/>
    <p:sldId id="284" r:id="rId5"/>
    <p:sldId id="293" r:id="rId6"/>
    <p:sldId id="294" r:id="rId7"/>
    <p:sldId id="285" r:id="rId8"/>
    <p:sldId id="292" r:id="rId9"/>
    <p:sldId id="260" r:id="rId10"/>
    <p:sldId id="287" r:id="rId11"/>
    <p:sldId id="288" r:id="rId12"/>
    <p:sldId id="289" r:id="rId13"/>
    <p:sldId id="262" r:id="rId14"/>
    <p:sldId id="263" r:id="rId15"/>
    <p:sldId id="266" r:id="rId16"/>
    <p:sldId id="267" r:id="rId17"/>
    <p:sldId id="268" r:id="rId18"/>
    <p:sldId id="269" r:id="rId19"/>
    <p:sldId id="270" r:id="rId20"/>
    <p:sldId id="271" r:id="rId21"/>
    <p:sldId id="273" r:id="rId22"/>
    <p:sldId id="274" r:id="rId23"/>
    <p:sldId id="291" r:id="rId24"/>
    <p:sldId id="276" r:id="rId25"/>
    <p:sldId id="277" r:id="rId26"/>
    <p:sldId id="279" r:id="rId27"/>
    <p:sldId id="280" r:id="rId28"/>
    <p:sldId id="282" r:id="rId29"/>
    <p:sldId id="283" r:id="rId3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47" autoAdjust="0"/>
    <p:restoredTop sz="94660"/>
  </p:normalViewPr>
  <p:slideViewPr>
    <p:cSldViewPr>
      <p:cViewPr varScale="1">
        <p:scale>
          <a:sx n="69" d="100"/>
          <a:sy n="69" d="100"/>
        </p:scale>
        <p:origin x="-143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A90A99-D050-43E3-BE1F-F96465A9D6F4}" type="doc">
      <dgm:prSet loTypeId="urn:microsoft.com/office/officeart/2005/8/layout/pyramid2" loCatId="list" qsTypeId="urn:microsoft.com/office/officeart/2005/8/quickstyle/simple1" qsCatId="simple" csTypeId="urn:microsoft.com/office/officeart/2005/8/colors/accent1_2" csCatId="accent1" phldr="1"/>
      <dgm:spPr/>
    </dgm:pt>
    <dgm:pt modelId="{0E033754-3188-4DD7-844F-23D7ECAE0B4E}">
      <dgm:prSet phldrT="[Текст]" custT="1"/>
      <dgm:spPr/>
      <dgm:t>
        <a:bodyPr/>
        <a:lstStyle/>
        <a:p>
          <a:r>
            <a:rPr lang="ru-RU" sz="2000" dirty="0" smtClean="0">
              <a:latin typeface="Times New Roman" pitchFamily="18" charset="0"/>
              <a:cs typeface="Times New Roman" pitchFamily="18" charset="0"/>
            </a:rPr>
            <a:t>Непосредственно – образовательная деятельность.</a:t>
          </a:r>
          <a:endParaRPr lang="ru-RU" sz="2000" dirty="0">
            <a:latin typeface="Times New Roman" pitchFamily="18" charset="0"/>
            <a:cs typeface="Times New Roman" pitchFamily="18" charset="0"/>
          </a:endParaRPr>
        </a:p>
      </dgm:t>
    </dgm:pt>
    <dgm:pt modelId="{D57481CD-5401-45D5-9496-50FE880013B1}" type="parTrans" cxnId="{A1DF4195-F9AD-478A-8142-C3DD931212E3}">
      <dgm:prSet/>
      <dgm:spPr/>
      <dgm:t>
        <a:bodyPr/>
        <a:lstStyle/>
        <a:p>
          <a:endParaRPr lang="ru-RU"/>
        </a:p>
      </dgm:t>
    </dgm:pt>
    <dgm:pt modelId="{0478F2EB-CD48-474C-BFFD-C1ED7FDF0D47}" type="sibTrans" cxnId="{A1DF4195-F9AD-478A-8142-C3DD931212E3}">
      <dgm:prSet/>
      <dgm:spPr/>
      <dgm:t>
        <a:bodyPr/>
        <a:lstStyle/>
        <a:p>
          <a:endParaRPr lang="ru-RU"/>
        </a:p>
      </dgm:t>
    </dgm:pt>
    <dgm:pt modelId="{DF9DA5A5-D506-4DAA-9412-1BF57C540F2E}">
      <dgm:prSet phldrT="[Текст]" custT="1"/>
      <dgm:spPr/>
      <dgm:t>
        <a:bodyPr/>
        <a:lstStyle/>
        <a:p>
          <a:r>
            <a:rPr lang="ru-RU" sz="2000" dirty="0" smtClean="0">
              <a:latin typeface="Times New Roman" pitchFamily="18" charset="0"/>
              <a:cs typeface="Times New Roman" pitchFamily="18" charset="0"/>
            </a:rPr>
            <a:t>Совместная деятельность педагога и ребенка (дидактические игры, индивидуальная работа)</a:t>
          </a:r>
          <a:endParaRPr lang="ru-RU" sz="2000" dirty="0">
            <a:latin typeface="Times New Roman" pitchFamily="18" charset="0"/>
            <a:cs typeface="Times New Roman" pitchFamily="18" charset="0"/>
          </a:endParaRPr>
        </a:p>
      </dgm:t>
    </dgm:pt>
    <dgm:pt modelId="{C939A882-99E7-4D10-A80A-6DF58319623B}" type="parTrans" cxnId="{45EAD80B-DD9D-430F-A585-F4BF1441CED3}">
      <dgm:prSet/>
      <dgm:spPr/>
      <dgm:t>
        <a:bodyPr/>
        <a:lstStyle/>
        <a:p>
          <a:endParaRPr lang="ru-RU"/>
        </a:p>
      </dgm:t>
    </dgm:pt>
    <dgm:pt modelId="{C9F2E217-F755-445C-B814-5EE7EF9BB39E}" type="sibTrans" cxnId="{45EAD80B-DD9D-430F-A585-F4BF1441CED3}">
      <dgm:prSet/>
      <dgm:spPr/>
      <dgm:t>
        <a:bodyPr/>
        <a:lstStyle/>
        <a:p>
          <a:endParaRPr lang="ru-RU"/>
        </a:p>
      </dgm:t>
    </dgm:pt>
    <dgm:pt modelId="{5C11C42F-058D-44ED-A8BB-63B9F3975818}">
      <dgm:prSet phldrT="[Текст]" custT="1"/>
      <dgm:spPr/>
      <dgm:t>
        <a:bodyPr/>
        <a:lstStyle/>
        <a:p>
          <a:r>
            <a:rPr lang="ru-RU" sz="1800" dirty="0" smtClean="0">
              <a:latin typeface="Times New Roman" pitchFamily="18" charset="0"/>
              <a:cs typeface="Times New Roman" pitchFamily="18" charset="0"/>
            </a:rPr>
            <a:t>Самостоятельная деятельность детей.</a:t>
          </a:r>
          <a:endParaRPr lang="ru-RU" sz="1800" dirty="0">
            <a:latin typeface="Times New Roman" pitchFamily="18" charset="0"/>
            <a:cs typeface="Times New Roman" pitchFamily="18" charset="0"/>
          </a:endParaRPr>
        </a:p>
      </dgm:t>
    </dgm:pt>
    <dgm:pt modelId="{C4C9550F-698A-4DE8-B8C9-22190FC85DC6}" type="parTrans" cxnId="{3F2394CD-355F-4DFC-958F-C2ADD79D3A59}">
      <dgm:prSet/>
      <dgm:spPr/>
      <dgm:t>
        <a:bodyPr/>
        <a:lstStyle/>
        <a:p>
          <a:endParaRPr lang="ru-RU"/>
        </a:p>
      </dgm:t>
    </dgm:pt>
    <dgm:pt modelId="{07304B05-2999-43D4-8D33-61E81A50F602}" type="sibTrans" cxnId="{3F2394CD-355F-4DFC-958F-C2ADD79D3A59}">
      <dgm:prSet/>
      <dgm:spPr/>
      <dgm:t>
        <a:bodyPr/>
        <a:lstStyle/>
        <a:p>
          <a:endParaRPr lang="ru-RU"/>
        </a:p>
      </dgm:t>
    </dgm:pt>
    <dgm:pt modelId="{C4DF9AD0-052C-4E00-8CCE-39C64D45EAE5}" type="pres">
      <dgm:prSet presAssocID="{FCA90A99-D050-43E3-BE1F-F96465A9D6F4}" presName="compositeShape" presStyleCnt="0">
        <dgm:presLayoutVars>
          <dgm:dir/>
          <dgm:resizeHandles/>
        </dgm:presLayoutVars>
      </dgm:prSet>
      <dgm:spPr/>
    </dgm:pt>
    <dgm:pt modelId="{45CE0A09-9C76-4C84-B3D8-EAC3FAE012E2}" type="pres">
      <dgm:prSet presAssocID="{FCA90A99-D050-43E3-BE1F-F96465A9D6F4}" presName="pyramid" presStyleLbl="node1" presStyleIdx="0" presStyleCnt="1"/>
      <dgm:spPr/>
    </dgm:pt>
    <dgm:pt modelId="{818C79A4-4994-4148-9DC9-C381DEBE8B3C}" type="pres">
      <dgm:prSet presAssocID="{FCA90A99-D050-43E3-BE1F-F96465A9D6F4}" presName="theList" presStyleCnt="0"/>
      <dgm:spPr/>
    </dgm:pt>
    <dgm:pt modelId="{85CEDE20-CFAF-4AA9-99A8-3E9B6E55A63F}" type="pres">
      <dgm:prSet presAssocID="{0E033754-3188-4DD7-844F-23D7ECAE0B4E}" presName="aNode" presStyleLbl="fgAcc1" presStyleIdx="0" presStyleCnt="3" custScaleX="130247" custScaleY="128231">
        <dgm:presLayoutVars>
          <dgm:bulletEnabled val="1"/>
        </dgm:presLayoutVars>
      </dgm:prSet>
      <dgm:spPr/>
      <dgm:t>
        <a:bodyPr/>
        <a:lstStyle/>
        <a:p>
          <a:endParaRPr lang="ru-RU"/>
        </a:p>
      </dgm:t>
    </dgm:pt>
    <dgm:pt modelId="{A09C9E2A-EA3F-4435-94BA-FCE7F6AE119D}" type="pres">
      <dgm:prSet presAssocID="{0E033754-3188-4DD7-844F-23D7ECAE0B4E}" presName="aSpace" presStyleCnt="0"/>
      <dgm:spPr/>
    </dgm:pt>
    <dgm:pt modelId="{99EC776D-8EB1-4D5D-8DF1-0C741F141A36}" type="pres">
      <dgm:prSet presAssocID="{DF9DA5A5-D506-4DAA-9412-1BF57C540F2E}" presName="aNode" presStyleLbl="fgAcc1" presStyleIdx="1" presStyleCnt="3" custScaleX="129015" custScaleY="162201">
        <dgm:presLayoutVars>
          <dgm:bulletEnabled val="1"/>
        </dgm:presLayoutVars>
      </dgm:prSet>
      <dgm:spPr/>
      <dgm:t>
        <a:bodyPr/>
        <a:lstStyle/>
        <a:p>
          <a:endParaRPr lang="ru-RU"/>
        </a:p>
      </dgm:t>
    </dgm:pt>
    <dgm:pt modelId="{70D72A9A-23CB-4AD1-8A3D-923492406053}" type="pres">
      <dgm:prSet presAssocID="{DF9DA5A5-D506-4DAA-9412-1BF57C540F2E}" presName="aSpace" presStyleCnt="0"/>
      <dgm:spPr/>
    </dgm:pt>
    <dgm:pt modelId="{1081D305-84F9-4F8E-B3DD-7DA777997795}" type="pres">
      <dgm:prSet presAssocID="{5C11C42F-058D-44ED-A8BB-63B9F3975818}" presName="aNode" presStyleLbl="fgAcc1" presStyleIdx="2" presStyleCnt="3" custScaleX="129016" custScaleY="132138" custLinFactNeighborX="897" custLinFactNeighborY="-30816">
        <dgm:presLayoutVars>
          <dgm:bulletEnabled val="1"/>
        </dgm:presLayoutVars>
      </dgm:prSet>
      <dgm:spPr/>
      <dgm:t>
        <a:bodyPr/>
        <a:lstStyle/>
        <a:p>
          <a:endParaRPr lang="ru-RU"/>
        </a:p>
      </dgm:t>
    </dgm:pt>
    <dgm:pt modelId="{16B2A1E6-5676-470E-83CB-AA9125BCBDE1}" type="pres">
      <dgm:prSet presAssocID="{5C11C42F-058D-44ED-A8BB-63B9F3975818}" presName="aSpace" presStyleCnt="0"/>
      <dgm:spPr/>
    </dgm:pt>
  </dgm:ptLst>
  <dgm:cxnLst>
    <dgm:cxn modelId="{832ED62D-36F5-4AA1-9E56-8CBD5F81C14A}" type="presOf" srcId="{5C11C42F-058D-44ED-A8BB-63B9F3975818}" destId="{1081D305-84F9-4F8E-B3DD-7DA777997795}" srcOrd="0" destOrd="0" presId="urn:microsoft.com/office/officeart/2005/8/layout/pyramid2"/>
    <dgm:cxn modelId="{49876E0B-8784-4490-9AF0-06AA095D9E5A}" type="presOf" srcId="{0E033754-3188-4DD7-844F-23D7ECAE0B4E}" destId="{85CEDE20-CFAF-4AA9-99A8-3E9B6E55A63F}" srcOrd="0" destOrd="0" presId="urn:microsoft.com/office/officeart/2005/8/layout/pyramid2"/>
    <dgm:cxn modelId="{45EAD80B-DD9D-430F-A585-F4BF1441CED3}" srcId="{FCA90A99-D050-43E3-BE1F-F96465A9D6F4}" destId="{DF9DA5A5-D506-4DAA-9412-1BF57C540F2E}" srcOrd="1" destOrd="0" parTransId="{C939A882-99E7-4D10-A80A-6DF58319623B}" sibTransId="{C9F2E217-F755-445C-B814-5EE7EF9BB39E}"/>
    <dgm:cxn modelId="{A1DF4195-F9AD-478A-8142-C3DD931212E3}" srcId="{FCA90A99-D050-43E3-BE1F-F96465A9D6F4}" destId="{0E033754-3188-4DD7-844F-23D7ECAE0B4E}" srcOrd="0" destOrd="0" parTransId="{D57481CD-5401-45D5-9496-50FE880013B1}" sibTransId="{0478F2EB-CD48-474C-BFFD-C1ED7FDF0D47}"/>
    <dgm:cxn modelId="{ED8BF92A-6A07-4AF6-A491-91B0DF9C2BB5}" type="presOf" srcId="{FCA90A99-D050-43E3-BE1F-F96465A9D6F4}" destId="{C4DF9AD0-052C-4E00-8CCE-39C64D45EAE5}" srcOrd="0" destOrd="0" presId="urn:microsoft.com/office/officeart/2005/8/layout/pyramid2"/>
    <dgm:cxn modelId="{6CC46177-2B03-43C8-A776-DFCDFF53B132}" type="presOf" srcId="{DF9DA5A5-D506-4DAA-9412-1BF57C540F2E}" destId="{99EC776D-8EB1-4D5D-8DF1-0C741F141A36}" srcOrd="0" destOrd="0" presId="urn:microsoft.com/office/officeart/2005/8/layout/pyramid2"/>
    <dgm:cxn modelId="{3F2394CD-355F-4DFC-958F-C2ADD79D3A59}" srcId="{FCA90A99-D050-43E3-BE1F-F96465A9D6F4}" destId="{5C11C42F-058D-44ED-A8BB-63B9F3975818}" srcOrd="2" destOrd="0" parTransId="{C4C9550F-698A-4DE8-B8C9-22190FC85DC6}" sibTransId="{07304B05-2999-43D4-8D33-61E81A50F602}"/>
    <dgm:cxn modelId="{67AA041F-5FBC-463F-80E7-00CA03DC7934}" type="presParOf" srcId="{C4DF9AD0-052C-4E00-8CCE-39C64D45EAE5}" destId="{45CE0A09-9C76-4C84-B3D8-EAC3FAE012E2}" srcOrd="0" destOrd="0" presId="urn:microsoft.com/office/officeart/2005/8/layout/pyramid2"/>
    <dgm:cxn modelId="{CCE33A59-CB23-43E9-9354-0421ECCB3961}" type="presParOf" srcId="{C4DF9AD0-052C-4E00-8CCE-39C64D45EAE5}" destId="{818C79A4-4994-4148-9DC9-C381DEBE8B3C}" srcOrd="1" destOrd="0" presId="urn:microsoft.com/office/officeart/2005/8/layout/pyramid2"/>
    <dgm:cxn modelId="{32914315-C68E-4620-A696-F2D14FB8899F}" type="presParOf" srcId="{818C79A4-4994-4148-9DC9-C381DEBE8B3C}" destId="{85CEDE20-CFAF-4AA9-99A8-3E9B6E55A63F}" srcOrd="0" destOrd="0" presId="urn:microsoft.com/office/officeart/2005/8/layout/pyramid2"/>
    <dgm:cxn modelId="{5DF751AE-11BD-42F4-9D89-3B55902C2098}" type="presParOf" srcId="{818C79A4-4994-4148-9DC9-C381DEBE8B3C}" destId="{A09C9E2A-EA3F-4435-94BA-FCE7F6AE119D}" srcOrd="1" destOrd="0" presId="urn:microsoft.com/office/officeart/2005/8/layout/pyramid2"/>
    <dgm:cxn modelId="{1B876343-0AE7-4DFD-B3B1-25893E500CA0}" type="presParOf" srcId="{818C79A4-4994-4148-9DC9-C381DEBE8B3C}" destId="{99EC776D-8EB1-4D5D-8DF1-0C741F141A36}" srcOrd="2" destOrd="0" presId="urn:microsoft.com/office/officeart/2005/8/layout/pyramid2"/>
    <dgm:cxn modelId="{62098145-7A9C-4761-B404-4CF5FA83A2A9}" type="presParOf" srcId="{818C79A4-4994-4148-9DC9-C381DEBE8B3C}" destId="{70D72A9A-23CB-4AD1-8A3D-923492406053}" srcOrd="3" destOrd="0" presId="urn:microsoft.com/office/officeart/2005/8/layout/pyramid2"/>
    <dgm:cxn modelId="{0B267F91-173B-440D-9A1B-4F1B029AC903}" type="presParOf" srcId="{818C79A4-4994-4148-9DC9-C381DEBE8B3C}" destId="{1081D305-84F9-4F8E-B3DD-7DA777997795}" srcOrd="4" destOrd="0" presId="urn:microsoft.com/office/officeart/2005/8/layout/pyramid2"/>
    <dgm:cxn modelId="{E94F0E11-CCE1-4A58-B0E8-6140B9996EB0}" type="presParOf" srcId="{818C79A4-4994-4148-9DC9-C381DEBE8B3C}" destId="{16B2A1E6-5676-470E-83CB-AA9125BCBDE1}"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CE0A09-9C76-4C84-B3D8-EAC3FAE012E2}">
      <dsp:nvSpPr>
        <dsp:cNvPr id="0" name=""/>
        <dsp:cNvSpPr/>
      </dsp:nvSpPr>
      <dsp:spPr>
        <a:xfrm>
          <a:off x="511448" y="0"/>
          <a:ext cx="4064000" cy="4064000"/>
        </a:xfrm>
        <a:prstGeom prst="triangl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CEDE20-CFAF-4AA9-99A8-3E9B6E55A63F}">
      <dsp:nvSpPr>
        <dsp:cNvPr id="0" name=""/>
        <dsp:cNvSpPr/>
      </dsp:nvSpPr>
      <dsp:spPr>
        <a:xfrm>
          <a:off x="2143946" y="406946"/>
          <a:ext cx="3440604" cy="905871"/>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kern="1200" dirty="0" smtClean="0">
              <a:latin typeface="Times New Roman" pitchFamily="18" charset="0"/>
              <a:cs typeface="Times New Roman" pitchFamily="18" charset="0"/>
            </a:rPr>
            <a:t>Непосредственно – образовательная деятельность.</a:t>
          </a:r>
          <a:endParaRPr lang="ru-RU" sz="2000" kern="1200" dirty="0">
            <a:latin typeface="Times New Roman" pitchFamily="18" charset="0"/>
            <a:cs typeface="Times New Roman" pitchFamily="18" charset="0"/>
          </a:endParaRPr>
        </a:p>
      </dsp:txBody>
      <dsp:txXfrm>
        <a:off x="2188167" y="451167"/>
        <a:ext cx="3352162" cy="817429"/>
      </dsp:txXfrm>
    </dsp:sp>
    <dsp:sp modelId="{99EC776D-8EB1-4D5D-8DF1-0C741F141A36}">
      <dsp:nvSpPr>
        <dsp:cNvPr id="0" name=""/>
        <dsp:cNvSpPr/>
      </dsp:nvSpPr>
      <dsp:spPr>
        <a:xfrm>
          <a:off x="2160218" y="1401123"/>
          <a:ext cx="3408060" cy="1145848"/>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kern="1200" dirty="0" smtClean="0">
              <a:latin typeface="Times New Roman" pitchFamily="18" charset="0"/>
              <a:cs typeface="Times New Roman" pitchFamily="18" charset="0"/>
            </a:rPr>
            <a:t>Совместная деятельность педагога и ребенка (дидактические игры, индивидуальная работа)</a:t>
          </a:r>
          <a:endParaRPr lang="ru-RU" sz="2000" kern="1200" dirty="0">
            <a:latin typeface="Times New Roman" pitchFamily="18" charset="0"/>
            <a:cs typeface="Times New Roman" pitchFamily="18" charset="0"/>
          </a:endParaRPr>
        </a:p>
      </dsp:txBody>
      <dsp:txXfrm>
        <a:off x="2216154" y="1457059"/>
        <a:ext cx="3296188" cy="1033976"/>
      </dsp:txXfrm>
    </dsp:sp>
    <dsp:sp modelId="{1081D305-84F9-4F8E-B3DD-7DA777997795}">
      <dsp:nvSpPr>
        <dsp:cNvPr id="0" name=""/>
        <dsp:cNvSpPr/>
      </dsp:nvSpPr>
      <dsp:spPr>
        <a:xfrm>
          <a:off x="2183900" y="2608064"/>
          <a:ext cx="3408086" cy="933472"/>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kern="1200" dirty="0" smtClean="0">
              <a:latin typeface="Times New Roman" pitchFamily="18" charset="0"/>
              <a:cs typeface="Times New Roman" pitchFamily="18" charset="0"/>
            </a:rPr>
            <a:t>Самостоятельная деятельность детей.</a:t>
          </a:r>
          <a:endParaRPr lang="ru-RU" sz="1800" kern="1200" dirty="0">
            <a:latin typeface="Times New Roman" pitchFamily="18" charset="0"/>
            <a:cs typeface="Times New Roman" pitchFamily="18" charset="0"/>
          </a:endParaRPr>
        </a:p>
      </dsp:txBody>
      <dsp:txXfrm>
        <a:off x="2229468" y="2653632"/>
        <a:ext cx="3316950" cy="842336"/>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ru-RU" smtClean="0"/>
              <a:t>Образец заголовка</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6F7947F5-758B-4E08-BA07-51C58288EE2D}" type="datetimeFigureOut">
              <a:rPr lang="ru-RU" smtClean="0"/>
              <a:t>02.03.2019</a:t>
            </a:fld>
            <a:endParaRPr lang="ru-RU"/>
          </a:p>
        </p:txBody>
      </p:sp>
      <p:sp>
        <p:nvSpPr>
          <p:cNvPr id="5" name="Footer Placeholder 4"/>
          <p:cNvSpPr>
            <a:spLocks noGrp="1"/>
          </p:cNvSpPr>
          <p:nvPr>
            <p:ph type="ftr" sz="quarter" idx="11"/>
          </p:nvPr>
        </p:nvSpPr>
        <p:spPr>
          <a:xfrm>
            <a:off x="1174044" y="5357592"/>
            <a:ext cx="5034845" cy="365125"/>
          </a:xfrm>
        </p:spPr>
        <p:txBody>
          <a:bodyPr/>
          <a:lstStyle/>
          <a:p>
            <a:endParaRPr lang="ru-RU"/>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6C9B8EC4-BAA8-4413-A32E-4B5788EBC217}"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6F7947F5-758B-4E08-BA07-51C58288EE2D}" type="datetimeFigureOut">
              <a:rPr lang="ru-RU" smtClean="0"/>
              <a:t>02.03.2019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C9B8EC4-BAA8-4413-A32E-4B5788EBC217}"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7947F5-758B-4E08-BA07-51C58288EE2D}" type="datetimeFigureOut">
              <a:rPr lang="ru-RU" smtClean="0"/>
              <a:t>02.03.2019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C9B8EC4-BAA8-4413-A32E-4B5788EBC217}"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6F7947F5-758B-4E08-BA07-51C58288EE2D}" type="datetimeFigureOut">
              <a:rPr lang="ru-RU" smtClean="0"/>
              <a:t>02.03.2019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C9B8EC4-BAA8-4413-A32E-4B5788EBC217}" type="slidenum">
              <a:rPr lang="ru-RU" smtClean="0"/>
              <a:t>‹#›</a:t>
            </a:fld>
            <a:endParaRPr lang="ru-RU"/>
          </a:p>
        </p:txBody>
      </p:sp>
      <p:sp>
        <p:nvSpPr>
          <p:cNvPr id="9" name="Content Placeholder 8"/>
          <p:cNvSpPr>
            <a:spLocks noGrp="1"/>
          </p:cNvSpPr>
          <p:nvPr>
            <p:ph sz="quarter" idx="13"/>
          </p:nvPr>
        </p:nvSpPr>
        <p:spPr>
          <a:xfrm>
            <a:off x="1298448" y="2121407"/>
            <a:ext cx="3200400" cy="360273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6F7947F5-758B-4E08-BA07-51C58288EE2D}" type="datetimeFigureOut">
              <a:rPr lang="ru-RU" smtClean="0"/>
              <a:t>02.03.2019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6C9B8EC4-BAA8-4413-A32E-4B5788EBC217}" type="slidenum">
              <a:rPr lang="ru-RU" smtClean="0"/>
              <a:t>‹#›</a:t>
            </a:fld>
            <a:endParaRPr lang="ru-RU"/>
          </a:p>
        </p:txBody>
      </p:sp>
      <p:sp>
        <p:nvSpPr>
          <p:cNvPr id="11" name="Content Placeholder 10"/>
          <p:cNvSpPr>
            <a:spLocks noGrp="1"/>
          </p:cNvSpPr>
          <p:nvPr>
            <p:ph sz="quarter" idx="13"/>
          </p:nvPr>
        </p:nvSpPr>
        <p:spPr>
          <a:xfrm>
            <a:off x="1298448" y="2944368"/>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6F7947F5-758B-4E08-BA07-51C58288EE2D}" type="datetimeFigureOut">
              <a:rPr lang="ru-RU" smtClean="0"/>
              <a:t>02.03.2019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C9B8EC4-BAA8-4413-A32E-4B5788EBC217}"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7947F5-758B-4E08-BA07-51C58288EE2D}" type="datetimeFigureOut">
              <a:rPr lang="ru-RU" smtClean="0"/>
              <a:t>02.03.2019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C9B8EC4-BAA8-4413-A32E-4B5788EBC217}"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ru-RU" smtClean="0"/>
              <a:t>Образец заголовка</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1698" y="5885672"/>
            <a:ext cx="1213821" cy="365125"/>
          </a:xfrm>
        </p:spPr>
        <p:txBody>
          <a:bodyPr/>
          <a:lstStyle/>
          <a:p>
            <a:fld id="{6F7947F5-758B-4E08-BA07-51C58288EE2D}" type="datetimeFigureOut">
              <a:rPr lang="ru-RU" smtClean="0"/>
              <a:t>02.03.2019</a:t>
            </a:fld>
            <a:endParaRPr lang="ru-RU"/>
          </a:p>
        </p:txBody>
      </p:sp>
      <p:sp>
        <p:nvSpPr>
          <p:cNvPr id="6" name="Footer Placeholder 5"/>
          <p:cNvSpPr>
            <a:spLocks noGrp="1"/>
          </p:cNvSpPr>
          <p:nvPr>
            <p:ph type="ftr" sz="quarter" idx="11"/>
          </p:nvPr>
        </p:nvSpPr>
        <p:spPr>
          <a:xfrm rot="-60000">
            <a:off x="914554" y="5829261"/>
            <a:ext cx="3522607" cy="365125"/>
          </a:xfrm>
        </p:spPr>
        <p:txBody>
          <a:bodyPr/>
          <a:lstStyle/>
          <a:p>
            <a:endParaRPr lang="ru-RU"/>
          </a:p>
        </p:txBody>
      </p:sp>
      <p:sp>
        <p:nvSpPr>
          <p:cNvPr id="7" name="Slide Number Placeholder 6"/>
          <p:cNvSpPr>
            <a:spLocks noGrp="1"/>
          </p:cNvSpPr>
          <p:nvPr>
            <p:ph type="sldNum" sz="quarter" idx="12"/>
          </p:nvPr>
        </p:nvSpPr>
        <p:spPr>
          <a:xfrm rot="60000">
            <a:off x="7557313" y="5896961"/>
            <a:ext cx="554023" cy="365125"/>
          </a:xfrm>
        </p:spPr>
        <p:txBody>
          <a:bodyPr/>
          <a:lstStyle/>
          <a:p>
            <a:fld id="{6C9B8EC4-BAA8-4413-A32E-4B5788EBC217}"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5936" y="5888737"/>
            <a:ext cx="1213821" cy="365125"/>
          </a:xfrm>
        </p:spPr>
        <p:txBody>
          <a:bodyPr/>
          <a:lstStyle/>
          <a:p>
            <a:fld id="{6F7947F5-758B-4E08-BA07-51C58288EE2D}" type="datetimeFigureOut">
              <a:rPr lang="ru-RU" smtClean="0"/>
              <a:t>02.03.2019</a:t>
            </a:fld>
            <a:endParaRPr lang="ru-RU"/>
          </a:p>
        </p:txBody>
      </p:sp>
      <p:sp>
        <p:nvSpPr>
          <p:cNvPr id="6" name="Footer Placeholder 5"/>
          <p:cNvSpPr>
            <a:spLocks noGrp="1"/>
          </p:cNvSpPr>
          <p:nvPr>
            <p:ph type="ftr" sz="quarter" idx="11"/>
          </p:nvPr>
        </p:nvSpPr>
        <p:spPr>
          <a:xfrm rot="-60000">
            <a:off x="914569" y="5831037"/>
            <a:ext cx="3319043" cy="365125"/>
          </a:xfrm>
        </p:spPr>
        <p:txBody>
          <a:bodyPr/>
          <a:lstStyle/>
          <a:p>
            <a:endParaRPr lang="ru-RU"/>
          </a:p>
        </p:txBody>
      </p:sp>
      <p:sp>
        <p:nvSpPr>
          <p:cNvPr id="7" name="Slide Number Placeholder 6"/>
          <p:cNvSpPr>
            <a:spLocks noGrp="1"/>
          </p:cNvSpPr>
          <p:nvPr>
            <p:ph type="sldNum" sz="quarter" idx="12"/>
          </p:nvPr>
        </p:nvSpPr>
        <p:spPr>
          <a:xfrm rot="60000">
            <a:off x="7562089" y="5900026"/>
            <a:ext cx="554023" cy="365125"/>
          </a:xfrm>
        </p:spPr>
        <p:txBody>
          <a:bodyPr/>
          <a:lstStyle/>
          <a:p>
            <a:fld id="{6C9B8EC4-BAA8-4413-A32E-4B5788EBC217}"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6F7947F5-758B-4E08-BA07-51C58288EE2D}" type="datetimeFigureOut">
              <a:rPr lang="ru-RU" smtClean="0"/>
              <a:t>02.03.2019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C9B8EC4-BAA8-4413-A32E-4B5788EBC217}"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6F7947F5-758B-4E08-BA07-51C58288EE2D}" type="datetimeFigureOut">
              <a:rPr lang="ru-RU" smtClean="0"/>
              <a:t>02.03.2019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C9B8EC4-BAA8-4413-A32E-4B5788EBC217}"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6F7947F5-758B-4E08-BA07-51C58288EE2D}" type="datetimeFigureOut">
              <a:rPr lang="ru-RU" smtClean="0"/>
              <a:t>02.03.2019</a:t>
            </a:fld>
            <a:endParaRPr lang="ru-RU"/>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ru-RU"/>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6C9B8EC4-BAA8-4413-A32E-4B5788EBC217}"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6.xml"/><Relationship Id="rId5" Type="http://schemas.openxmlformats.org/officeDocument/2006/relationships/image" Target="../media/image28.jpeg"/><Relationship Id="rId4" Type="http://schemas.openxmlformats.org/officeDocument/2006/relationships/image" Target="../media/image27.jpeg"/></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6.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2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6.xml"/><Relationship Id="rId4" Type="http://schemas.openxmlformats.org/officeDocument/2006/relationships/image" Target="../media/image38.jpeg"/></Relationships>
</file>

<file path=ppt/slides/_rels/slide2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6.xml"/><Relationship Id="rId4" Type="http://schemas.openxmlformats.org/officeDocument/2006/relationships/image" Target="../media/image41.jpeg"/></Relationships>
</file>

<file path=ppt/slides/_rels/slide2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6.xml"/><Relationship Id="rId4" Type="http://schemas.openxmlformats.org/officeDocument/2006/relationships/image" Target="../media/image46.jpeg"/></Relationships>
</file>

<file path=ppt/slides/_rels/slide2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6.xml"/><Relationship Id="rId4" Type="http://schemas.openxmlformats.org/officeDocument/2006/relationships/image" Target="../media/image51.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755576" y="692696"/>
            <a:ext cx="7664732" cy="5256584"/>
          </a:xfrm>
        </p:spPr>
        <p:txBody>
          <a:bodyPr>
            <a:normAutofit/>
          </a:bodyPr>
          <a:lstStyle/>
          <a:p>
            <a:r>
              <a:rPr lang="ru-RU" sz="1800" dirty="0" smtClean="0">
                <a:latin typeface="Times New Roman" pitchFamily="18" charset="0"/>
                <a:cs typeface="Times New Roman" pitchFamily="18" charset="0"/>
              </a:rPr>
              <a:t>Муниципальное </a:t>
            </a:r>
            <a:r>
              <a:rPr lang="ru-RU" sz="1800" dirty="0">
                <a:latin typeface="Times New Roman" pitchFamily="18" charset="0"/>
                <a:cs typeface="Times New Roman" pitchFamily="18" charset="0"/>
              </a:rPr>
              <a:t>бюджетное дошкольное учреждение детский сад № 10 комбинированного вида п. </a:t>
            </a:r>
            <a:r>
              <a:rPr lang="ru-RU" sz="1800" dirty="0" smtClean="0">
                <a:latin typeface="Times New Roman" pitchFamily="18" charset="0"/>
                <a:cs typeface="Times New Roman" pitchFamily="18" charset="0"/>
              </a:rPr>
              <a:t>Сафоново-1</a:t>
            </a:r>
            <a:br>
              <a:rPr lang="ru-RU" sz="1800" dirty="0" smtClean="0">
                <a:latin typeface="Times New Roman" pitchFamily="18" charset="0"/>
                <a:cs typeface="Times New Roman" pitchFamily="18" charset="0"/>
              </a:rPr>
            </a:br>
            <a:r>
              <a:rPr lang="ru-RU" sz="1800" dirty="0" smtClean="0">
                <a:latin typeface="Times New Roman" pitchFamily="18" charset="0"/>
                <a:cs typeface="Times New Roman" pitchFamily="18" charset="0"/>
              </a:rPr>
              <a:t>Мурманская область</a:t>
            </a: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r>
              <a:rPr lang="ru-RU" sz="1800" dirty="0">
                <a:latin typeface="Times New Roman" pitchFamily="18" charset="0"/>
                <a:cs typeface="Times New Roman" pitchFamily="18" charset="0"/>
              </a:rPr>
              <a:t/>
            </a:r>
            <a:br>
              <a:rPr lang="ru-RU" sz="1800" dirty="0">
                <a:latin typeface="Times New Roman" pitchFamily="18" charset="0"/>
                <a:cs typeface="Times New Roman" pitchFamily="18" charset="0"/>
              </a:rPr>
            </a:b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r>
              <a:rPr lang="ru-RU" sz="1800" dirty="0">
                <a:latin typeface="Times New Roman" pitchFamily="18" charset="0"/>
                <a:cs typeface="Times New Roman" pitchFamily="18" charset="0"/>
              </a:rPr>
              <a:t/>
            </a:r>
            <a:br>
              <a:rPr lang="ru-RU" sz="1800" dirty="0">
                <a:latin typeface="Times New Roman" pitchFamily="18" charset="0"/>
                <a:cs typeface="Times New Roman" pitchFamily="18" charset="0"/>
              </a:rPr>
            </a:b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r>
              <a:rPr lang="ru-RU" sz="1800" dirty="0">
                <a:latin typeface="Times New Roman" pitchFamily="18" charset="0"/>
                <a:cs typeface="Times New Roman" pitchFamily="18" charset="0"/>
              </a:rPr>
              <a:t/>
            </a:r>
            <a:br>
              <a:rPr lang="ru-RU" sz="1800" dirty="0">
                <a:latin typeface="Times New Roman" pitchFamily="18" charset="0"/>
                <a:cs typeface="Times New Roman" pitchFamily="18" charset="0"/>
              </a:rPr>
            </a:br>
            <a:r>
              <a:rPr lang="ru-RU" sz="2400" u="sng" dirty="0" smtClean="0">
                <a:solidFill>
                  <a:srgbClr val="FF0000"/>
                </a:solidFill>
                <a:latin typeface="Times New Roman" pitchFamily="18" charset="0"/>
                <a:cs typeface="Times New Roman" pitchFamily="18" charset="0"/>
              </a:rPr>
              <a:t>Тема</a:t>
            </a:r>
            <a:r>
              <a:rPr lang="ru-RU" sz="2400" dirty="0" smtClean="0">
                <a:solidFill>
                  <a:srgbClr val="FF0000"/>
                </a:solidFill>
                <a:latin typeface="Times New Roman" pitchFamily="18" charset="0"/>
                <a:cs typeface="Times New Roman" pitchFamily="18" charset="0"/>
              </a:rPr>
              <a:t>: «Познавательное развитие детей раннего возраста посредством сенсорных игр».</a:t>
            </a:r>
            <a:br>
              <a:rPr lang="ru-RU" sz="2400" dirty="0" smtClean="0">
                <a:solidFill>
                  <a:srgbClr val="FF0000"/>
                </a:solidFill>
                <a:latin typeface="Times New Roman" pitchFamily="18" charset="0"/>
                <a:cs typeface="Times New Roman" pitchFamily="18" charset="0"/>
              </a:rPr>
            </a:br>
            <a:r>
              <a:rPr lang="ru-RU" sz="1800" dirty="0">
                <a:latin typeface="Times New Roman" pitchFamily="18" charset="0"/>
                <a:cs typeface="Times New Roman" pitchFamily="18" charset="0"/>
              </a:rPr>
              <a:t/>
            </a:r>
            <a:br>
              <a:rPr lang="ru-RU" sz="1800" dirty="0">
                <a:latin typeface="Times New Roman" pitchFamily="18" charset="0"/>
                <a:cs typeface="Times New Roman" pitchFamily="18" charset="0"/>
              </a:rPr>
            </a:b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r>
              <a:rPr lang="ru-RU" sz="1800" dirty="0" smtClean="0">
                <a:latin typeface="Times New Roman" pitchFamily="18" charset="0"/>
                <a:cs typeface="Times New Roman" pitchFamily="18" charset="0"/>
              </a:rPr>
              <a:t>                                         </a:t>
            </a:r>
            <a:br>
              <a:rPr lang="ru-RU" sz="1800" dirty="0" smtClean="0">
                <a:latin typeface="Times New Roman" pitchFamily="18" charset="0"/>
                <a:cs typeface="Times New Roman" pitchFamily="18" charset="0"/>
              </a:rPr>
            </a:br>
            <a:r>
              <a:rPr lang="ru-RU" sz="1800" dirty="0">
                <a:latin typeface="Times New Roman" pitchFamily="18" charset="0"/>
                <a:cs typeface="Times New Roman" pitchFamily="18" charset="0"/>
              </a:rPr>
              <a:t/>
            </a:r>
            <a:br>
              <a:rPr lang="ru-RU" sz="1800" dirty="0">
                <a:latin typeface="Times New Roman" pitchFamily="18" charset="0"/>
                <a:cs typeface="Times New Roman" pitchFamily="18" charset="0"/>
              </a:rPr>
            </a:b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r>
              <a:rPr lang="ru-RU" sz="1800" dirty="0">
                <a:latin typeface="Times New Roman" pitchFamily="18" charset="0"/>
                <a:cs typeface="Times New Roman" pitchFamily="18" charset="0"/>
              </a:rPr>
              <a:t/>
            </a:r>
            <a:br>
              <a:rPr lang="ru-RU" sz="1800" dirty="0">
                <a:latin typeface="Times New Roman" pitchFamily="18" charset="0"/>
                <a:cs typeface="Times New Roman" pitchFamily="18" charset="0"/>
              </a:rPr>
            </a:br>
            <a:r>
              <a:rPr lang="ru-RU" sz="1800" dirty="0" smtClean="0">
                <a:latin typeface="Times New Roman" pitchFamily="18" charset="0"/>
                <a:cs typeface="Times New Roman" pitchFamily="18" charset="0"/>
              </a:rPr>
              <a:t>                                                     Воспитатель: Пугач Людмила Михайловна.</a:t>
            </a:r>
            <a:br>
              <a:rPr lang="ru-RU" sz="1800" dirty="0" smtClean="0">
                <a:latin typeface="Times New Roman" pitchFamily="18" charset="0"/>
                <a:cs typeface="Times New Roman" pitchFamily="18" charset="0"/>
              </a:rPr>
            </a:br>
            <a:r>
              <a:rPr lang="ru-RU" sz="1800" dirty="0" smtClean="0">
                <a:latin typeface="Times New Roman" pitchFamily="18" charset="0"/>
                <a:cs typeface="Times New Roman" pitchFamily="18" charset="0"/>
              </a:rPr>
              <a:t>2017 год.</a:t>
            </a:r>
            <a:endParaRPr lang="ru-RU" sz="1800" dirty="0"/>
          </a:p>
        </p:txBody>
      </p:sp>
    </p:spTree>
    <p:extLst>
      <p:ext uri="{BB962C8B-B14F-4D97-AF65-F5344CB8AC3E}">
        <p14:creationId xmlns:p14="http://schemas.microsoft.com/office/powerpoint/2010/main" val="21988758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5" y="817582"/>
            <a:ext cx="7560841" cy="5059690"/>
          </a:xfrm>
        </p:spPr>
        <p:txBody>
          <a:bodyPr>
            <a:normAutofit/>
          </a:bodyPr>
          <a:lstStyle/>
          <a:p>
            <a:r>
              <a:rPr lang="ru-RU" sz="2000" b="1" dirty="0" smtClean="0">
                <a:solidFill>
                  <a:srgbClr val="FF0000"/>
                </a:solidFill>
                <a:latin typeface="Times New Roman" pitchFamily="18" charset="0"/>
                <a:cs typeface="Times New Roman" pitchFamily="18" charset="0"/>
              </a:rPr>
              <a:t>Актуальность</a:t>
            </a:r>
            <a:br>
              <a:rPr lang="ru-RU" sz="2000" b="1" dirty="0" smtClean="0">
                <a:solidFill>
                  <a:srgbClr val="FF0000"/>
                </a:solidFill>
                <a:latin typeface="Times New Roman" pitchFamily="18" charset="0"/>
                <a:cs typeface="Times New Roman" pitchFamily="18" charset="0"/>
              </a:rPr>
            </a:br>
            <a:r>
              <a:rPr lang="ru-RU" sz="2000" b="1" dirty="0" smtClean="0">
                <a:solidFill>
                  <a:srgbClr val="FF0000"/>
                </a:solidFill>
                <a:latin typeface="Times New Roman" pitchFamily="18" charset="0"/>
                <a:cs typeface="Times New Roman" pitchFamily="18" charset="0"/>
              </a:rPr>
              <a:t/>
            </a:r>
            <a:br>
              <a:rPr lang="ru-RU" sz="2000" b="1" dirty="0" smtClean="0">
                <a:solidFill>
                  <a:srgbClr val="FF0000"/>
                </a:solidFill>
                <a:latin typeface="Times New Roman" pitchFamily="18" charset="0"/>
                <a:cs typeface="Times New Roman" pitchFamily="18" charset="0"/>
              </a:rPr>
            </a:br>
            <a:r>
              <a:rPr lang="ru-RU" sz="2000" dirty="0" smtClean="0">
                <a:latin typeface="Times New Roman" pitchFamily="18" charset="0"/>
                <a:cs typeface="Times New Roman" pitchFamily="18" charset="0"/>
              </a:rPr>
              <a:t>На этапе раннего детства ознакомление со свойствами предметов играет определяющую роль. Сенсорное воспитание, направленное на формирование полноценного восприятия окружающей действительности, служит основой познания мира.</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Успешность умственного, физического , эстетического воспитания в значительной степени зависит от уровня сенсорного развития детей, т.е. от того, насколько ребенок слышит, видит, осязает окружающее. </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Сенсорное развитие, с одной стороны, составляет фундамент общего умственного развития ребенка. С другой стороны, имеет самостоятельное значение, т.к. полноценное восприятие необходимо и для успешного обучения ребенка в детском саду, школе, и для последующей активной трудовой деятельности.</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1743367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817582"/>
            <a:ext cx="6965245" cy="5275714"/>
          </a:xfrm>
        </p:spPr>
        <p:txBody>
          <a:bodyPr>
            <a:noAutofit/>
          </a:bodyPr>
          <a:lstStyle/>
          <a:p>
            <a:pPr marL="0" indent="0" algn="l" fontAlgn="auto">
              <a:spcBef>
                <a:spcPts val="0"/>
              </a:spcBef>
              <a:spcAft>
                <a:spcPts val="0"/>
              </a:spcAft>
              <a:defRPr/>
            </a:pPr>
            <a:r>
              <a:rPr lang="ru-RU" sz="2400" dirty="0">
                <a:latin typeface="Times New Roman" pitchFamily="18" charset="0"/>
                <a:cs typeface="Times New Roman" pitchFamily="18" charset="0"/>
              </a:rPr>
              <a:t>Р</a:t>
            </a:r>
            <a:r>
              <a:rPr lang="ru-RU" sz="2400" dirty="0" smtClean="0">
                <a:latin typeface="Times New Roman" pitchFamily="18" charset="0"/>
                <a:cs typeface="Times New Roman" pitchFamily="18" charset="0"/>
              </a:rPr>
              <a:t>ебенок на каждом возрастном этапе оказывается наиболее чувствительным к тем или иным воздействиям. </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Чем ребенок меньше, тем больше значение в его жизни имеет чувственный опыт. </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На этапе раннего детства ознакомление со свойствами предметов играет определяющую роль. </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Именно этот возраст наиболее благоприятен для совершенствования деятельности органов чувств, накопления представлений об окружающем мире. </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1112555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817582"/>
            <a:ext cx="6965245" cy="5059690"/>
          </a:xfrm>
        </p:spPr>
        <p:txBody>
          <a:bodyPr>
            <a:normAutofit/>
          </a:bodyPr>
          <a:lstStyle/>
          <a:p>
            <a:pPr algn="l"/>
            <a:r>
              <a:rPr lang="ru-RU" sz="2000" b="1" dirty="0" smtClean="0">
                <a:latin typeface="Times New Roman" pitchFamily="18" charset="0"/>
                <a:cs typeface="Times New Roman" pitchFamily="18" charset="0"/>
              </a:rPr>
              <a:t>Цель </a:t>
            </a:r>
            <a:r>
              <a:rPr lang="ru-RU" sz="2000" dirty="0" smtClean="0">
                <a:latin typeface="Times New Roman" pitchFamily="18" charset="0"/>
                <a:cs typeface="Times New Roman" pitchFamily="18" charset="0"/>
              </a:rPr>
              <a:t>– формирование сенсорных способностей у детей раннего возраста.</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2000" b="1" dirty="0" smtClean="0">
                <a:latin typeface="Times New Roman" pitchFamily="18" charset="0"/>
                <a:cs typeface="Times New Roman" pitchFamily="18" charset="0"/>
              </a:rPr>
              <a:t>Задачи:</a:t>
            </a:r>
            <a:r>
              <a:rPr lang="ru-RU" sz="2000" dirty="0" smtClean="0">
                <a:latin typeface="Times New Roman" pitchFamily="18" charset="0"/>
                <a:cs typeface="Times New Roman" pitchFamily="18" charset="0"/>
              </a:rPr>
              <a:t> </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изучить методическую литературу по данной теме;</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создать предметно – пространственную развивающую среду в группе;</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привлечь внимание детей к свойствам и соотношениям окружающих предметов;</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учить называть цвет, форму, качество предметов, величину и количество; находить часть от целого; сопоставлять предметы между собой.</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развивать мелкую и крупную моторику пальцев рук;</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организовать разнообразную интересную детям деятельность, направленную на их сенсорное развитие.</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1614869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3" y="817582"/>
            <a:ext cx="7160676" cy="4699650"/>
          </a:xfrm>
        </p:spPr>
        <p:txBody>
          <a:bodyPr>
            <a:normAutofit/>
          </a:bodyPr>
          <a:lstStyle/>
          <a:p>
            <a:r>
              <a:rPr lang="ru-RU" sz="3600" b="1" dirty="0" smtClean="0">
                <a:solidFill>
                  <a:srgbClr val="FF0000"/>
                </a:solidFill>
                <a:latin typeface="Times New Roman" pitchFamily="18" charset="0"/>
                <a:cs typeface="Times New Roman" pitchFamily="18" charset="0"/>
              </a:rPr>
              <a:t>Этапы работы</a:t>
            </a:r>
            <a:br>
              <a:rPr lang="ru-RU" sz="36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smtClean="0">
                <a:latin typeface="Times New Roman" pitchFamily="18" charset="0"/>
                <a:cs typeface="Times New Roman" pitchFamily="18" charset="0"/>
              </a:rPr>
              <a:t>1 этап </a:t>
            </a:r>
            <a:r>
              <a:rPr lang="ru-RU" sz="2400" dirty="0" smtClean="0">
                <a:latin typeface="Times New Roman" pitchFamily="18" charset="0"/>
                <a:cs typeface="Times New Roman" pitchFamily="18" charset="0"/>
              </a:rPr>
              <a:t>– изучение методической литературы</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диагностический мониторинг уровня знаний детей.</a:t>
            </a:r>
            <a:r>
              <a:rPr lang="ru-RU" sz="3600" dirty="0" smtClean="0">
                <a:solidFill>
                  <a:srgbClr val="FF0000"/>
                </a:solidFill>
                <a:latin typeface="Times New Roman" pitchFamily="18" charset="0"/>
                <a:cs typeface="Times New Roman" pitchFamily="18" charset="0"/>
              </a:rPr>
              <a:t/>
            </a:r>
            <a:br>
              <a:rPr lang="ru-RU" sz="3600" dirty="0" smtClean="0">
                <a:solidFill>
                  <a:srgbClr val="FF0000"/>
                </a:solidFill>
                <a:latin typeface="Times New Roman" pitchFamily="18" charset="0"/>
                <a:cs typeface="Times New Roman" pitchFamily="18" charset="0"/>
              </a:rPr>
            </a:br>
            <a:r>
              <a:rPr lang="ru-RU" sz="2400" b="1" dirty="0" smtClean="0">
                <a:latin typeface="Times New Roman" pitchFamily="18" charset="0"/>
                <a:cs typeface="Times New Roman" pitchFamily="18" charset="0"/>
              </a:rPr>
              <a:t>2 этап </a:t>
            </a:r>
            <a:r>
              <a:rPr lang="ru-RU" sz="2400" dirty="0" smtClean="0">
                <a:latin typeface="Times New Roman" pitchFamily="18" charset="0"/>
                <a:cs typeface="Times New Roman" pitchFamily="18" charset="0"/>
              </a:rPr>
              <a:t>– составила тематическое планирование дидактических игр на год, по месяцам. </a:t>
            </a:r>
            <a:br>
              <a:rPr lang="ru-RU" sz="2400"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3 этап </a:t>
            </a:r>
            <a:r>
              <a:rPr lang="ru-RU" sz="2400" dirty="0" smtClean="0">
                <a:latin typeface="Times New Roman" pitchFamily="18" charset="0"/>
                <a:cs typeface="Times New Roman" pitchFamily="18" charset="0"/>
              </a:rPr>
              <a:t>– анкетирование родителей на тему: «Выявление интересов и знаний родителей воспитанников по вопросам сенсорного развития и воспитания дошкольников»</a:t>
            </a:r>
            <a:endParaRPr lang="ru-RU" sz="3600" dirty="0">
              <a:latin typeface="Times New Roman" pitchFamily="18" charset="0"/>
              <a:cs typeface="Times New Roman" pitchFamily="18" charset="0"/>
            </a:endParaRPr>
          </a:p>
        </p:txBody>
      </p:sp>
    </p:spTree>
    <p:extLst>
      <p:ext uri="{BB962C8B-B14F-4D97-AF65-F5344CB8AC3E}">
        <p14:creationId xmlns:p14="http://schemas.microsoft.com/office/powerpoint/2010/main" val="40249772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1052736"/>
            <a:ext cx="6965245" cy="4752528"/>
          </a:xfrm>
        </p:spPr>
        <p:txBody>
          <a:bodyPr>
            <a:normAutofit fontScale="90000"/>
          </a:bodyPr>
          <a:lstStyle/>
          <a:p>
            <a:pPr algn="l"/>
            <a:r>
              <a:rPr lang="ru-RU" sz="2400" b="1" dirty="0" smtClean="0">
                <a:solidFill>
                  <a:srgbClr val="FF0000"/>
                </a:solidFill>
                <a:latin typeface="Times New Roman" pitchFamily="18" charset="0"/>
                <a:cs typeface="Times New Roman" pitchFamily="18" charset="0"/>
              </a:rPr>
              <a:t>Принципы педагогического подхода</a:t>
            </a:r>
            <a:br>
              <a:rPr lang="ru-RU" sz="2400" b="1" dirty="0" smtClean="0">
                <a:solidFill>
                  <a:srgbClr val="FF0000"/>
                </a:solidFill>
                <a:latin typeface="Times New Roman" pitchFamily="18" charset="0"/>
                <a:cs typeface="Times New Roman" pitchFamily="18" charset="0"/>
              </a:rPr>
            </a:br>
            <a:r>
              <a:rPr lang="ru-RU" sz="2400" b="1" dirty="0" smtClean="0">
                <a:latin typeface="Times New Roman" pitchFamily="18" charset="0"/>
                <a:cs typeface="Times New Roman" pitchFamily="18" charset="0"/>
              </a:rPr>
              <a:t/>
            </a:r>
            <a:br>
              <a:rPr lang="ru-RU" sz="2400" b="1"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принцип дифференцированного подхода </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принцип сотрудничества</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принцип психологического комфорта</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принцип вариативности</a:t>
            </a:r>
            <a:br>
              <a:rPr lang="ru-RU" sz="2400" dirty="0" smtClean="0">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М</a:t>
            </a:r>
            <a:r>
              <a:rPr lang="ru-RU" sz="2400" b="1" dirty="0" smtClean="0">
                <a:solidFill>
                  <a:srgbClr val="FF0000"/>
                </a:solidFill>
                <a:latin typeface="Times New Roman" pitchFamily="18" charset="0"/>
                <a:cs typeface="Times New Roman" pitchFamily="18" charset="0"/>
              </a:rPr>
              <a:t>етоды и приемы</a:t>
            </a:r>
            <a:br>
              <a:rPr lang="ru-RU" sz="24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dirty="0" smtClean="0">
                <a:latin typeface="Times New Roman" pitchFamily="18" charset="0"/>
                <a:cs typeface="Times New Roman" pitchFamily="18" charset="0"/>
              </a:rPr>
              <a:t>-наглядность</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сравнение</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привлечение внимания, наблюдение</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словесные инструкции, пояснение, показ</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практический</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побуждение интереса</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34576444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b="1" dirty="0" smtClean="0">
                <a:solidFill>
                  <a:srgbClr val="FF0000"/>
                </a:solidFill>
                <a:latin typeface="Times New Roman" pitchFamily="18" charset="0"/>
                <a:cs typeface="Times New Roman" pitchFamily="18" charset="0"/>
              </a:rPr>
              <a:t>ППРС</a:t>
            </a:r>
            <a:br>
              <a:rPr lang="ru-RU" sz="2400" b="1" dirty="0" smtClean="0">
                <a:solidFill>
                  <a:srgbClr val="FF0000"/>
                </a:solidFill>
                <a:latin typeface="Times New Roman" pitchFamily="18" charset="0"/>
                <a:cs typeface="Times New Roman" pitchFamily="18" charset="0"/>
              </a:rPr>
            </a:br>
            <a:endParaRPr lang="ru-RU" sz="2400" b="1" dirty="0">
              <a:solidFill>
                <a:srgbClr val="FF0000"/>
              </a:solidFill>
              <a:latin typeface="Times New Roman" pitchFamily="18" charset="0"/>
              <a:cs typeface="Times New Roman" pitchFamily="18" charset="0"/>
            </a:endParaRPr>
          </a:p>
        </p:txBody>
      </p:sp>
      <p:pic>
        <p:nvPicPr>
          <p:cNvPr id="1026" name="Picture 2" descr="C:\Users\911\Desktop\Новая папка (3)\CAM0225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5012" y="1124744"/>
            <a:ext cx="2183726" cy="2911634"/>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911\Desktop\Новая папка (3)\CAM0225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78738" y="1911993"/>
            <a:ext cx="2933422" cy="3911229"/>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911\Desktop\Новая папка (3)\CAM0225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2160" y="1124744"/>
            <a:ext cx="2269380" cy="3025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4888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817582"/>
            <a:ext cx="6965245" cy="811218"/>
          </a:xfrm>
        </p:spPr>
        <p:txBody>
          <a:bodyPr>
            <a:normAutofit fontScale="90000"/>
          </a:bodyPr>
          <a:lstStyle/>
          <a:p>
            <a:r>
              <a:rPr lang="ru-RU" sz="2400" dirty="0" smtClean="0">
                <a:latin typeface="Times New Roman" pitchFamily="18" charset="0"/>
                <a:cs typeface="Times New Roman" pitchFamily="18" charset="0"/>
              </a:rPr>
              <a:t>Результаты диагностического мониторинга</a:t>
            </a:r>
            <a:br>
              <a:rPr lang="ru-RU" sz="2400" dirty="0" smtClean="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2375870078"/>
              </p:ext>
            </p:extLst>
          </p:nvPr>
        </p:nvGraphicFramePr>
        <p:xfrm>
          <a:off x="1547664" y="1556792"/>
          <a:ext cx="6241064" cy="4412902"/>
        </p:xfrm>
        <a:graphic>
          <a:graphicData uri="http://schemas.openxmlformats.org/drawingml/2006/table">
            <a:tbl>
              <a:tblPr firstRow="1" bandRow="1">
                <a:tableStyleId>{5C22544A-7EE6-4342-B048-85BDC9FD1C3A}</a:tableStyleId>
              </a:tblPr>
              <a:tblGrid>
                <a:gridCol w="1524000"/>
                <a:gridCol w="1428328"/>
                <a:gridCol w="1764736"/>
                <a:gridCol w="1524000"/>
              </a:tblGrid>
              <a:tr h="469091">
                <a:tc rowSpan="2">
                  <a:txBody>
                    <a:bodyPr/>
                    <a:lstStyle/>
                    <a:p>
                      <a:r>
                        <a:rPr lang="ru-RU" dirty="0" smtClean="0"/>
                        <a:t>Год, возрастная группа</a:t>
                      </a:r>
                      <a:endParaRPr lang="ru-RU" dirty="0"/>
                    </a:p>
                  </a:txBody>
                  <a:tcPr/>
                </a:tc>
                <a:tc gridSpan="3">
                  <a:txBody>
                    <a:bodyPr/>
                    <a:lstStyle/>
                    <a:p>
                      <a:r>
                        <a:rPr lang="ru-RU" dirty="0" smtClean="0"/>
                        <a:t>Уровни освоения программы (%)</a:t>
                      </a:r>
                      <a:endParaRPr lang="ru-RU" dirty="0"/>
                    </a:p>
                  </a:txBody>
                  <a:tcPr/>
                </a:tc>
                <a:tc hMerge="1">
                  <a:txBody>
                    <a:bodyPr/>
                    <a:lstStyle/>
                    <a:p>
                      <a:endParaRPr lang="ru-RU" dirty="0"/>
                    </a:p>
                  </a:txBody>
                  <a:tcPr/>
                </a:tc>
                <a:tc hMerge="1">
                  <a:txBody>
                    <a:bodyPr/>
                    <a:lstStyle/>
                    <a:p>
                      <a:endParaRPr lang="ru-RU" dirty="0"/>
                    </a:p>
                  </a:txBody>
                  <a:tcPr/>
                </a:tc>
              </a:tr>
              <a:tr h="469091">
                <a:tc vMerge="1">
                  <a:txBody>
                    <a:bodyPr/>
                    <a:lstStyle/>
                    <a:p>
                      <a:endParaRPr lang="ru-RU"/>
                    </a:p>
                  </a:txBody>
                  <a:tcPr/>
                </a:tc>
                <a:tc>
                  <a:txBody>
                    <a:bodyPr/>
                    <a:lstStyle/>
                    <a:p>
                      <a:r>
                        <a:rPr lang="ru-RU" dirty="0" smtClean="0"/>
                        <a:t>высокий</a:t>
                      </a:r>
                      <a:endParaRPr lang="ru-RU" dirty="0"/>
                    </a:p>
                  </a:txBody>
                  <a:tcPr/>
                </a:tc>
                <a:tc>
                  <a:txBody>
                    <a:bodyPr/>
                    <a:lstStyle/>
                    <a:p>
                      <a:r>
                        <a:rPr lang="ru-RU" dirty="0" smtClean="0"/>
                        <a:t>средний</a:t>
                      </a:r>
                      <a:endParaRPr lang="ru-RU" dirty="0"/>
                    </a:p>
                  </a:txBody>
                  <a:tcPr/>
                </a:tc>
                <a:tc>
                  <a:txBody>
                    <a:bodyPr/>
                    <a:lstStyle/>
                    <a:p>
                      <a:r>
                        <a:rPr lang="ru-RU" dirty="0" smtClean="0"/>
                        <a:t>низкий</a:t>
                      </a:r>
                      <a:endParaRPr lang="ru-RU" dirty="0"/>
                    </a:p>
                  </a:txBody>
                  <a:tcPr/>
                </a:tc>
              </a:tr>
              <a:tr h="380485">
                <a:tc>
                  <a:txBody>
                    <a:bodyPr/>
                    <a:lstStyle/>
                    <a:p>
                      <a:r>
                        <a:rPr lang="ru-RU" dirty="0" smtClean="0"/>
                        <a:t>2011-2012 г (1 младшая)</a:t>
                      </a:r>
                      <a:endParaRPr lang="ru-RU" dirty="0"/>
                    </a:p>
                  </a:txBody>
                  <a:tcPr/>
                </a:tc>
                <a:tc>
                  <a:txBody>
                    <a:bodyPr/>
                    <a:lstStyle/>
                    <a:p>
                      <a:r>
                        <a:rPr lang="ru-RU" dirty="0" smtClean="0"/>
                        <a:t>43%</a:t>
                      </a:r>
                      <a:endParaRPr lang="ru-RU" dirty="0"/>
                    </a:p>
                  </a:txBody>
                  <a:tcPr/>
                </a:tc>
                <a:tc>
                  <a:txBody>
                    <a:bodyPr/>
                    <a:lstStyle/>
                    <a:p>
                      <a:r>
                        <a:rPr lang="ru-RU" dirty="0" smtClean="0"/>
                        <a:t>41%</a:t>
                      </a:r>
                      <a:endParaRPr lang="ru-RU" dirty="0"/>
                    </a:p>
                  </a:txBody>
                  <a:tcPr/>
                </a:tc>
                <a:tc>
                  <a:txBody>
                    <a:bodyPr/>
                    <a:lstStyle/>
                    <a:p>
                      <a:r>
                        <a:rPr lang="ru-RU" dirty="0" smtClean="0"/>
                        <a:t>16%</a:t>
                      </a:r>
                      <a:endParaRPr lang="ru-RU" dirty="0"/>
                    </a:p>
                  </a:txBody>
                  <a:tcPr/>
                </a:tc>
              </a:tr>
              <a:tr h="380485">
                <a:tc>
                  <a:txBody>
                    <a:bodyPr/>
                    <a:lstStyle/>
                    <a:p>
                      <a:r>
                        <a:rPr lang="ru-RU" dirty="0" smtClean="0"/>
                        <a:t>2012-2013 г</a:t>
                      </a:r>
                    </a:p>
                    <a:p>
                      <a:r>
                        <a:rPr lang="ru-RU" dirty="0" smtClean="0"/>
                        <a:t>(1 младшая)</a:t>
                      </a:r>
                      <a:endParaRPr lang="ru-RU" dirty="0"/>
                    </a:p>
                  </a:txBody>
                  <a:tcPr/>
                </a:tc>
                <a:tc>
                  <a:txBody>
                    <a:bodyPr/>
                    <a:lstStyle/>
                    <a:p>
                      <a:r>
                        <a:rPr lang="ru-RU" dirty="0" smtClean="0"/>
                        <a:t>40%</a:t>
                      </a:r>
                      <a:endParaRPr lang="ru-RU" dirty="0"/>
                    </a:p>
                  </a:txBody>
                  <a:tcPr/>
                </a:tc>
                <a:tc>
                  <a:txBody>
                    <a:bodyPr/>
                    <a:lstStyle/>
                    <a:p>
                      <a:r>
                        <a:rPr lang="ru-RU" dirty="0" smtClean="0"/>
                        <a:t>33%</a:t>
                      </a:r>
                      <a:endParaRPr lang="ru-RU" dirty="0"/>
                    </a:p>
                  </a:txBody>
                  <a:tcPr/>
                </a:tc>
                <a:tc>
                  <a:txBody>
                    <a:bodyPr/>
                    <a:lstStyle/>
                    <a:p>
                      <a:r>
                        <a:rPr lang="ru-RU" dirty="0" smtClean="0"/>
                        <a:t>27%</a:t>
                      </a:r>
                      <a:endParaRPr lang="ru-RU" dirty="0"/>
                    </a:p>
                  </a:txBody>
                  <a:tcPr/>
                </a:tc>
              </a:tr>
              <a:tr h="380485">
                <a:tc>
                  <a:txBody>
                    <a:bodyPr/>
                    <a:lstStyle/>
                    <a:p>
                      <a:r>
                        <a:rPr lang="ru-RU" dirty="0" smtClean="0"/>
                        <a:t>2013-2014 г</a:t>
                      </a:r>
                    </a:p>
                    <a:p>
                      <a:r>
                        <a:rPr lang="ru-RU" dirty="0" smtClean="0"/>
                        <a:t>(1 младшая)</a:t>
                      </a:r>
                      <a:endParaRPr lang="ru-RU" dirty="0"/>
                    </a:p>
                  </a:txBody>
                  <a:tcPr/>
                </a:tc>
                <a:tc>
                  <a:txBody>
                    <a:bodyPr/>
                    <a:lstStyle/>
                    <a:p>
                      <a:r>
                        <a:rPr lang="ru-RU" dirty="0" smtClean="0"/>
                        <a:t>79%</a:t>
                      </a:r>
                      <a:endParaRPr lang="ru-RU" dirty="0"/>
                    </a:p>
                  </a:txBody>
                  <a:tcPr/>
                </a:tc>
                <a:tc>
                  <a:txBody>
                    <a:bodyPr/>
                    <a:lstStyle/>
                    <a:p>
                      <a:r>
                        <a:rPr lang="ru-RU" dirty="0" smtClean="0"/>
                        <a:t>20%</a:t>
                      </a:r>
                      <a:endParaRPr lang="ru-RU" dirty="0"/>
                    </a:p>
                  </a:txBody>
                  <a:tcPr/>
                </a:tc>
                <a:tc>
                  <a:txBody>
                    <a:bodyPr/>
                    <a:lstStyle/>
                    <a:p>
                      <a:r>
                        <a:rPr lang="ru-RU" dirty="0" smtClean="0"/>
                        <a:t>1%</a:t>
                      </a:r>
                      <a:endParaRPr lang="ru-RU" dirty="0"/>
                    </a:p>
                  </a:txBody>
                  <a:tcPr/>
                </a:tc>
              </a:tr>
              <a:tr h="380485">
                <a:tc>
                  <a:txBody>
                    <a:bodyPr/>
                    <a:lstStyle/>
                    <a:p>
                      <a:r>
                        <a:rPr lang="ru-RU" dirty="0" smtClean="0"/>
                        <a:t>2014-2015 г</a:t>
                      </a:r>
                    </a:p>
                    <a:p>
                      <a:r>
                        <a:rPr lang="ru-RU" dirty="0" smtClean="0"/>
                        <a:t>(1 младшая)</a:t>
                      </a:r>
                      <a:endParaRPr lang="ru-RU" dirty="0"/>
                    </a:p>
                  </a:txBody>
                  <a:tcPr/>
                </a:tc>
                <a:tc>
                  <a:txBody>
                    <a:bodyPr/>
                    <a:lstStyle/>
                    <a:p>
                      <a:r>
                        <a:rPr lang="ru-RU" dirty="0" smtClean="0"/>
                        <a:t>50%</a:t>
                      </a:r>
                      <a:endParaRPr lang="ru-RU" dirty="0"/>
                    </a:p>
                  </a:txBody>
                  <a:tcPr/>
                </a:tc>
                <a:tc>
                  <a:txBody>
                    <a:bodyPr/>
                    <a:lstStyle/>
                    <a:p>
                      <a:r>
                        <a:rPr lang="ru-RU" dirty="0" smtClean="0"/>
                        <a:t>50%</a:t>
                      </a:r>
                      <a:endParaRPr lang="ru-RU" dirty="0"/>
                    </a:p>
                  </a:txBody>
                  <a:tcPr/>
                </a:tc>
                <a:tc>
                  <a:txBody>
                    <a:bodyPr/>
                    <a:lstStyle/>
                    <a:p>
                      <a:endParaRPr lang="ru-RU"/>
                    </a:p>
                  </a:txBody>
                  <a:tcPr/>
                </a:tc>
              </a:tr>
              <a:tr h="380485">
                <a:tc>
                  <a:txBody>
                    <a:bodyPr/>
                    <a:lstStyle/>
                    <a:p>
                      <a:r>
                        <a:rPr lang="ru-RU" dirty="0" smtClean="0"/>
                        <a:t>2015-2016 г</a:t>
                      </a:r>
                    </a:p>
                    <a:p>
                      <a:r>
                        <a:rPr lang="ru-RU" dirty="0" smtClean="0"/>
                        <a:t>(ранний возраст)</a:t>
                      </a:r>
                      <a:endParaRPr lang="ru-RU" dirty="0"/>
                    </a:p>
                  </a:txBody>
                  <a:tcPr/>
                </a:tc>
                <a:tc>
                  <a:txBody>
                    <a:bodyPr/>
                    <a:lstStyle/>
                    <a:p>
                      <a:endParaRPr lang="ru-RU" dirty="0"/>
                    </a:p>
                  </a:txBody>
                  <a:tcPr/>
                </a:tc>
                <a:tc>
                  <a:txBody>
                    <a:bodyPr/>
                    <a:lstStyle/>
                    <a:p>
                      <a:endParaRPr lang="ru-RU"/>
                    </a:p>
                  </a:txBody>
                  <a:tcPr/>
                </a:tc>
                <a:tc>
                  <a:txBody>
                    <a:bodyPr/>
                    <a:lstStyle/>
                    <a:p>
                      <a:endParaRPr lang="ru-RU" dirty="0"/>
                    </a:p>
                  </a:txBody>
                  <a:tcPr/>
                </a:tc>
              </a:tr>
            </a:tbl>
          </a:graphicData>
        </a:graphic>
      </p:graphicFrame>
    </p:spTree>
    <p:extLst>
      <p:ext uri="{BB962C8B-B14F-4D97-AF65-F5344CB8AC3E}">
        <p14:creationId xmlns:p14="http://schemas.microsoft.com/office/powerpoint/2010/main" val="17315293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817582"/>
            <a:ext cx="6965245" cy="1675314"/>
          </a:xfrm>
        </p:spPr>
        <p:txBody>
          <a:bodyPr>
            <a:normAutofit/>
          </a:bodyPr>
          <a:lstStyle/>
          <a:p>
            <a:pPr lvl="0"/>
            <a:r>
              <a:rPr lang="ru-RU" sz="2800" b="1" dirty="0">
                <a:solidFill>
                  <a:srgbClr val="CC0099"/>
                </a:solidFill>
                <a:latin typeface="Times New Roman" pitchFamily="18" charset="0"/>
                <a:cs typeface="Times New Roman" pitchFamily="18" charset="0"/>
              </a:rPr>
              <a:t>Сенсорные </a:t>
            </a:r>
            <a:r>
              <a:rPr lang="ru-RU" sz="2800" b="1" dirty="0" smtClean="0">
                <a:solidFill>
                  <a:srgbClr val="CC0099"/>
                </a:solidFill>
                <a:latin typeface="Times New Roman" pitchFamily="18" charset="0"/>
                <a:cs typeface="Times New Roman" pitchFamily="18" charset="0"/>
              </a:rPr>
              <a:t>игры</a:t>
            </a:r>
            <a:br>
              <a:rPr lang="ru-RU" sz="2800" b="1" dirty="0" smtClean="0">
                <a:solidFill>
                  <a:srgbClr val="CC0099"/>
                </a:solidFill>
                <a:latin typeface="Times New Roman" pitchFamily="18" charset="0"/>
                <a:cs typeface="Times New Roman" pitchFamily="18" charset="0"/>
              </a:rPr>
            </a:br>
            <a:r>
              <a:rPr lang="ru-RU" sz="2800" b="1" dirty="0" smtClean="0">
                <a:solidFill>
                  <a:srgbClr val="CC0099"/>
                </a:solidFill>
                <a:latin typeface="Times New Roman" pitchFamily="18" charset="0"/>
                <a:cs typeface="Times New Roman" pitchFamily="18" charset="0"/>
              </a:rPr>
              <a:t/>
            </a:r>
            <a:br>
              <a:rPr lang="ru-RU" sz="2800" b="1" dirty="0" smtClean="0">
                <a:solidFill>
                  <a:srgbClr val="CC0099"/>
                </a:solidFill>
                <a:latin typeface="Times New Roman" pitchFamily="18" charset="0"/>
                <a:cs typeface="Times New Roman" pitchFamily="18" charset="0"/>
              </a:rPr>
            </a:br>
            <a:endParaRPr lang="ru-RU" sz="2800" dirty="0"/>
          </a:p>
        </p:txBody>
      </p:sp>
      <p:graphicFrame>
        <p:nvGraphicFramePr>
          <p:cNvPr id="5" name="Схема 4"/>
          <p:cNvGraphicFramePr/>
          <p:nvPr>
            <p:extLst>
              <p:ext uri="{D42A27DB-BD31-4B8C-83A1-F6EECF244321}">
                <p14:modId xmlns:p14="http://schemas.microsoft.com/office/powerpoint/2010/main" val="3937722671"/>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98326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817582"/>
            <a:ext cx="6965245" cy="4915674"/>
          </a:xfrm>
        </p:spPr>
        <p:txBody>
          <a:bodyPr>
            <a:normAutofit/>
          </a:bodyPr>
          <a:lstStyle/>
          <a:p>
            <a:pPr algn="l"/>
            <a:r>
              <a:rPr lang="ru-RU" sz="2400" dirty="0" smtClean="0">
                <a:latin typeface="Times New Roman" pitchFamily="18" charset="0"/>
                <a:cs typeface="Times New Roman" pitchFamily="18" charset="0"/>
              </a:rPr>
              <a:t>Успешная организация деятельности по ознакомлению с величиной, формой, цветом предметов возможна при наличии определенного уровня физического развития ребенка.</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Это относится к развитию кисти и пальцев детской руки при осуществлении действий по вкладыванию, выниманию, втыканию предметов, при работе  с мозаикой, карандашом, фломастером, кистью, пластилином. Сенсорное воспитание тесно взаимосвязано со всеми остальными разделами работы, включая процесс интеграции в непосредственно – образовательную деятельность.</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36088187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b="1" dirty="0" smtClean="0">
                <a:solidFill>
                  <a:srgbClr val="FF0000"/>
                </a:solidFill>
              </a:rPr>
              <a:t>Художественно – эстетическое развитие</a:t>
            </a:r>
            <a:br>
              <a:rPr lang="ru-RU" sz="2400" b="1" dirty="0" smtClean="0">
                <a:solidFill>
                  <a:srgbClr val="FF0000"/>
                </a:solidFill>
              </a:rPr>
            </a:br>
            <a:r>
              <a:rPr lang="ru-RU" sz="2400" b="1" dirty="0" smtClean="0">
                <a:solidFill>
                  <a:srgbClr val="FF0000"/>
                </a:solidFill>
              </a:rPr>
              <a:t>(</a:t>
            </a:r>
            <a:r>
              <a:rPr lang="ru-RU" sz="2400" dirty="0" smtClean="0">
                <a:solidFill>
                  <a:srgbClr val="FF0000"/>
                </a:solidFill>
              </a:rPr>
              <a:t>рисование, лепка</a:t>
            </a:r>
            <a:r>
              <a:rPr lang="ru-RU" sz="2400" b="1" dirty="0" smtClean="0">
                <a:solidFill>
                  <a:srgbClr val="FF0000"/>
                </a:solidFill>
              </a:rPr>
              <a:t>)</a:t>
            </a:r>
            <a:br>
              <a:rPr lang="ru-RU" sz="2400" b="1" dirty="0" smtClean="0">
                <a:solidFill>
                  <a:srgbClr val="FF0000"/>
                </a:solidFill>
              </a:rPr>
            </a:br>
            <a:endParaRPr lang="ru-RU" sz="2400" b="1" dirty="0">
              <a:solidFill>
                <a:srgbClr val="FF0000"/>
              </a:solidFill>
            </a:endParaRPr>
          </a:p>
        </p:txBody>
      </p:sp>
      <p:pic>
        <p:nvPicPr>
          <p:cNvPr id="3" name="Picture 2" descr="C:\Users\911\Desktop\CAM0063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1999" y="2060848"/>
            <a:ext cx="2325604" cy="2084536"/>
          </a:xfrm>
          <a:prstGeom prst="round2DiagRect">
            <a:avLst>
              <a:gd name="adj1" fmla="val 16667"/>
              <a:gd name="adj2" fmla="val 1199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4" name="Picture 2" descr="C:\Users\911\Desktop\CAM0041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47864" y="3209349"/>
            <a:ext cx="2304256" cy="288032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5" name="Picture 3" descr="C:\Users\911\Desktop\CAM0063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74612" y="1978929"/>
            <a:ext cx="2461211" cy="216645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4424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b="1" dirty="0" smtClean="0">
                <a:solidFill>
                  <a:srgbClr val="FF0000"/>
                </a:solidFill>
                <a:latin typeface="Times New Roman" pitchFamily="18" charset="0"/>
                <a:cs typeface="Times New Roman" pitchFamily="18" charset="0"/>
              </a:rPr>
              <a:t>Физическое развитие </a:t>
            </a:r>
            <a:br>
              <a:rPr lang="ru-RU" sz="2400" b="1" dirty="0" smtClean="0">
                <a:solidFill>
                  <a:srgbClr val="FF0000"/>
                </a:solidFill>
                <a:latin typeface="Times New Roman" pitchFamily="18" charset="0"/>
                <a:cs typeface="Times New Roman" pitchFamily="18" charset="0"/>
              </a:rPr>
            </a:br>
            <a:endParaRPr lang="ru-RU" sz="2400" b="1" dirty="0">
              <a:solidFill>
                <a:srgbClr val="FF0000"/>
              </a:solidFill>
              <a:latin typeface="Times New Roman" pitchFamily="18" charset="0"/>
              <a:cs typeface="Times New Roman" pitchFamily="18" charset="0"/>
            </a:endParaRPr>
          </a:p>
        </p:txBody>
      </p:sp>
      <p:pic>
        <p:nvPicPr>
          <p:cNvPr id="3" name="Picture 2" descr="C:\Users\911\Desktop\CAM0064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584" y="1916832"/>
            <a:ext cx="3384376" cy="332394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4" name="Picture 3" descr="C:\Users\911\Desktop\CAM0064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04048" y="1907838"/>
            <a:ext cx="3312367" cy="332394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77221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7584" y="851180"/>
            <a:ext cx="7560839" cy="4915675"/>
          </a:xfrm>
        </p:spPr>
        <p:txBody>
          <a:bodyPr>
            <a:normAutofit fontScale="90000"/>
          </a:bodyPr>
          <a:lstStyle/>
          <a:p>
            <a:r>
              <a:rPr lang="ru-RU" sz="2700" b="1" dirty="0" smtClean="0">
                <a:solidFill>
                  <a:srgbClr val="FF0000"/>
                </a:solidFill>
                <a:latin typeface="Times New Roman" pitchFamily="18" charset="0"/>
                <a:cs typeface="Times New Roman" pitchFamily="18" charset="0"/>
              </a:rPr>
              <a:t>Совместная деятельность и индивидуальная работа </a:t>
            </a:r>
            <a:r>
              <a:rPr lang="ru-RU" sz="4000" b="1" dirty="0" smtClean="0">
                <a:solidFill>
                  <a:srgbClr val="00B050"/>
                </a:solidFill>
                <a:latin typeface="Times New Roman" pitchFamily="18" charset="0"/>
                <a:cs typeface="Times New Roman" pitchFamily="18" charset="0"/>
              </a:rPr>
              <a:t>Цвет</a:t>
            </a:r>
            <a:br>
              <a:rPr lang="ru-RU" sz="4000" b="1" dirty="0" smtClean="0">
                <a:solidFill>
                  <a:srgbClr val="00B050"/>
                </a:solidFill>
                <a:latin typeface="Times New Roman" pitchFamily="18" charset="0"/>
                <a:cs typeface="Times New Roman" pitchFamily="18" charset="0"/>
              </a:rPr>
            </a:br>
            <a:r>
              <a:rPr lang="ru-RU" sz="4000" b="1" dirty="0" smtClean="0">
                <a:solidFill>
                  <a:srgbClr val="00B050"/>
                </a:solidFill>
                <a:latin typeface="Times New Roman" pitchFamily="18" charset="0"/>
                <a:cs typeface="Times New Roman" pitchFamily="18" charset="0"/>
              </a:rPr>
              <a:t/>
            </a:r>
            <a:br>
              <a:rPr lang="ru-RU" sz="4000" b="1" dirty="0" smtClean="0">
                <a:solidFill>
                  <a:srgbClr val="00B050"/>
                </a:solidFill>
                <a:latin typeface="Times New Roman" pitchFamily="18" charset="0"/>
                <a:cs typeface="Times New Roman" pitchFamily="18" charset="0"/>
              </a:rPr>
            </a:br>
            <a:r>
              <a:rPr lang="ru-RU" sz="4000" b="1" dirty="0" smtClean="0">
                <a:solidFill>
                  <a:srgbClr val="00B050"/>
                </a:solidFill>
                <a:latin typeface="Times New Roman" pitchFamily="18" charset="0"/>
                <a:cs typeface="Times New Roman" pitchFamily="18" charset="0"/>
              </a:rPr>
              <a:t/>
            </a:r>
            <a:br>
              <a:rPr lang="ru-RU" sz="4000" b="1" dirty="0" smtClean="0">
                <a:solidFill>
                  <a:srgbClr val="00B050"/>
                </a:solidFill>
                <a:latin typeface="Times New Roman" pitchFamily="18" charset="0"/>
                <a:cs typeface="Times New Roman" pitchFamily="18" charset="0"/>
              </a:rPr>
            </a:br>
            <a:r>
              <a:rPr lang="ru-RU" sz="4000" b="1" dirty="0">
                <a:solidFill>
                  <a:srgbClr val="00B050"/>
                </a:solidFill>
                <a:latin typeface="Times New Roman" pitchFamily="18" charset="0"/>
                <a:cs typeface="Times New Roman" pitchFamily="18" charset="0"/>
              </a:rPr>
              <a:t/>
            </a:r>
            <a:br>
              <a:rPr lang="ru-RU" sz="4000" b="1" dirty="0">
                <a:solidFill>
                  <a:srgbClr val="00B050"/>
                </a:solidFill>
                <a:latin typeface="Times New Roman" pitchFamily="18" charset="0"/>
                <a:cs typeface="Times New Roman" pitchFamily="18" charset="0"/>
              </a:rPr>
            </a:br>
            <a:r>
              <a:rPr lang="ru-RU" sz="4000" b="1" dirty="0" smtClean="0">
                <a:solidFill>
                  <a:srgbClr val="00B050"/>
                </a:solidFill>
                <a:latin typeface="Times New Roman" pitchFamily="18" charset="0"/>
                <a:cs typeface="Times New Roman" pitchFamily="18" charset="0"/>
              </a:rPr>
              <a:t/>
            </a:r>
            <a:br>
              <a:rPr lang="ru-RU" sz="4000" b="1" dirty="0" smtClean="0">
                <a:solidFill>
                  <a:srgbClr val="00B050"/>
                </a:solidFill>
                <a:latin typeface="Times New Roman" pitchFamily="18" charset="0"/>
                <a:cs typeface="Times New Roman" pitchFamily="18" charset="0"/>
              </a:rPr>
            </a:br>
            <a:r>
              <a:rPr lang="ru-RU" sz="4000" b="1" dirty="0">
                <a:solidFill>
                  <a:srgbClr val="00B050"/>
                </a:solidFill>
                <a:latin typeface="Times New Roman" pitchFamily="18" charset="0"/>
                <a:cs typeface="Times New Roman" pitchFamily="18" charset="0"/>
              </a:rPr>
              <a:t/>
            </a:r>
            <a:br>
              <a:rPr lang="ru-RU" sz="4000" b="1" dirty="0">
                <a:solidFill>
                  <a:srgbClr val="00B050"/>
                </a:solidFill>
                <a:latin typeface="Times New Roman" pitchFamily="18" charset="0"/>
                <a:cs typeface="Times New Roman" pitchFamily="18" charset="0"/>
              </a:rPr>
            </a:br>
            <a:r>
              <a:rPr lang="ru-RU" sz="4000" b="1" dirty="0">
                <a:solidFill>
                  <a:srgbClr val="00B050"/>
                </a:solidFill>
                <a:latin typeface="Times New Roman" pitchFamily="18" charset="0"/>
                <a:cs typeface="Times New Roman" pitchFamily="18" charset="0"/>
              </a:rPr>
              <a:t/>
            </a:r>
            <a:br>
              <a:rPr lang="ru-RU" sz="4000" b="1" dirty="0">
                <a:solidFill>
                  <a:srgbClr val="00B050"/>
                </a:solidFill>
                <a:latin typeface="Times New Roman" pitchFamily="18" charset="0"/>
                <a:cs typeface="Times New Roman" pitchFamily="18" charset="0"/>
              </a:rPr>
            </a:br>
            <a:r>
              <a:rPr lang="ru-RU" sz="4000" b="1" dirty="0" smtClean="0">
                <a:solidFill>
                  <a:srgbClr val="00B050"/>
                </a:solidFill>
                <a:latin typeface="Times New Roman" pitchFamily="18" charset="0"/>
                <a:cs typeface="Times New Roman" pitchFamily="18" charset="0"/>
              </a:rPr>
              <a:t/>
            </a:r>
            <a:br>
              <a:rPr lang="ru-RU" sz="4000" b="1" dirty="0" smtClean="0">
                <a:solidFill>
                  <a:srgbClr val="00B050"/>
                </a:solidFill>
                <a:latin typeface="Times New Roman" pitchFamily="18" charset="0"/>
                <a:cs typeface="Times New Roman" pitchFamily="18" charset="0"/>
              </a:rPr>
            </a:br>
            <a:r>
              <a:rPr lang="ru-RU" sz="2700" b="1" dirty="0" smtClean="0">
                <a:solidFill>
                  <a:srgbClr val="00B050"/>
                </a:solidFill>
                <a:latin typeface="Times New Roman" pitchFamily="18" charset="0"/>
                <a:cs typeface="Times New Roman" pitchFamily="18" charset="0"/>
              </a:rPr>
              <a:t>«Собери шишки в ведерки»  </a:t>
            </a:r>
            <a:br>
              <a:rPr lang="ru-RU" sz="2700" b="1" dirty="0" smtClean="0">
                <a:solidFill>
                  <a:srgbClr val="00B050"/>
                </a:solidFill>
                <a:latin typeface="Times New Roman" pitchFamily="18" charset="0"/>
                <a:cs typeface="Times New Roman" pitchFamily="18" charset="0"/>
              </a:rPr>
            </a:br>
            <a:r>
              <a:rPr lang="ru-RU" sz="2700" b="1" dirty="0" smtClean="0">
                <a:solidFill>
                  <a:srgbClr val="00B050"/>
                </a:solidFill>
                <a:latin typeface="Times New Roman" pitchFamily="18" charset="0"/>
                <a:cs typeface="Times New Roman" pitchFamily="18" charset="0"/>
              </a:rPr>
              <a:t>«Иголки у Ежика»</a:t>
            </a:r>
            <a:endParaRPr lang="ru-RU" sz="2700" b="1" dirty="0">
              <a:solidFill>
                <a:srgbClr val="00B050"/>
              </a:solidFill>
              <a:latin typeface="Times New Roman" pitchFamily="18" charset="0"/>
              <a:cs typeface="Times New Roman" pitchFamily="18" charset="0"/>
            </a:endParaRPr>
          </a:p>
        </p:txBody>
      </p:sp>
      <p:pic>
        <p:nvPicPr>
          <p:cNvPr id="3" name="Picture 4" descr="C:\Users\911\Desktop\цвет\CAM0051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1628800"/>
            <a:ext cx="2909679" cy="336043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4" name="Picture 5" descr="C:\Users\911\Desktop\цвет\CAM0054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20071" y="1628800"/>
            <a:ext cx="2996357" cy="336043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16951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817582"/>
            <a:ext cx="6965245" cy="5203706"/>
          </a:xfrm>
        </p:spPr>
        <p:txBody>
          <a:bodyPr>
            <a:normAutofit/>
          </a:bodyPr>
          <a:lstStyle/>
          <a:p>
            <a:r>
              <a:rPr lang="ru-RU" sz="1100" dirty="0" smtClean="0"/>
              <a:t/>
            </a:r>
            <a:br>
              <a:rPr lang="ru-RU" sz="1100" dirty="0" smtClean="0"/>
            </a:br>
            <a:r>
              <a:rPr lang="ru-RU" sz="1100" dirty="0"/>
              <a:t/>
            </a:r>
            <a:br>
              <a:rPr lang="ru-RU" sz="1100" dirty="0"/>
            </a:br>
            <a:r>
              <a:rPr lang="ru-RU" sz="1100" dirty="0" smtClean="0"/>
              <a:t/>
            </a:r>
            <a:br>
              <a:rPr lang="ru-RU" sz="1100" dirty="0" smtClean="0"/>
            </a:br>
            <a:r>
              <a:rPr lang="ru-RU" sz="1100" dirty="0"/>
              <a:t/>
            </a:r>
            <a:br>
              <a:rPr lang="ru-RU" sz="1100" dirty="0"/>
            </a:br>
            <a:r>
              <a:rPr lang="ru-RU" sz="1100" dirty="0" smtClean="0"/>
              <a:t/>
            </a:r>
            <a:br>
              <a:rPr lang="ru-RU" sz="1100" dirty="0" smtClean="0"/>
            </a:br>
            <a:r>
              <a:rPr lang="ru-RU" sz="1100" dirty="0"/>
              <a:t/>
            </a:r>
            <a:br>
              <a:rPr lang="ru-RU" sz="1100" dirty="0"/>
            </a:br>
            <a:r>
              <a:rPr lang="ru-RU" sz="1100" dirty="0" smtClean="0"/>
              <a:t/>
            </a:r>
            <a:br>
              <a:rPr lang="ru-RU" sz="1100" dirty="0" smtClean="0"/>
            </a:br>
            <a:r>
              <a:rPr lang="ru-RU" sz="1100" dirty="0"/>
              <a:t/>
            </a:r>
            <a:br>
              <a:rPr lang="ru-RU" sz="1100" dirty="0"/>
            </a:br>
            <a:r>
              <a:rPr lang="ru-RU" sz="1100" dirty="0" smtClean="0"/>
              <a:t/>
            </a:r>
            <a:br>
              <a:rPr lang="ru-RU" sz="1100" dirty="0" smtClean="0"/>
            </a:br>
            <a:r>
              <a:rPr lang="ru-RU" sz="1100" dirty="0"/>
              <a:t/>
            </a:r>
            <a:br>
              <a:rPr lang="ru-RU" sz="1100" dirty="0"/>
            </a:br>
            <a:r>
              <a:rPr lang="ru-RU" sz="1100" dirty="0" smtClean="0"/>
              <a:t/>
            </a:r>
            <a:br>
              <a:rPr lang="ru-RU" sz="1100" dirty="0" smtClean="0"/>
            </a:br>
            <a:r>
              <a:rPr lang="ru-RU" sz="1100" dirty="0"/>
              <a:t/>
            </a:r>
            <a:br>
              <a:rPr lang="ru-RU" sz="1100" dirty="0"/>
            </a:br>
            <a:r>
              <a:rPr lang="ru-RU" sz="1100" dirty="0" smtClean="0"/>
              <a:t/>
            </a:r>
            <a:br>
              <a:rPr lang="ru-RU" sz="1100" dirty="0" smtClean="0"/>
            </a:br>
            <a:r>
              <a:rPr lang="ru-RU" sz="1100" dirty="0"/>
              <a:t/>
            </a:r>
            <a:br>
              <a:rPr lang="ru-RU" sz="1100" dirty="0"/>
            </a:br>
            <a:r>
              <a:rPr lang="ru-RU" sz="1100" dirty="0" smtClean="0"/>
              <a:t/>
            </a:r>
            <a:br>
              <a:rPr lang="ru-RU" sz="1100" dirty="0" smtClean="0"/>
            </a:br>
            <a:r>
              <a:rPr lang="ru-RU" sz="1100" dirty="0"/>
              <a:t/>
            </a:r>
            <a:br>
              <a:rPr lang="ru-RU" sz="1100" dirty="0"/>
            </a:br>
            <a:r>
              <a:rPr lang="ru-RU" sz="1100" dirty="0" smtClean="0"/>
              <a:t/>
            </a:r>
            <a:br>
              <a:rPr lang="ru-RU" sz="1100" dirty="0" smtClean="0"/>
            </a:br>
            <a:r>
              <a:rPr lang="ru-RU" sz="1100" dirty="0"/>
              <a:t/>
            </a:r>
            <a:br>
              <a:rPr lang="ru-RU" sz="1100" dirty="0"/>
            </a:br>
            <a:r>
              <a:rPr lang="ru-RU" sz="1100" dirty="0" smtClean="0"/>
              <a:t/>
            </a:r>
            <a:br>
              <a:rPr lang="ru-RU" sz="1100" dirty="0" smtClean="0"/>
            </a:br>
            <a:r>
              <a:rPr lang="ru-RU" sz="1100" dirty="0"/>
              <a:t/>
            </a:r>
            <a:br>
              <a:rPr lang="ru-RU" sz="1100" dirty="0"/>
            </a:br>
            <a:r>
              <a:rPr lang="ru-RU" sz="1100" dirty="0" smtClean="0"/>
              <a:t/>
            </a:r>
            <a:br>
              <a:rPr lang="ru-RU" sz="1100" dirty="0" smtClean="0"/>
            </a:br>
            <a:r>
              <a:rPr lang="ru-RU" sz="1100" dirty="0"/>
              <a:t/>
            </a:r>
            <a:br>
              <a:rPr lang="ru-RU" sz="1100" dirty="0"/>
            </a:br>
            <a:r>
              <a:rPr lang="ru-RU" sz="1100" dirty="0" smtClean="0"/>
              <a:t/>
            </a:r>
            <a:br>
              <a:rPr lang="ru-RU" sz="1100" dirty="0" smtClean="0"/>
            </a:br>
            <a:r>
              <a:rPr lang="ru-RU" sz="2400" dirty="0" smtClean="0">
                <a:solidFill>
                  <a:srgbClr val="00B050"/>
                </a:solidFill>
              </a:rPr>
              <a:t>«Бантик у куклы»</a:t>
            </a:r>
            <a:br>
              <a:rPr lang="ru-RU" sz="2400" dirty="0" smtClean="0">
                <a:solidFill>
                  <a:srgbClr val="00B050"/>
                </a:solidFill>
              </a:rPr>
            </a:br>
            <a:r>
              <a:rPr lang="ru-RU" sz="2400" dirty="0" smtClean="0">
                <a:solidFill>
                  <a:srgbClr val="0070C0"/>
                </a:solidFill>
              </a:rPr>
              <a:t>«Подари кукле мячик»</a:t>
            </a:r>
            <a:br>
              <a:rPr lang="ru-RU" sz="2400" dirty="0" smtClean="0">
                <a:solidFill>
                  <a:srgbClr val="0070C0"/>
                </a:solidFill>
              </a:rPr>
            </a:br>
            <a:r>
              <a:rPr lang="ru-RU" sz="2400" dirty="0" smtClean="0">
                <a:solidFill>
                  <a:srgbClr val="FF0000"/>
                </a:solidFill>
              </a:rPr>
              <a:t>«Косынка для матрешки»</a:t>
            </a:r>
            <a:endParaRPr lang="ru-RU" sz="2400" dirty="0">
              <a:solidFill>
                <a:srgbClr val="FF0000"/>
              </a:solidFill>
            </a:endParaRPr>
          </a:p>
        </p:txBody>
      </p:sp>
      <p:pic>
        <p:nvPicPr>
          <p:cNvPr id="5" name="Picture 2" descr="C:\Users\911\Desktop\один-много.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8050" y="620688"/>
            <a:ext cx="6396007" cy="4221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59628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817582"/>
            <a:ext cx="6965245" cy="5131698"/>
          </a:xfrm>
        </p:spPr>
        <p:txBody>
          <a:bodyPr>
            <a:normAutofit fontScale="90000"/>
          </a:bodyPr>
          <a:lstStyle/>
          <a:p>
            <a:r>
              <a:rPr lang="ru-RU" sz="3600" b="1" dirty="0" smtClean="0">
                <a:solidFill>
                  <a:srgbClr val="FF0000"/>
                </a:solidFill>
                <a:latin typeface="Times New Roman" pitchFamily="18" charset="0"/>
                <a:cs typeface="Times New Roman" pitchFamily="18" charset="0"/>
              </a:rPr>
              <a:t/>
            </a:r>
            <a:br>
              <a:rPr lang="ru-RU" sz="3600" b="1" dirty="0" smtClean="0">
                <a:solidFill>
                  <a:srgbClr val="FF0000"/>
                </a:solidFill>
                <a:latin typeface="Times New Roman" pitchFamily="18" charset="0"/>
                <a:cs typeface="Times New Roman" pitchFamily="18" charset="0"/>
              </a:rPr>
            </a:br>
            <a:r>
              <a:rPr lang="ru-RU" sz="3600" b="1" dirty="0">
                <a:solidFill>
                  <a:srgbClr val="FF0000"/>
                </a:solidFill>
                <a:latin typeface="Times New Roman" pitchFamily="18" charset="0"/>
                <a:cs typeface="Times New Roman" pitchFamily="18" charset="0"/>
              </a:rPr>
              <a:t/>
            </a:r>
            <a:br>
              <a:rPr lang="ru-RU" sz="3600" b="1" dirty="0">
                <a:solidFill>
                  <a:srgbClr val="FF0000"/>
                </a:solidFill>
                <a:latin typeface="Times New Roman" pitchFamily="18" charset="0"/>
                <a:cs typeface="Times New Roman" pitchFamily="18" charset="0"/>
              </a:rPr>
            </a:br>
            <a:r>
              <a:rPr lang="ru-RU" sz="3600" b="1" dirty="0" smtClean="0">
                <a:solidFill>
                  <a:srgbClr val="FF0000"/>
                </a:solidFill>
                <a:latin typeface="Times New Roman" pitchFamily="18" charset="0"/>
                <a:cs typeface="Times New Roman" pitchFamily="18" charset="0"/>
              </a:rPr>
              <a:t>Форма</a:t>
            </a:r>
            <a:br>
              <a:rPr lang="ru-RU" sz="36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a:solidFill>
                  <a:srgbClr val="FF0000"/>
                </a:solidFill>
                <a:latin typeface="Times New Roman" pitchFamily="18" charset="0"/>
                <a:cs typeface="Times New Roman" pitchFamily="18" charset="0"/>
              </a:rPr>
              <a:t/>
            </a:r>
            <a:br>
              <a:rPr lang="ru-RU" sz="2800" b="1" dirty="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a:solidFill>
                  <a:srgbClr val="FF0000"/>
                </a:solidFill>
                <a:latin typeface="Times New Roman" pitchFamily="18" charset="0"/>
                <a:cs typeface="Times New Roman" pitchFamily="18" charset="0"/>
              </a:rPr>
              <a:t/>
            </a:r>
            <a:br>
              <a:rPr lang="ru-RU" sz="2800" b="1" dirty="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a:solidFill>
                  <a:srgbClr val="FF0000"/>
                </a:solidFill>
                <a:latin typeface="Times New Roman" pitchFamily="18" charset="0"/>
                <a:cs typeface="Times New Roman" pitchFamily="18" charset="0"/>
              </a:rPr>
              <a:t/>
            </a:r>
            <a:br>
              <a:rPr lang="ru-RU" sz="2800" b="1" dirty="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a:solidFill>
                  <a:srgbClr val="FF0000"/>
                </a:solidFill>
                <a:latin typeface="Times New Roman" pitchFamily="18" charset="0"/>
                <a:cs typeface="Times New Roman" pitchFamily="18" charset="0"/>
              </a:rPr>
              <a:t/>
            </a:r>
            <a:br>
              <a:rPr lang="ru-RU" sz="2800" b="1" dirty="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200" dirty="0" smtClean="0">
                <a:solidFill>
                  <a:srgbClr val="FF0000"/>
                </a:solidFill>
                <a:latin typeface="Times New Roman" pitchFamily="18" charset="0"/>
                <a:cs typeface="Times New Roman" pitchFamily="18" charset="0"/>
              </a:rPr>
              <a:t>«Бусы для куклы»</a:t>
            </a:r>
            <a:br>
              <a:rPr lang="ru-RU" sz="2200" dirty="0" smtClean="0">
                <a:solidFill>
                  <a:srgbClr val="FF0000"/>
                </a:solidFill>
                <a:latin typeface="Times New Roman" pitchFamily="18" charset="0"/>
                <a:cs typeface="Times New Roman" pitchFamily="18" charset="0"/>
              </a:rPr>
            </a:br>
            <a:r>
              <a:rPr lang="ru-RU" sz="2200" dirty="0" smtClean="0">
                <a:solidFill>
                  <a:srgbClr val="FF0000"/>
                </a:solidFill>
                <a:latin typeface="Times New Roman" pitchFamily="18" charset="0"/>
                <a:cs typeface="Times New Roman" pitchFamily="18" charset="0"/>
              </a:rPr>
              <a:t>«Украсим мишке штанишки»</a:t>
            </a:r>
            <a:br>
              <a:rPr lang="ru-RU" sz="2200" dirty="0" smtClean="0">
                <a:solidFill>
                  <a:srgbClr val="FF0000"/>
                </a:solidFill>
                <a:latin typeface="Times New Roman" pitchFamily="18" charset="0"/>
                <a:cs typeface="Times New Roman" pitchFamily="18" charset="0"/>
              </a:rPr>
            </a:br>
            <a:r>
              <a:rPr lang="ru-RU" sz="2200" dirty="0" smtClean="0">
                <a:solidFill>
                  <a:srgbClr val="FF0000"/>
                </a:solidFill>
                <a:latin typeface="Times New Roman" pitchFamily="18" charset="0"/>
                <a:cs typeface="Times New Roman" pitchFamily="18" charset="0"/>
              </a:rPr>
              <a:t/>
            </a:r>
            <a:br>
              <a:rPr lang="ru-RU" sz="2200" dirty="0" smtClean="0">
                <a:solidFill>
                  <a:srgbClr val="FF0000"/>
                </a:solidFill>
                <a:latin typeface="Times New Roman" pitchFamily="18" charset="0"/>
                <a:cs typeface="Times New Roman" pitchFamily="18" charset="0"/>
              </a:rPr>
            </a:br>
            <a:r>
              <a:rPr lang="ru-RU" sz="2800" b="1" dirty="0">
                <a:solidFill>
                  <a:srgbClr val="FF0000"/>
                </a:solidFill>
                <a:latin typeface="Times New Roman" pitchFamily="18" charset="0"/>
                <a:cs typeface="Times New Roman" pitchFamily="18" charset="0"/>
              </a:rPr>
              <a:t/>
            </a:r>
            <a:br>
              <a:rPr lang="ru-RU" sz="2800" b="1" dirty="0">
                <a:solidFill>
                  <a:srgbClr val="FF0000"/>
                </a:solidFill>
                <a:latin typeface="Times New Roman" pitchFamily="18" charset="0"/>
                <a:cs typeface="Times New Roman" pitchFamily="18" charset="0"/>
              </a:rPr>
            </a:br>
            <a:endParaRPr lang="ru-RU" sz="2800" b="1" dirty="0">
              <a:solidFill>
                <a:srgbClr val="FF0000"/>
              </a:solidFill>
              <a:latin typeface="Times New Roman" pitchFamily="18" charset="0"/>
              <a:cs typeface="Times New Roman" pitchFamily="18" charset="0"/>
            </a:endParaRPr>
          </a:p>
        </p:txBody>
      </p:sp>
      <p:pic>
        <p:nvPicPr>
          <p:cNvPr id="3" name="Picture 5" descr="C:\Users\911\Desktop\форма\CAM0053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584" y="1340768"/>
            <a:ext cx="3312368" cy="312592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C:\Users\911\Desktop\форма\CAM0046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12690" y="1342581"/>
            <a:ext cx="3043866" cy="31241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85683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smtClean="0"/>
              <a:t/>
            </a:r>
            <a:br>
              <a:rPr lang="ru-RU" dirty="0" smtClean="0"/>
            </a:br>
            <a:r>
              <a:rPr lang="ru-RU" sz="2200" dirty="0" smtClean="0">
                <a:solidFill>
                  <a:srgbClr val="FF0000"/>
                </a:solidFill>
                <a:latin typeface="Times New Roman" pitchFamily="18" charset="0"/>
                <a:cs typeface="Times New Roman" pitchFamily="18" charset="0"/>
              </a:rPr>
              <a:t>«Дорожки из камешков»</a:t>
            </a:r>
            <a:br>
              <a:rPr lang="ru-RU" sz="2200" dirty="0" smtClean="0">
                <a:solidFill>
                  <a:srgbClr val="FF0000"/>
                </a:solidFill>
                <a:latin typeface="Times New Roman" pitchFamily="18" charset="0"/>
                <a:cs typeface="Times New Roman" pitchFamily="18" charset="0"/>
              </a:rPr>
            </a:br>
            <a:r>
              <a:rPr lang="ru-RU" sz="2200" dirty="0" smtClean="0">
                <a:solidFill>
                  <a:srgbClr val="FF0000"/>
                </a:solidFill>
                <a:latin typeface="Times New Roman" pitchFamily="18" charset="0"/>
                <a:cs typeface="Times New Roman" pitchFamily="18" charset="0"/>
              </a:rPr>
              <a:t>«Найди такую рукавичку»</a:t>
            </a:r>
            <a:endParaRPr lang="ru-RU" sz="2200" dirty="0">
              <a:solidFill>
                <a:srgbClr val="FF0000"/>
              </a:solidFill>
            </a:endParaRPr>
          </a:p>
        </p:txBody>
      </p:sp>
      <p:pic>
        <p:nvPicPr>
          <p:cNvPr id="3" name="Picture 3" descr="C:\Users\911\Desktop\фото с мамами\CAM0059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22213" y="836712"/>
            <a:ext cx="5544616"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61933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817582"/>
            <a:ext cx="6965245" cy="5203706"/>
          </a:xfrm>
        </p:spPr>
        <p:txBody>
          <a:bodyPr>
            <a:normAutofit fontScale="90000"/>
          </a:bodyPr>
          <a:lstStyle/>
          <a:p>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700" b="1" dirty="0" smtClean="0">
                <a:solidFill>
                  <a:srgbClr val="FF0000"/>
                </a:solidFill>
                <a:latin typeface="Times New Roman" pitchFamily="18" charset="0"/>
                <a:cs typeface="Times New Roman" pitchFamily="18" charset="0"/>
              </a:rPr>
              <a:t>Величина </a:t>
            </a:r>
            <a:br>
              <a:rPr lang="ru-RU" sz="27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«Домики для мишек»</a:t>
            </a:r>
            <a:br>
              <a:rPr lang="ru-RU" sz="24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«Угости зайчиков морковками»</a:t>
            </a: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endParaRPr lang="ru-RU" sz="2400" b="1" dirty="0">
              <a:solidFill>
                <a:srgbClr val="FF0000"/>
              </a:solidFill>
              <a:latin typeface="Times New Roman" pitchFamily="18" charset="0"/>
              <a:cs typeface="Times New Roman" pitchFamily="18" charset="0"/>
            </a:endParaRPr>
          </a:p>
        </p:txBody>
      </p:sp>
      <p:pic>
        <p:nvPicPr>
          <p:cNvPr id="3" name="Picture 4" descr="C:\Users\911\Desktop\величина\CAM0047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1340768"/>
            <a:ext cx="3125894" cy="359349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C:\Users\911\Desktop\величина\CAM0048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41912" y="1373025"/>
            <a:ext cx="2952328" cy="35836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76290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sz="2200" dirty="0" smtClean="0">
                <a:solidFill>
                  <a:srgbClr val="FF0000"/>
                </a:solidFill>
                <a:latin typeface="Times New Roman" pitchFamily="18" charset="0"/>
                <a:cs typeface="Times New Roman" pitchFamily="18" charset="0"/>
              </a:rPr>
              <a:t>«Длинная и короткая дорожка»</a:t>
            </a:r>
            <a:br>
              <a:rPr lang="ru-RU" sz="2200" dirty="0" smtClean="0">
                <a:solidFill>
                  <a:srgbClr val="FF0000"/>
                </a:solidFill>
                <a:latin typeface="Times New Roman" pitchFamily="18" charset="0"/>
                <a:cs typeface="Times New Roman" pitchFamily="18" charset="0"/>
              </a:rPr>
            </a:br>
            <a:r>
              <a:rPr lang="ru-RU" sz="2200" dirty="0" smtClean="0">
                <a:solidFill>
                  <a:srgbClr val="FF0000"/>
                </a:solidFill>
                <a:latin typeface="Times New Roman" pitchFamily="18" charset="0"/>
                <a:cs typeface="Times New Roman" pitchFamily="18" charset="0"/>
              </a:rPr>
              <a:t>«Высокая башня»</a:t>
            </a:r>
            <a:endParaRPr lang="ru-RU" sz="2200" dirty="0">
              <a:solidFill>
                <a:srgbClr val="FF0000"/>
              </a:solidFill>
            </a:endParaRPr>
          </a:p>
        </p:txBody>
      </p:sp>
      <p:pic>
        <p:nvPicPr>
          <p:cNvPr id="3" name="Picture 2" descr="C:\Users\911\Desktop\величина\CAM0058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600" y="1114743"/>
            <a:ext cx="3168352" cy="302167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911\Desktop\CAM0203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55976" y="1114743"/>
            <a:ext cx="4032448"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6200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sz="2200" dirty="0" smtClean="0">
                <a:solidFill>
                  <a:srgbClr val="FF0000"/>
                </a:solidFill>
                <a:latin typeface="Times New Roman" pitchFamily="18" charset="0"/>
                <a:cs typeface="Times New Roman" pitchFamily="18" charset="0"/>
              </a:rPr>
              <a:t>«Каждой кукле своя коляска»</a:t>
            </a:r>
            <a:br>
              <a:rPr lang="ru-RU" sz="2200" dirty="0" smtClean="0">
                <a:solidFill>
                  <a:srgbClr val="FF0000"/>
                </a:solidFill>
                <a:latin typeface="Times New Roman" pitchFamily="18" charset="0"/>
                <a:cs typeface="Times New Roman" pitchFamily="18" charset="0"/>
              </a:rPr>
            </a:br>
            <a:r>
              <a:rPr lang="ru-RU" sz="2200" dirty="0" smtClean="0">
                <a:solidFill>
                  <a:srgbClr val="FF0000"/>
                </a:solidFill>
                <a:latin typeface="Times New Roman" pitchFamily="18" charset="0"/>
                <a:cs typeface="Times New Roman" pitchFamily="18" charset="0"/>
              </a:rPr>
              <a:t>«Кукла мама, кукла дочка».</a:t>
            </a:r>
            <a:endParaRPr lang="ru-RU" sz="2200" dirty="0">
              <a:solidFill>
                <a:srgbClr val="FF0000"/>
              </a:solidFill>
            </a:endParaRPr>
          </a:p>
        </p:txBody>
      </p:sp>
      <p:pic>
        <p:nvPicPr>
          <p:cNvPr id="3" name="Picture 2" descr="C:\Users\911\Desktop\CAM0064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600" y="1052736"/>
            <a:ext cx="3914884" cy="266429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C:\Users\911\Desktop\CAM0064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48064" y="990062"/>
            <a:ext cx="3006498" cy="2736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00713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817582"/>
            <a:ext cx="6965245" cy="5203706"/>
          </a:xfrm>
        </p:spPr>
        <p:txBody>
          <a:bodyPr>
            <a:normAutofit fontScale="90000"/>
          </a:bodyPr>
          <a:lstStyle/>
          <a:p>
            <a:r>
              <a:rPr lang="ru-RU" sz="2700" b="1" dirty="0" smtClean="0">
                <a:solidFill>
                  <a:srgbClr val="FF0000"/>
                </a:solidFill>
                <a:latin typeface="Times New Roman" pitchFamily="18" charset="0"/>
                <a:cs typeface="Times New Roman" pitchFamily="18" charset="0"/>
              </a:rPr>
              <a:t/>
            </a:r>
            <a:br>
              <a:rPr lang="ru-RU" sz="2700" b="1" dirty="0" smtClean="0">
                <a:solidFill>
                  <a:srgbClr val="FF0000"/>
                </a:solidFill>
                <a:latin typeface="Times New Roman" pitchFamily="18" charset="0"/>
                <a:cs typeface="Times New Roman" pitchFamily="18" charset="0"/>
              </a:rPr>
            </a:br>
            <a:r>
              <a:rPr lang="ru-RU" sz="2700" b="1" dirty="0" smtClean="0">
                <a:solidFill>
                  <a:srgbClr val="FF0000"/>
                </a:solidFill>
                <a:latin typeface="Times New Roman" pitchFamily="18" charset="0"/>
                <a:cs typeface="Times New Roman" pitchFamily="18" charset="0"/>
              </a:rPr>
              <a:t>Количество</a:t>
            </a: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dirty="0" smtClean="0">
                <a:solidFill>
                  <a:srgbClr val="FF0000"/>
                </a:solidFill>
                <a:latin typeface="Times New Roman" pitchFamily="18" charset="0"/>
                <a:cs typeface="Times New Roman" pitchFamily="18" charset="0"/>
              </a:rPr>
              <a:t>«Вагоны для зверят»                         «Сколько морковок»</a:t>
            </a:r>
            <a:r>
              <a:rPr lang="ru-RU" sz="2400" dirty="0">
                <a:solidFill>
                  <a:srgbClr val="FF0000"/>
                </a:solidFill>
                <a:latin typeface="Times New Roman" pitchFamily="18" charset="0"/>
                <a:cs typeface="Times New Roman" pitchFamily="18" charset="0"/>
              </a:rPr>
              <a:t/>
            </a:r>
            <a:br>
              <a:rPr lang="ru-RU" sz="2400" dirty="0">
                <a:solidFill>
                  <a:srgbClr val="FF0000"/>
                </a:solidFill>
                <a:latin typeface="Times New Roman" pitchFamily="18" charset="0"/>
                <a:cs typeface="Times New Roman" pitchFamily="18" charset="0"/>
              </a:rPr>
            </a:br>
            <a:r>
              <a:rPr lang="ru-RU" sz="2400" dirty="0" smtClean="0">
                <a:solidFill>
                  <a:srgbClr val="FF0000"/>
                </a:solidFill>
                <a:latin typeface="Times New Roman" pitchFamily="18" charset="0"/>
                <a:cs typeface="Times New Roman" pitchFamily="18" charset="0"/>
              </a:rPr>
              <a:t/>
            </a:r>
            <a:br>
              <a:rPr lang="ru-RU" sz="2400"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200" dirty="0" smtClean="0">
                <a:solidFill>
                  <a:srgbClr val="FF0000"/>
                </a:solidFill>
                <a:latin typeface="Times New Roman" pitchFamily="18" charset="0"/>
                <a:cs typeface="Times New Roman" pitchFamily="18" charset="0"/>
              </a:rPr>
              <a:t>«Рыбки плавают в водице»                             «Шарик на горке»</a:t>
            </a:r>
            <a:br>
              <a:rPr lang="ru-RU" sz="2200" dirty="0" smtClean="0">
                <a:solidFill>
                  <a:srgbClr val="FF0000"/>
                </a:solidFill>
                <a:latin typeface="Times New Roman" pitchFamily="18" charset="0"/>
                <a:cs typeface="Times New Roman" pitchFamily="18" charset="0"/>
              </a:rPr>
            </a:br>
            <a:r>
              <a:rPr lang="ru-RU" sz="2200" dirty="0">
                <a:solidFill>
                  <a:srgbClr val="FF0000"/>
                </a:solidFill>
                <a:latin typeface="Times New Roman" pitchFamily="18" charset="0"/>
                <a:cs typeface="Times New Roman" pitchFamily="18" charset="0"/>
              </a:rPr>
              <a:t/>
            </a:r>
            <a:br>
              <a:rPr lang="ru-RU" sz="2200"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endParaRPr lang="ru-RU" sz="2400" b="1" dirty="0">
              <a:solidFill>
                <a:srgbClr val="FF0000"/>
              </a:solidFill>
              <a:latin typeface="Times New Roman" pitchFamily="18" charset="0"/>
              <a:cs typeface="Times New Roman" pitchFamily="18" charset="0"/>
            </a:endParaRPr>
          </a:p>
        </p:txBody>
      </p:sp>
      <p:pic>
        <p:nvPicPr>
          <p:cNvPr id="3" name="Picture 2" descr="C:\Users\911\Desktop\CAM0060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5031" y="908720"/>
            <a:ext cx="2520280" cy="189021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C:\Users\911\Desktop\CAM00601-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8104" y="849692"/>
            <a:ext cx="2016224" cy="19178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911\Desktop\CAM0064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05031" y="3356992"/>
            <a:ext cx="2592288" cy="194421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911\Desktop\CAM0064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55677" y="3313209"/>
            <a:ext cx="2321078" cy="1962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92596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817582"/>
            <a:ext cx="6965245" cy="4843666"/>
          </a:xfrm>
        </p:spPr>
        <p:txBody>
          <a:bodyPr>
            <a:normAutofit fontScale="90000"/>
          </a:bodyPr>
          <a:lstStyle/>
          <a:p>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700" b="1" dirty="0" smtClean="0">
                <a:solidFill>
                  <a:srgbClr val="FF0000"/>
                </a:solidFill>
                <a:latin typeface="Times New Roman" pitchFamily="18" charset="0"/>
                <a:cs typeface="Times New Roman" pitchFamily="18" charset="0"/>
              </a:rPr>
              <a:t>Часть и целое</a:t>
            </a:r>
            <a:br>
              <a:rPr lang="ru-RU" sz="2700" b="1" dirty="0" smtClean="0">
                <a:solidFill>
                  <a:srgbClr val="FF0000"/>
                </a:solidFill>
                <a:latin typeface="Times New Roman" pitchFamily="18" charset="0"/>
                <a:cs typeface="Times New Roman" pitchFamily="18" charset="0"/>
              </a:rPr>
            </a:br>
            <a:r>
              <a:rPr lang="ru-RU" sz="2700" b="1" dirty="0" smtClean="0">
                <a:solidFill>
                  <a:srgbClr val="FF0000"/>
                </a:solidFill>
                <a:latin typeface="Times New Roman" pitchFamily="18" charset="0"/>
                <a:cs typeface="Times New Roman" pitchFamily="18" charset="0"/>
              </a:rPr>
              <a:t/>
            </a:r>
            <a:br>
              <a:rPr lang="ru-RU" sz="27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200" dirty="0" smtClean="0">
                <a:solidFill>
                  <a:srgbClr val="FF0000"/>
                </a:solidFill>
                <a:latin typeface="Times New Roman" pitchFamily="18" charset="0"/>
                <a:cs typeface="Times New Roman" pitchFamily="18" charset="0"/>
              </a:rPr>
              <a:t>«Назови кто это»</a:t>
            </a:r>
            <a:br>
              <a:rPr lang="ru-RU" sz="2200" dirty="0" smtClean="0">
                <a:solidFill>
                  <a:srgbClr val="FF0000"/>
                </a:solidFill>
                <a:latin typeface="Times New Roman" pitchFamily="18" charset="0"/>
                <a:cs typeface="Times New Roman" pitchFamily="18" charset="0"/>
              </a:rPr>
            </a:br>
            <a:r>
              <a:rPr lang="ru-RU" sz="2200" dirty="0" smtClean="0">
                <a:solidFill>
                  <a:srgbClr val="FF0000"/>
                </a:solidFill>
                <a:latin typeface="Times New Roman" pitchFamily="18" charset="0"/>
                <a:cs typeface="Times New Roman" pitchFamily="18" charset="0"/>
              </a:rPr>
              <a:t>«Составь картинку»</a:t>
            </a:r>
            <a:br>
              <a:rPr lang="ru-RU" sz="2200" dirty="0" smtClean="0">
                <a:solidFill>
                  <a:srgbClr val="FF0000"/>
                </a:solidFill>
                <a:latin typeface="Times New Roman" pitchFamily="18" charset="0"/>
                <a:cs typeface="Times New Roman" pitchFamily="18" charset="0"/>
              </a:rPr>
            </a:br>
            <a:r>
              <a:rPr lang="ru-RU" sz="2200" dirty="0" smtClean="0">
                <a:solidFill>
                  <a:srgbClr val="FF0000"/>
                </a:solidFill>
                <a:latin typeface="Times New Roman" pitchFamily="18" charset="0"/>
                <a:cs typeface="Times New Roman" pitchFamily="18" charset="0"/>
              </a:rPr>
              <a:t/>
            </a:r>
            <a:br>
              <a:rPr lang="ru-RU" sz="2200"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endParaRPr lang="ru-RU" sz="2400" b="1" dirty="0">
              <a:solidFill>
                <a:srgbClr val="FF0000"/>
              </a:solidFill>
              <a:latin typeface="Times New Roman" pitchFamily="18" charset="0"/>
              <a:cs typeface="Times New Roman" pitchFamily="18" charset="0"/>
            </a:endParaRPr>
          </a:p>
        </p:txBody>
      </p:sp>
      <p:pic>
        <p:nvPicPr>
          <p:cNvPr id="3" name="Picture 3" descr="C:\Users\911\Desktop\один-много часть и целое\CAM0057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1340768"/>
            <a:ext cx="3312368" cy="233092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C:\Users\911\Desktop\CAM0063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056" y="1362084"/>
            <a:ext cx="3119295" cy="2370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5173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1268760"/>
            <a:ext cx="6965245" cy="4896544"/>
          </a:xfrm>
        </p:spPr>
        <p:txBody>
          <a:bodyPr>
            <a:normAutofit fontScale="90000"/>
          </a:bodyPr>
          <a:lstStyle/>
          <a:p>
            <a:r>
              <a:rPr lang="ru-RU" sz="2700" b="1" dirty="0" smtClean="0">
                <a:solidFill>
                  <a:srgbClr val="FF0000"/>
                </a:solidFill>
                <a:latin typeface="Times New Roman" pitchFamily="18" charset="0"/>
                <a:cs typeface="Times New Roman" pitchFamily="18" charset="0"/>
              </a:rPr>
              <a:t>Звуки</a:t>
            </a: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dirty="0" smtClean="0">
                <a:solidFill>
                  <a:srgbClr val="FF0000"/>
                </a:solidFill>
                <a:latin typeface="Times New Roman" pitchFamily="18" charset="0"/>
                <a:cs typeface="Times New Roman" pitchFamily="18" charset="0"/>
              </a:rPr>
              <a:t>«Веселые молоточки»</a:t>
            </a:r>
            <a:br>
              <a:rPr lang="ru-RU" sz="2400" dirty="0" smtClean="0">
                <a:solidFill>
                  <a:srgbClr val="FF0000"/>
                </a:solidFill>
                <a:latin typeface="Times New Roman" pitchFamily="18" charset="0"/>
                <a:cs typeface="Times New Roman" pitchFamily="18" charset="0"/>
              </a:rPr>
            </a:br>
            <a:r>
              <a:rPr lang="ru-RU" sz="2400" dirty="0" smtClean="0">
                <a:solidFill>
                  <a:srgbClr val="FF0000"/>
                </a:solidFill>
                <a:latin typeface="Times New Roman" pitchFamily="18" charset="0"/>
                <a:cs typeface="Times New Roman" pitchFamily="18" charset="0"/>
              </a:rPr>
              <a:t/>
            </a:r>
            <a:br>
              <a:rPr lang="ru-RU" sz="2400"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b="1" dirty="0">
                <a:solidFill>
                  <a:srgbClr val="FF0000"/>
                </a:solidFill>
                <a:latin typeface="Times New Roman" pitchFamily="18" charset="0"/>
                <a:cs typeface="Times New Roman" pitchFamily="18" charset="0"/>
              </a:rPr>
              <a:t/>
            </a:r>
            <a:br>
              <a:rPr lang="ru-RU"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dirty="0" smtClean="0">
                <a:solidFill>
                  <a:srgbClr val="FF0000"/>
                </a:solidFill>
                <a:latin typeface="Times New Roman" pitchFamily="18" charset="0"/>
                <a:cs typeface="Times New Roman" pitchFamily="18" charset="0"/>
              </a:rPr>
              <a:t>«Громко, тихо»</a:t>
            </a:r>
            <a:endParaRPr lang="ru-RU" sz="2000" dirty="0">
              <a:solidFill>
                <a:srgbClr val="FF0000"/>
              </a:solidFill>
              <a:latin typeface="Times New Roman" pitchFamily="18" charset="0"/>
              <a:cs typeface="Times New Roman" pitchFamily="18" charset="0"/>
            </a:endParaRPr>
          </a:p>
        </p:txBody>
      </p:sp>
      <p:pic>
        <p:nvPicPr>
          <p:cNvPr id="3" name="Picture 3" descr="C:\Users\911\Desktop\CAM0064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3103" y="908720"/>
            <a:ext cx="2503753" cy="187781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C:\Users\911\Desktop\CAM0064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41662" y="918561"/>
            <a:ext cx="2490632" cy="18679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911\Desktop\CAM0065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5576" y="3356992"/>
            <a:ext cx="2108573" cy="146282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911\Desktop\CAM00656-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21119" y="3366120"/>
            <a:ext cx="2044194" cy="218047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911\Desktop\CAM00649.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68144" y="3335110"/>
            <a:ext cx="2232248" cy="1548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07823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b="1" dirty="0" smtClean="0">
                <a:solidFill>
                  <a:srgbClr val="FF0000"/>
                </a:solidFill>
                <a:latin typeface="Times New Roman" pitchFamily="18" charset="0"/>
                <a:cs typeface="Times New Roman" pitchFamily="18" charset="0"/>
              </a:rPr>
              <a:t>Прогулка</a:t>
            </a:r>
            <a:br>
              <a:rPr lang="ru-RU" sz="2400" b="1" dirty="0" smtClean="0">
                <a:solidFill>
                  <a:srgbClr val="FF0000"/>
                </a:solidFill>
                <a:latin typeface="Times New Roman" pitchFamily="18" charset="0"/>
                <a:cs typeface="Times New Roman" pitchFamily="18" charset="0"/>
              </a:rPr>
            </a:br>
            <a:endParaRPr lang="ru-RU" sz="2400" b="1" dirty="0">
              <a:solidFill>
                <a:srgbClr val="FF0000"/>
              </a:solidFill>
              <a:latin typeface="Times New Roman" pitchFamily="18" charset="0"/>
              <a:cs typeface="Times New Roman" pitchFamily="18" charset="0"/>
            </a:endParaRPr>
          </a:p>
        </p:txBody>
      </p:sp>
      <p:pic>
        <p:nvPicPr>
          <p:cNvPr id="3074" name="Picture 2" descr="C:\Users\911\Desktop\CAM0199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010" y="1196752"/>
            <a:ext cx="1908212" cy="2544283"/>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911\Desktop\CAM0219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4168" y="1268809"/>
            <a:ext cx="1944216" cy="25922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C:\Users\911\Desktop\CAM020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70029" y="2484026"/>
            <a:ext cx="2546267" cy="33950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79310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817583"/>
            <a:ext cx="6965245" cy="595193"/>
          </a:xfrm>
        </p:spPr>
        <p:txBody>
          <a:bodyPr>
            <a:normAutofit/>
          </a:bodyPr>
          <a:lstStyle/>
          <a:p>
            <a:r>
              <a:rPr lang="ru-RU" sz="2400" b="1" dirty="0" smtClean="0">
                <a:solidFill>
                  <a:srgbClr val="FF0000"/>
                </a:solidFill>
                <a:latin typeface="Times New Roman" pitchFamily="18" charset="0"/>
                <a:cs typeface="Times New Roman" pitchFamily="18" charset="0"/>
              </a:rPr>
              <a:t>Развитие моторики</a:t>
            </a:r>
            <a:endParaRPr lang="ru-RU" sz="2400" b="1" dirty="0">
              <a:solidFill>
                <a:srgbClr val="FF0000"/>
              </a:solidFill>
              <a:latin typeface="Times New Roman" pitchFamily="18" charset="0"/>
              <a:cs typeface="Times New Roman" pitchFamily="18" charset="0"/>
            </a:endParaRPr>
          </a:p>
        </p:txBody>
      </p:sp>
      <p:pic>
        <p:nvPicPr>
          <p:cNvPr id="4098" name="Picture 2" descr="C:\Users\911\Desktop\Новая папка (3)\CAM0225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1268760"/>
            <a:ext cx="2448272" cy="278431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911\Desktop\Новая папка (3)\CAM0226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4168" y="1268760"/>
            <a:ext cx="2304256" cy="278431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03848" y="3140750"/>
            <a:ext cx="2880320" cy="2892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7463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sz="2400" dirty="0" smtClean="0"/>
              <a:t>«Дидактический коврик» </a:t>
            </a:r>
            <a:endParaRPr lang="ru-RU" dirty="0"/>
          </a:p>
        </p:txBody>
      </p:sp>
      <p:pic>
        <p:nvPicPr>
          <p:cNvPr id="5122" name="Picture 2" descr="C:\Users\911\Desktop\Новая папка (3)\CAM0226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600" y="908720"/>
            <a:ext cx="2736304" cy="3648405"/>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911\Desktop\Новая папка (3)\CAM0226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95936" y="909960"/>
            <a:ext cx="4104456" cy="30783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07947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817583"/>
            <a:ext cx="6965245" cy="667201"/>
          </a:xfrm>
        </p:spPr>
        <p:txBody>
          <a:bodyPr>
            <a:normAutofit/>
          </a:bodyPr>
          <a:lstStyle/>
          <a:p>
            <a:r>
              <a:rPr lang="ru-RU" sz="2400" b="1" dirty="0" smtClean="0">
                <a:solidFill>
                  <a:srgbClr val="FF0000"/>
                </a:solidFill>
                <a:latin typeface="Times New Roman" pitchFamily="18" charset="0"/>
                <a:cs typeface="Times New Roman" pitchFamily="18" charset="0"/>
              </a:rPr>
              <a:t>Консультации для родителей</a:t>
            </a:r>
            <a:endParaRPr lang="ru-RU" sz="2400" b="1" dirty="0">
              <a:solidFill>
                <a:srgbClr val="FF0000"/>
              </a:solidFill>
              <a:latin typeface="Times New Roman" pitchFamily="18" charset="0"/>
              <a:cs typeface="Times New Roman" pitchFamily="18" charset="0"/>
            </a:endParaRPr>
          </a:p>
        </p:txBody>
      </p:sp>
      <p:pic>
        <p:nvPicPr>
          <p:cNvPr id="3" name="Picture 2" descr="C:\Users\911\Desktop\CAM0063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1484784"/>
            <a:ext cx="2502277" cy="333637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C:\Users\911\Desktop\CAM0062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31840" y="2736140"/>
            <a:ext cx="2592288" cy="330673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C:\Users\911\Desktop\CAM0063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24128" y="1484784"/>
            <a:ext cx="2610290" cy="34803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60508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817583"/>
            <a:ext cx="6965245" cy="883225"/>
          </a:xfrm>
        </p:spPr>
        <p:txBody>
          <a:bodyPr>
            <a:normAutofit/>
          </a:bodyPr>
          <a:lstStyle/>
          <a:p>
            <a:r>
              <a:rPr lang="ru-RU" sz="2400" b="1" dirty="0" smtClean="0">
                <a:solidFill>
                  <a:srgbClr val="FF0000"/>
                </a:solidFill>
                <a:latin typeface="Times New Roman" pitchFamily="18" charset="0"/>
                <a:cs typeface="Times New Roman" pitchFamily="18" charset="0"/>
              </a:rPr>
              <a:t>Практикум для родителей </a:t>
            </a:r>
            <a:br>
              <a:rPr lang="ru-RU" sz="24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«Играем вместе с ребенком»</a:t>
            </a:r>
            <a:endParaRPr lang="ru-RU" sz="2400" b="1" dirty="0">
              <a:solidFill>
                <a:srgbClr val="FF0000"/>
              </a:solidFill>
              <a:latin typeface="Times New Roman" pitchFamily="18" charset="0"/>
              <a:cs typeface="Times New Roman" pitchFamily="18" charset="0"/>
            </a:endParaRPr>
          </a:p>
        </p:txBody>
      </p:sp>
      <p:pic>
        <p:nvPicPr>
          <p:cNvPr id="4" name="Picture 3" descr="C:\Users\911\Desktop\фото с мамами\CAM0061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600" y="2060848"/>
            <a:ext cx="3557540" cy="266815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911\Desktop\фото с мамами\CAM0062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016" y="2070689"/>
            <a:ext cx="3240360" cy="2719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68781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34759" y="1196752"/>
            <a:ext cx="6965245" cy="4771658"/>
          </a:xfrm>
        </p:spPr>
        <p:txBody>
          <a:bodyPr/>
          <a:lstStyle/>
          <a:p>
            <a:r>
              <a:rPr lang="ru-RU" dirty="0" smtClean="0"/>
              <a:t/>
            </a:r>
            <a:br>
              <a:rPr lang="ru-RU" dirty="0" smtClean="0"/>
            </a:br>
            <a:r>
              <a:rPr lang="ru-RU" dirty="0"/>
              <a:t/>
            </a:r>
            <a:br>
              <a:rPr lang="ru-RU" dirty="0"/>
            </a:br>
            <a:r>
              <a:rPr lang="ru-RU" dirty="0" smtClean="0"/>
              <a:t/>
            </a:r>
            <a:br>
              <a:rPr lang="ru-RU" dirty="0" smtClean="0"/>
            </a:br>
            <a:r>
              <a:rPr lang="ru-RU" dirty="0"/>
              <a:t/>
            </a:r>
            <a:br>
              <a:rPr lang="ru-RU" dirty="0"/>
            </a:br>
            <a:endParaRPr lang="ru-RU" dirty="0"/>
          </a:p>
        </p:txBody>
      </p:sp>
      <p:pic>
        <p:nvPicPr>
          <p:cNvPr id="3" name="Picture 3" descr="C:\Users\911\Desktop\фото с мамами\CAM0062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30533" y="3983534"/>
            <a:ext cx="2619463" cy="2071757"/>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C:\Users\911\Desktop\CAM0204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64088" y="939342"/>
            <a:ext cx="2635916" cy="3034501"/>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C:\Users\911\Desktop\CAM0204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87624" y="939341"/>
            <a:ext cx="2520280" cy="3034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62472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817582"/>
            <a:ext cx="6965245" cy="4987682"/>
          </a:xfrm>
        </p:spPr>
        <p:txBody>
          <a:bodyPr>
            <a:normAutofit/>
          </a:bodyPr>
          <a:lstStyle/>
          <a:p>
            <a:r>
              <a:rPr lang="ru-RU" sz="2800" b="1" dirty="0" smtClean="0">
                <a:solidFill>
                  <a:srgbClr val="FF0000"/>
                </a:solidFill>
                <a:latin typeface="Times New Roman" pitchFamily="18" charset="0"/>
                <a:cs typeface="Times New Roman" pitchFamily="18" charset="0"/>
              </a:rPr>
              <a:t>Вывод:</a:t>
            </a:r>
            <a:br>
              <a:rPr lang="ru-RU" sz="2800" b="1" dirty="0" smtClean="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
            </a:r>
            <a:br>
              <a:rPr lang="ru-RU" sz="2400" b="1" dirty="0" smtClean="0">
                <a:solidFill>
                  <a:srgbClr val="FF0000"/>
                </a:solidFill>
                <a:latin typeface="Times New Roman" pitchFamily="18" charset="0"/>
                <a:cs typeface="Times New Roman" pitchFamily="18" charset="0"/>
              </a:rPr>
            </a:br>
            <a:r>
              <a:rPr lang="ru-RU" sz="2400" dirty="0">
                <a:solidFill>
                  <a:srgbClr val="7030A0"/>
                </a:solidFill>
                <a:latin typeface="Times New Roman" pitchFamily="18" charset="0"/>
                <a:cs typeface="Times New Roman" pitchFamily="18" charset="0"/>
              </a:rPr>
              <a:t>Ц</a:t>
            </a:r>
            <a:r>
              <a:rPr lang="ru-RU" sz="2400" dirty="0" smtClean="0">
                <a:solidFill>
                  <a:srgbClr val="7030A0"/>
                </a:solidFill>
                <a:latin typeface="Times New Roman" pitchFamily="18" charset="0"/>
                <a:cs typeface="Times New Roman" pitchFamily="18" charset="0"/>
              </a:rPr>
              <a:t>еленаправленная, систематическая и планомерная работа по сенсорному развитию у детей раннего возраста способствует формированию интеллектуальных способностей, положительно влияет на речевые зоны головного мозга, а самое главное способствует сохранению физического и психического здоровья ребенка!</a:t>
            </a:r>
            <a:br>
              <a:rPr lang="ru-RU" sz="2400" dirty="0" smtClean="0">
                <a:solidFill>
                  <a:srgbClr val="7030A0"/>
                </a:solidFill>
                <a:latin typeface="Times New Roman" pitchFamily="18" charset="0"/>
                <a:cs typeface="Times New Roman" pitchFamily="18" charset="0"/>
              </a:rPr>
            </a:br>
            <a:endParaRPr lang="ru-RU" sz="2400" dirty="0">
              <a:solidFill>
                <a:srgbClr val="7030A0"/>
              </a:solidFill>
              <a:latin typeface="Times New Roman" pitchFamily="18" charset="0"/>
              <a:cs typeface="Times New Roman" pitchFamily="18" charset="0"/>
            </a:endParaRPr>
          </a:p>
        </p:txBody>
      </p:sp>
    </p:spTree>
    <p:extLst>
      <p:ext uri="{BB962C8B-B14F-4D97-AF65-F5344CB8AC3E}">
        <p14:creationId xmlns:p14="http://schemas.microsoft.com/office/powerpoint/2010/main" val="218453076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Кнопка">
  <a:themeElements>
    <a:clrScheme name="Кнопка">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Кнопка">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нопка">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408</TotalTime>
  <Words>178</Words>
  <Application>Microsoft Office PowerPoint</Application>
  <PresentationFormat>Экран (4:3)</PresentationFormat>
  <Paragraphs>57</Paragraphs>
  <Slides>29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29</vt:i4>
      </vt:variant>
    </vt:vector>
  </HeadingPairs>
  <TitlesOfParts>
    <vt:vector size="30" baseType="lpstr">
      <vt:lpstr>Кнопка</vt:lpstr>
      <vt:lpstr>Муниципальное бюджетное дошкольное учреждение детский сад № 10 комбинированного вида п. Сафоново-1 Мурманская область      Тема: «Познавательное развитие детей раннего возраста посредством сенсорных игр».                                                                                                     Воспитатель: Пугач Людмила Михайловна. 2017 год.</vt:lpstr>
      <vt:lpstr>Актуальность  На этапе раннего детства ознакомление со свойствами предметов играет определяющую роль. Сенсорное воспитание, направленное на формирование полноценного восприятия окружающей действительности, служит основой познания мира. Успешность умственного, физического , эстетического воспитания в значительной степени зависит от уровня сенсорного развития детей, т.е. от того, насколько ребенок слышит, видит, осязает окружающее.  Сенсорное развитие, с одной стороны, составляет фундамент общего умственного развития ребенка. С другой стороны, имеет самостоятельное значение, т.к. полноценное восприятие необходимо и для успешного обучения ребенка в детском саду, школе, и для последующей активной трудовой деятельности.</vt:lpstr>
      <vt:lpstr>Ребенок на каждом возрастном этапе оказывается наиболее чувствительным к тем или иным воздействиям.  Чем ребенок меньше, тем больше значение в его жизни имеет чувственный опыт.  На этапе раннего детства ознакомление со свойствами предметов играет определяющую роль.  Именно этот возраст наиболее благоприятен для совершенствования деятельности органов чувств, накопления представлений об окружающем мире. </vt:lpstr>
      <vt:lpstr>Цель – формирование сенсорных способностей у детей раннего возраста.  Задачи:  - изучить методическую литературу по данной теме; - создать предметно – пространственную развивающую среду в группе; - привлечь внимание детей к свойствам и соотношениям окружающих предметов; - учить называть цвет, форму, качество предметов, величину и количество; находить часть от целого; сопоставлять предметы между собой. - развивать мелкую и крупную моторику пальцев рук; - организовать разнообразную интересную детям деятельность, направленную на их сенсорное развитие.</vt:lpstr>
      <vt:lpstr>Этапы работы  1 этап – изучение методической литературы - диагностический мониторинг уровня знаний детей. 2 этап – составила тематическое планирование дидактических игр на год, по месяцам.  3 этап – анкетирование родителей на тему: «Выявление интересов и знаний родителей воспитанников по вопросам сенсорного развития и воспитания дошкольников»</vt:lpstr>
      <vt:lpstr>Принципы педагогического подхода  - принцип дифференцированного подхода  - принцип сотрудничества - принцип психологического комфорта - принцип вариативности Методы и приемы  -наглядность - сравнение - привлечение внимания, наблюдение - словесные инструкции, пояснение, показ - практический - побуждение интереса  </vt:lpstr>
      <vt:lpstr>ППРС </vt:lpstr>
      <vt:lpstr>Результаты диагностического мониторинга </vt:lpstr>
      <vt:lpstr>Сенсорные игры  </vt:lpstr>
      <vt:lpstr>Успешная организация деятельности по ознакомлению с величиной, формой, цветом предметов возможна при наличии определенного уровня физического развития ребенка. Это относится к развитию кисти и пальцев детской руки при осуществлении действий по вкладыванию, выниманию, втыканию предметов, при работе  с мозаикой, карандашом, фломастером, кистью, пластилином. Сенсорное воспитание тесно взаимосвязано со всеми остальными разделами работы, включая процесс интеграции в непосредственно – образовательную деятельность.</vt:lpstr>
      <vt:lpstr>Художественно – эстетическое развитие (рисование, лепка) </vt:lpstr>
      <vt:lpstr>Физическое развитие  </vt:lpstr>
      <vt:lpstr>Совместная деятельность и индивидуальная работа Цвет        «Собери шишки в ведерки»   «Иголки у Ежика»</vt:lpstr>
      <vt:lpstr>                       «Бантик у куклы» «Подари кукле мячик» «Косынка для матрешки»</vt:lpstr>
      <vt:lpstr>  Форма           «Бусы для куклы» «Украсим мишке штанишки»   </vt:lpstr>
      <vt:lpstr>            «Дорожки из камешков» «Найди такую рукавичку»</vt:lpstr>
      <vt:lpstr>  Величина               «Домики для мишек» «Угости зайчиков морковками»   </vt:lpstr>
      <vt:lpstr>           «Длинная и короткая дорожка» «Высокая башня»</vt:lpstr>
      <vt:lpstr>           «Каждой кукле своя коляска» «Кукла мама, кукла дочка».</vt:lpstr>
      <vt:lpstr> Количество       «Вагоны для зверят»                         «Сколько морковок»       «Рыбки плавают в водице»                             «Шарик на горке»   </vt:lpstr>
      <vt:lpstr>     Часть и целое          «Назови кто это» «Составь картинку»        </vt:lpstr>
      <vt:lpstr>Звуки    «Веселые молоточки»         «Громко, тихо»</vt:lpstr>
      <vt:lpstr>Прогулка </vt:lpstr>
      <vt:lpstr>Развитие моторики</vt:lpstr>
      <vt:lpstr>            «Дидактический коврик» </vt:lpstr>
      <vt:lpstr>Консультации для родителей</vt:lpstr>
      <vt:lpstr>Практикум для родителей  «Играем вместе с ребенком»</vt:lpstr>
      <vt:lpstr>    </vt:lpstr>
      <vt:lpstr>Вывод:  Целенаправленная, систематическая и планомерная работа по сенсорному развитию у детей раннего возраста способствует формированию интеллектуальных способностей, положительно влияет на речевые зоны головного мозга, а самое главное способствует сохранению физического и психического здоровья ребенка! </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Муниципальное бюджетное дошкольное учреждение детский сад № 10 комбинированного вида п. Сафоново-1</dc:title>
  <dc:creator>911</dc:creator>
  <cp:lastModifiedBy>911</cp:lastModifiedBy>
  <cp:revision>39</cp:revision>
  <dcterms:created xsi:type="dcterms:W3CDTF">2017-02-08T14:50:54Z</dcterms:created>
  <dcterms:modified xsi:type="dcterms:W3CDTF">2019-03-02T09:43:26Z</dcterms:modified>
</cp:coreProperties>
</file>