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3.xml" ContentType="application/vnd.openxmlformats-officedocument.presentationml.slide+xml"/>
  <Override PartName="/ppt/slides/slide16.xml" ContentType="application/vnd.openxmlformats-officedocument.presentationml.sl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s/slide17.xml" ContentType="application/vnd.openxmlformats-officedocument.presentationml.slide+xml"/>
  <Override PartName="/ppt/slides/slide30.xml" ContentType="application/vnd.openxmlformats-officedocument.presentationml.slid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27.xml" ContentType="application/vnd.openxmlformats-officedocument.presentationml.slide+xml"/>
  <Override PartName="/ppt/slides/slide29.xml" ContentType="application/vnd.openxmlformats-officedocument.presentationml.slide+xml"/>
  <Override PartName="/ppt/slides/slide1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ppt/slideLayouts/slideLayout10.xml" ContentType="application/vnd.openxmlformats-officedocument.presentationml.slideLayout+xml"/>
  <Override PartName="/ppt/slides/slide28.xml" ContentType="application/vnd.openxmlformats-officedocument.presentationml.slide+xml"/>
  <Override PartName="/ppt/slides/slide4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2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9.xml" ContentType="application/vnd.openxmlformats-officedocument.presentationml.slid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15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10.xml" ContentType="application/vnd.openxmlformats-officedocument.presentationml.slide+xml"/>
  <Override PartName="/ppt/slides/slide25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2"/>
  </p:handoutMasterIdLst>
  <p:sldIdLst>
    <p:sldId id="256" r:id="rId2"/>
    <p:sldId id="259" r:id="rId3"/>
    <p:sldId id="260" r:id="rId4"/>
    <p:sldId id="261" r:id="rId5"/>
    <p:sldId id="262" r:id="rId6"/>
    <p:sldId id="265" r:id="rId7"/>
    <p:sldId id="266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247A"/>
    <a:srgbClr val="C52378"/>
    <a:srgbClr val="98124D"/>
    <a:srgbClr val="853E5B"/>
    <a:srgbClr val="F94900"/>
    <a:srgbClr val="613125"/>
    <a:srgbClr val="AC187B"/>
    <a:srgbClr val="542939"/>
    <a:srgbClr val="E4ECD1"/>
    <a:srgbClr val="8ED35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88" autoAdjust="0"/>
    <p:restoredTop sz="96433" autoAdjust="0"/>
  </p:normalViewPr>
  <p:slideViewPr>
    <p:cSldViewPr snapToGrid="0">
      <p:cViewPr>
        <p:scale>
          <a:sx n="82" d="100"/>
          <a:sy n="82" d="100"/>
        </p:scale>
        <p:origin x="-87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-28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CD46CA-78DC-4E80-BB72-401230482EBB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377E5-5187-4C66-A975-32E2107D39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 ?>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1.jpeg" /><Relationship Id="rId4" Type="http://schemas.openxmlformats.org/officeDocument/2006/relationships/image" Target="../media/image10.jpe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04956" y="1120676"/>
            <a:ext cx="67340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ln w="3175">
                <a:solidFill>
                  <a:schemeClr val="bg1"/>
                </a:solidFill>
              </a:ln>
              <a:solidFill>
                <a:srgbClr val="C52378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2354" y="844952"/>
            <a:ext cx="7569844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дошкольное образовательное учреждение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«Детский сад комбинированного вида №407»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городского округа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Самара</a:t>
            </a:r>
          </a:p>
          <a:p>
            <a:pPr algn="ctr"/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Детский коллективный творческий проект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познавательно-исследовательской направленности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«Мы юные создатели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Блейда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 </a:t>
            </a:r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Любина Евгения Алексеевна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оспитатель</a:t>
            </a:r>
          </a:p>
          <a:p>
            <a:pPr algn="ctr"/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Самара, 2020г.</a:t>
            </a:r>
          </a:p>
          <a:p>
            <a:pPr algn="ctr"/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78246" y="844108"/>
            <a:ext cx="75793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</a:pPr>
            <a:endParaRPr lang="ru-RU" sz="28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79677" y="1018573"/>
          <a:ext cx="7465670" cy="4490977"/>
        </p:xfrm>
        <a:graphic>
          <a:graphicData uri="http://schemas.openxmlformats.org/drawingml/2006/table">
            <a:tbl>
              <a:tblPr/>
              <a:tblGrid>
                <a:gridCol w="2736240"/>
                <a:gridCol w="4729430"/>
              </a:tblGrid>
              <a:tr h="9418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Творческое название проекта</a:t>
                      </a:r>
                      <a:endParaRPr lang="ru-RU" sz="1600" b="1" i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«Мы юные создатели Блейда»</a:t>
                      </a:r>
                      <a:endParaRPr lang="ru-RU" sz="1600" b="1" i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(старший дошкольный возраст, 6-7 лет)</a:t>
                      </a:r>
                      <a:endParaRPr lang="ru-RU" sz="1600" b="1" i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8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Вид проекта</a:t>
                      </a:r>
                      <a:endParaRPr lang="ru-RU" sz="1600" b="1" i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latin typeface="+mn-lt"/>
                          <a:ea typeface="Calibri"/>
                          <a:cs typeface="Times New Roman"/>
                        </a:rPr>
                        <a:t>Изобретательский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latin typeface="+mn-lt"/>
                          <a:ea typeface="Calibri"/>
                          <a:cs typeface="Times New Roman"/>
                        </a:rPr>
                        <a:t>Краткосрочный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18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Разработчик</a:t>
                      </a:r>
                      <a:r>
                        <a:rPr lang="ru-RU" sz="1600" b="1" i="0" baseline="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600" b="1" i="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проекта</a:t>
                      </a:r>
                      <a:endParaRPr lang="ru-RU" sz="1600" b="1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 smtClean="0">
                          <a:latin typeface="+mn-lt"/>
                          <a:ea typeface="Calibri"/>
                          <a:cs typeface="Times New Roman"/>
                        </a:rPr>
                        <a:t>Любина </a:t>
                      </a:r>
                      <a:r>
                        <a:rPr lang="ru-RU" sz="1600" b="1" i="0" dirty="0">
                          <a:latin typeface="+mn-lt"/>
                          <a:ea typeface="Calibri"/>
                          <a:cs typeface="Times New Roman"/>
                        </a:rPr>
                        <a:t>Евгения Алексеевна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3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Участники проекта</a:t>
                      </a:r>
                      <a:endParaRPr lang="ru-RU" sz="1600" b="1" i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Воспитанники подготовительной к школе группы №10 Воспитатели подготовительной к школе группы №10,</a:t>
                      </a:r>
                      <a:endParaRPr lang="ru-RU" sz="1600" b="1" i="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Родители воспитанников подготовительной к школе группы №10</a:t>
                      </a:r>
                      <a:endParaRPr lang="ru-RU" sz="1600" b="1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55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671332" y="706056"/>
          <a:ext cx="7789761" cy="5081286"/>
        </p:xfrm>
        <a:graphic>
          <a:graphicData uri="http://schemas.openxmlformats.org/drawingml/2006/table">
            <a:tbl>
              <a:tblPr/>
              <a:tblGrid>
                <a:gridCol w="2855022"/>
                <a:gridCol w="4934739"/>
              </a:tblGrid>
              <a:tr h="5081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Проблема</a:t>
                      </a:r>
                      <a:endParaRPr lang="ru-RU" sz="2000" b="1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latin typeface="+mn-lt"/>
                          <a:ea typeface="Calibri"/>
                          <a:cs typeface="Times New Roman"/>
                        </a:rPr>
                        <a:t>Один из воспитанников однажды принёс в группу новую игрушку </a:t>
                      </a:r>
                      <a:r>
                        <a:rPr lang="ru-RU" sz="1800" b="1" i="0" dirty="0" err="1">
                          <a:latin typeface="+mn-lt"/>
                          <a:ea typeface="Calibri"/>
                          <a:cs typeface="Times New Roman"/>
                        </a:rPr>
                        <a:t>Блейд</a:t>
                      </a:r>
                      <a:r>
                        <a:rPr lang="ru-RU" sz="1800" b="1" i="0" dirty="0">
                          <a:latin typeface="+mn-lt"/>
                          <a:ea typeface="Calibri"/>
                          <a:cs typeface="Times New Roman"/>
                        </a:rPr>
                        <a:t>, которая состояла из нескольких частей и крутилась, как волчок. Игрушка была одна, а играть хотели все дети. Дети решили построить </a:t>
                      </a:r>
                      <a:r>
                        <a:rPr lang="ru-RU" sz="1800" b="1" i="0" dirty="0" err="1">
                          <a:latin typeface="+mn-lt"/>
                          <a:ea typeface="Calibri"/>
                          <a:cs typeface="Times New Roman"/>
                        </a:rPr>
                        <a:t>Блейды</a:t>
                      </a:r>
                      <a:r>
                        <a:rPr lang="ru-RU" sz="1800" b="1" i="0" dirty="0">
                          <a:latin typeface="+mn-lt"/>
                          <a:ea typeface="Calibri"/>
                          <a:cs typeface="Times New Roman"/>
                        </a:rPr>
                        <a:t> самостоятельно из всех имеющихся в группе конструкторов.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latin typeface="+mn-lt"/>
                          <a:ea typeface="Calibri"/>
                          <a:cs typeface="Times New Roman"/>
                        </a:rPr>
                        <a:t>У детей возник вопрос: «А сможем ли мы сами сделать </a:t>
                      </a:r>
                      <a:r>
                        <a:rPr lang="ru-RU" sz="1800" b="1" i="0" dirty="0" err="1">
                          <a:latin typeface="+mn-lt"/>
                          <a:ea typeface="Calibri"/>
                          <a:cs typeface="Times New Roman"/>
                        </a:rPr>
                        <a:t>Блейд</a:t>
                      </a:r>
                      <a:r>
                        <a:rPr lang="ru-RU" sz="1800" b="1" i="0" dirty="0">
                          <a:latin typeface="+mn-lt"/>
                          <a:ea typeface="Calibri"/>
                          <a:cs typeface="Times New Roman"/>
                        </a:rPr>
                        <a:t> из конструктора?»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 descr="C:\Documents and Settings\Admin\Рабочий стол\конст\20200130_1445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4836" y="3576577"/>
            <a:ext cx="3030155" cy="2272616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115869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659757" y="776886"/>
          <a:ext cx="7859210" cy="5103053"/>
        </p:xfrm>
        <a:graphic>
          <a:graphicData uri="http://schemas.openxmlformats.org/drawingml/2006/table">
            <a:tbl>
              <a:tblPr/>
              <a:tblGrid>
                <a:gridCol w="2880477"/>
                <a:gridCol w="4978733"/>
              </a:tblGrid>
              <a:tr h="991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Цель проекта</a:t>
                      </a:r>
                      <a:endParaRPr lang="ru-RU" sz="1600" b="1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latin typeface="+mn-lt"/>
                          <a:ea typeface="Calibri"/>
                          <a:cs typeface="Times New Roman"/>
                        </a:rPr>
                        <a:t>Расширение представлений у детей о разных видах конструирования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>
                          <a:latin typeface="+mn-lt"/>
                          <a:ea typeface="Calibri"/>
                          <a:cs typeface="Times New Roman"/>
                        </a:rPr>
                        <a:t>(Мастерская игрушек из конструкторов)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11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Основные задачи  проекта</a:t>
                      </a:r>
                      <a:endParaRPr lang="ru-RU" sz="1600" b="1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10"/>
                        </a:spcAft>
                      </a:pPr>
                      <a:r>
                        <a:rPr lang="ru-RU" sz="1600" b="1" i="0" dirty="0">
                          <a:latin typeface="+mn-lt"/>
                          <a:ea typeface="Times New Roman"/>
                          <a:cs typeface="Times New Roman"/>
                        </a:rPr>
                        <a:t>- Развивать умение планировать процесс возведения постройки, преобразовывать готовую конструкцию через изменения или дополнения определенных элементов.</a:t>
                      </a:r>
                    </a:p>
                    <a:p>
                      <a:pPr>
                        <a:spcAft>
                          <a:spcPts val="610"/>
                        </a:spcAft>
                      </a:pPr>
                      <a:r>
                        <a:rPr lang="ru-RU" sz="1600" b="1" i="0" dirty="0">
                          <a:latin typeface="+mn-lt"/>
                          <a:ea typeface="Times New Roman"/>
                          <a:cs typeface="Times New Roman"/>
                        </a:rPr>
                        <a:t>- Расширять представления о материалах,  деталях, из которых они сделаны и их свойствах;</a:t>
                      </a:r>
                    </a:p>
                    <a:p>
                      <a:pPr>
                        <a:spcAft>
                          <a:spcPts val="610"/>
                        </a:spcAft>
                      </a:pPr>
                      <a:r>
                        <a:rPr lang="ru-RU" sz="1600" b="1" i="0" dirty="0">
                          <a:latin typeface="+mn-lt"/>
                          <a:ea typeface="Times New Roman"/>
                          <a:cs typeface="Times New Roman"/>
                        </a:rPr>
                        <a:t>- Развивать умение видеть конструкцию и анализировать ее основные части, их функциональные назначения, определять, какие детали больше всего подходят для постройки, как их целесообразно скомбинировать.</a:t>
                      </a:r>
                    </a:p>
                    <a:p>
                      <a:pPr>
                        <a:spcAft>
                          <a:spcPts val="610"/>
                        </a:spcAft>
                      </a:pPr>
                      <a:r>
                        <a:rPr lang="ru-RU" sz="1600" b="1" i="0" dirty="0">
                          <a:latin typeface="+mn-lt"/>
                          <a:ea typeface="Times New Roman"/>
                          <a:cs typeface="Times New Roman"/>
                        </a:rPr>
                        <a:t>- Закреплять навыки коллективной работы: умение договариваться с помощью жестов, распределять обязанности, работать в соответствии с общим замыслом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33426" y="666750"/>
            <a:ext cx="7743824" cy="5693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cs typeface="Times New Roman" pitchFamily="18" charset="0"/>
              </a:rPr>
              <a:t>I Этап подготовительный:</a:t>
            </a:r>
          </a:p>
          <a:p>
            <a:r>
              <a:rPr lang="ru-RU" sz="1400" dirty="0" smtClean="0">
                <a:cs typeface="Times New Roman" pitchFamily="18" charset="0"/>
              </a:rPr>
              <a:t>• Пополнение конструктивного уголка конструктором с разными способами крепления.</a:t>
            </a:r>
          </a:p>
          <a:p>
            <a:r>
              <a:rPr lang="ru-RU" sz="1400" dirty="0" smtClean="0">
                <a:cs typeface="Times New Roman" pitchFamily="18" charset="0"/>
              </a:rPr>
              <a:t>• Подборка элементарных рисунков, фотографий, схем, чертежей, моделей.</a:t>
            </a:r>
          </a:p>
          <a:p>
            <a:r>
              <a:rPr lang="ru-RU" sz="1400" dirty="0" smtClean="0">
                <a:cs typeface="Times New Roman" pitchFamily="18" charset="0"/>
              </a:rPr>
              <a:t>• Мотивация детей на конструктивную деятельность через чтение художественной литературы, рассматривание картин и беседы.</a:t>
            </a:r>
          </a:p>
          <a:p>
            <a:r>
              <a:rPr lang="ru-RU" sz="1400" dirty="0" smtClean="0">
                <a:cs typeface="Times New Roman" pitchFamily="18" charset="0"/>
              </a:rPr>
              <a:t>Чтение художественной литературы:</a:t>
            </a:r>
          </a:p>
          <a:p>
            <a:r>
              <a:rPr lang="ru-RU" sz="1400" dirty="0" smtClean="0">
                <a:cs typeface="Times New Roman" pitchFamily="18" charset="0"/>
              </a:rPr>
              <a:t>Стихи: К. Лукаш «Мне конструктор папа подарил», Т. </a:t>
            </a:r>
            <a:r>
              <a:rPr lang="ru-RU" sz="1400" dirty="0" err="1" smtClean="0">
                <a:cs typeface="Times New Roman" pitchFamily="18" charset="0"/>
              </a:rPr>
              <a:t>Шатских</a:t>
            </a:r>
            <a:r>
              <a:rPr lang="ru-RU" sz="1400" dirty="0" smtClean="0">
                <a:cs typeface="Times New Roman" pitchFamily="18" charset="0"/>
              </a:rPr>
              <a:t> «Про конструктор», В. Маяковский «Кем быть?», «Стройка».</a:t>
            </a:r>
          </a:p>
          <a:p>
            <a:r>
              <a:rPr lang="ru-RU" sz="1400" dirty="0" smtClean="0">
                <a:cs typeface="Times New Roman" pitchFamily="18" charset="0"/>
              </a:rPr>
              <a:t>Сказки: «Три поросенка», Н. Носов «Приключения Незнайки»</a:t>
            </a:r>
          </a:p>
          <a:p>
            <a:r>
              <a:rPr lang="ru-RU" sz="1400" dirty="0" smtClean="0">
                <a:cs typeface="Times New Roman" pitchFamily="18" charset="0"/>
              </a:rPr>
              <a:t>Рассказы: Н. Калинина «Кто у нас хороший», «Как ребята построили дом».</a:t>
            </a:r>
          </a:p>
          <a:p>
            <a:r>
              <a:rPr lang="ru-RU" sz="1400" dirty="0" smtClean="0">
                <a:cs typeface="Times New Roman" pitchFamily="18" charset="0"/>
              </a:rPr>
              <a:t>Рассматривание картин: «Как Мишка строил дом», «Мы строители», «Разве так играют».</a:t>
            </a:r>
          </a:p>
          <a:p>
            <a:r>
              <a:rPr lang="ru-RU" sz="1400" dirty="0" smtClean="0">
                <a:cs typeface="Times New Roman" pitchFamily="18" charset="0"/>
              </a:rPr>
              <a:t>II Этап основной:</a:t>
            </a:r>
          </a:p>
          <a:p>
            <a:r>
              <a:rPr lang="ru-RU" sz="1400" dirty="0" smtClean="0">
                <a:cs typeface="Times New Roman" pitchFamily="18" charset="0"/>
              </a:rPr>
              <a:t>Дидактические игры:</a:t>
            </a:r>
          </a:p>
          <a:p>
            <a:r>
              <a:rPr lang="ru-RU" sz="1400" dirty="0" smtClean="0">
                <a:cs typeface="Times New Roman" pitchFamily="18" charset="0"/>
              </a:rPr>
              <a:t>• «Найди такую же деталь»;</a:t>
            </a:r>
          </a:p>
          <a:p>
            <a:r>
              <a:rPr lang="ru-RU" sz="1400" dirty="0" smtClean="0">
                <a:cs typeface="Times New Roman" pitchFamily="18" charset="0"/>
              </a:rPr>
              <a:t>• «Запомни расположение»;</a:t>
            </a:r>
          </a:p>
          <a:p>
            <a:r>
              <a:rPr lang="ru-RU" sz="1400" dirty="0" smtClean="0">
                <a:cs typeface="Times New Roman" pitchFamily="18" charset="0"/>
              </a:rPr>
              <a:t>• «Что изменилось?»;</a:t>
            </a:r>
          </a:p>
          <a:p>
            <a:r>
              <a:rPr lang="ru-RU" sz="1400" dirty="0" smtClean="0">
                <a:cs typeface="Times New Roman" pitchFamily="18" charset="0"/>
              </a:rPr>
              <a:t>• «Выложи вторую половину»;</a:t>
            </a:r>
          </a:p>
          <a:p>
            <a:r>
              <a:rPr lang="ru-RU" sz="1400" dirty="0" smtClean="0">
                <a:cs typeface="Times New Roman" pitchFamily="18" charset="0"/>
              </a:rPr>
              <a:t>• «Чья команда быстрее построит».</a:t>
            </a:r>
          </a:p>
          <a:p>
            <a:r>
              <a:rPr lang="ru-RU" sz="1400" dirty="0" smtClean="0">
                <a:cs typeface="Times New Roman" pitchFamily="18" charset="0"/>
              </a:rPr>
              <a:t>Совместная деятельность: Конструирование «Дома бывают разные», «Микрорайон», «Транспорт», «Животные», «Зоопарк», «Роботы», «Военная техника», «Мосты», «Вот что я умею».</a:t>
            </a:r>
          </a:p>
          <a:p>
            <a:r>
              <a:rPr lang="ru-RU" sz="1400" dirty="0" smtClean="0">
                <a:cs typeface="Times New Roman" pitchFamily="18" charset="0"/>
              </a:rPr>
              <a:t>III Этап заключительный:</a:t>
            </a:r>
          </a:p>
          <a:p>
            <a:r>
              <a:rPr lang="ru-RU" sz="1400" dirty="0" smtClean="0">
                <a:cs typeface="Times New Roman" pitchFamily="18" charset="0"/>
              </a:rPr>
              <a:t>• Выставка детских поделок.</a:t>
            </a:r>
          </a:p>
          <a:p>
            <a:r>
              <a:rPr lang="ru-RU" sz="1400" dirty="0" smtClean="0">
                <a:cs typeface="Times New Roman" pitchFamily="18" charset="0"/>
              </a:rPr>
              <a:t>• Создание альбома совместного детско-родительского творчества «Строить из конструктора вместе веселей».</a:t>
            </a:r>
          </a:p>
          <a:p>
            <a:r>
              <a:rPr lang="ru-RU" sz="1400" dirty="0" smtClean="0">
                <a:cs typeface="Times New Roman" pitchFamily="18" charset="0"/>
              </a:rPr>
              <a:t>• Оформление фотовыставки «Наши любимые постройки из конструктора».</a:t>
            </a:r>
            <a:endParaRPr lang="ru-RU" sz="14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560700" cy="1408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 smtClean="0">
                <a:cs typeface="Times New Roman" pitchFamily="18" charset="0"/>
              </a:rPr>
              <a:t>Познавательное развитие</a:t>
            </a:r>
            <a:r>
              <a:rPr lang="ru-RU" sz="1600" b="1" dirty="0" smtClean="0">
                <a:cs typeface="Times New Roman" pitchFamily="18" charset="0"/>
              </a:rPr>
              <a:t>:</a:t>
            </a:r>
          </a:p>
          <a:p>
            <a:r>
              <a:rPr lang="ru-RU" sz="1600" b="1" dirty="0" smtClean="0">
                <a:cs typeface="Times New Roman" pitchFamily="18" charset="0"/>
              </a:rPr>
              <a:t>Знакомство с разными видами конструкторов;</a:t>
            </a:r>
          </a:p>
          <a:p>
            <a:r>
              <a:rPr lang="ru-RU" sz="1600" b="1" dirty="0" smtClean="0">
                <a:cs typeface="Times New Roman" pitchFamily="18" charset="0"/>
              </a:rPr>
              <a:t>Изучение деталей </a:t>
            </a:r>
            <a:r>
              <a:rPr lang="ru-RU" sz="1600" b="1" i="1" dirty="0" smtClean="0">
                <a:cs typeface="Times New Roman" pitchFamily="18" charset="0"/>
              </a:rPr>
              <a:t>(названия, виды)</a:t>
            </a:r>
            <a:r>
              <a:rPr lang="ru-RU" sz="1600" b="1" dirty="0" smtClean="0">
                <a:cs typeface="Times New Roman" pitchFamily="18" charset="0"/>
              </a:rPr>
              <a:t>;</a:t>
            </a:r>
          </a:p>
          <a:p>
            <a:r>
              <a:rPr lang="ru-RU" sz="1600" b="1" dirty="0" smtClean="0">
                <a:cs typeface="Times New Roman" pitchFamily="18" charset="0"/>
              </a:rPr>
              <a:t>Просмотр презентации «Детские конструкторы, история создания»</a:t>
            </a:r>
          </a:p>
          <a:p>
            <a:pPr marL="514350" indent="-514350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ru-RU" sz="160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C:\Documents and Settings\Admin\Рабочий стол\конст\20200130_092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0324" y="2861533"/>
            <a:ext cx="3572933" cy="265714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1" name="Picture 3" descr="C:\Documents and Settings\Admin\Мои документы\Downloads\slide_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1943" y="1846619"/>
            <a:ext cx="2812265" cy="210919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2" name="Picture 4" descr="C:\Documents and Settings\Admin\Мои документы\Downloads\slide_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107" y="4075416"/>
            <a:ext cx="2428506" cy="1782326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556778" cy="1162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514350" algn="ctr" marL="514350">
              <a:lnSpc>
                <a:spcPct val="150000"/>
              </a:lnSpc>
            </a:pPr>
            <a:r>
              <a:rPr lang="ru-RU" sz="1600" dirty="0" smtClean="0" b="1">
                <a:ea charset="0" typeface="Tahoma" pitchFamily="34" panose="020B0604030504040204"/>
                <a:cs typeface="Times New Roman" pitchFamily="18" charset="0"/>
              </a:rPr>
              <a:t>К 55-летию со дня изобретения легендарного кирпичика </a:t>
            </a:r>
            <a:r>
              <a:rPr lang="en-US" sz="1600" dirty="0" smtClean="0" b="1">
                <a:ea charset="0" typeface="Tahoma" pitchFamily="34" panose="020B0604030504040204"/>
                <a:cs typeface="Times New Roman" pitchFamily="18" charset="0"/>
              </a:rPr>
              <a:t>Lego </a:t>
            </a:r>
            <a:r>
              <a:rPr lang="ru-RU" sz="1600" dirty="0" smtClean="0" b="1">
                <a:ea charset="0" typeface="Tahoma" pitchFamily="34" panose="020B0604030504040204"/>
                <a:cs typeface="Times New Roman" pitchFamily="18" charset="0"/>
              </a:rPr>
              <a:t>компания разработала серию </a:t>
            </a:r>
            <a:r>
              <a:rPr lang="ru-RU" sz="1600" dirty="0" smtClean="0" b="1" err="1">
                <a:ea charset="0" typeface="Tahoma" pitchFamily="34" panose="020B0604030504040204"/>
                <a:cs typeface="Times New Roman" pitchFamily="18" charset="0"/>
              </a:rPr>
              <a:t>принтов</a:t>
            </a:r>
            <a:r>
              <a:rPr lang="ru-RU" sz="1600" dirty="0" smtClean="0" b="1">
                <a:ea charset="0" typeface="Tahoma" pitchFamily="34" panose="020B0604030504040204"/>
                <a:cs typeface="Times New Roman" pitchFamily="18" charset="0"/>
              </a:rPr>
              <a:t> – загадок на воображение. Дети с удовольствием угадывали загадки – сказки.</a:t>
            </a:r>
            <a:endParaRPr lang="ru-RU" sz="1600" dirty="0" b="1">
              <a:ea charset="0" typeface="Tahoma" pitchFamily="34" panose="020B0604030504040204"/>
              <a:cs typeface="Times New Roman" pitchFamily="18" charset="0"/>
            </a:endParaRPr>
          </a:p>
        </p:txBody>
      </p:sp>
      <p:pic>
        <p:nvPicPr>
          <p:cNvPr id="3074" name="Picture 2" descr="C:\Documents and Settings\Admin\Мои документы\Downloads\5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9703" y="2184734"/>
            <a:ext cx="2269864" cy="1909279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Мои документы\Downloads\6 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4464" y="2183802"/>
            <a:ext cx="2484121" cy="1914861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Мои документы\Downloads\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2310" y="2188509"/>
            <a:ext cx="2474595" cy="302895"/>
          </a:xfrm>
          <a:prstGeom prst="rect">
            <a:avLst/>
          </a:prstGeom>
          <a:noFill/>
        </p:spPr>
      </p:pic>
    </p:spTree>
    <p:extLst>
      <p:ext uri="{BB962C8B-B14F-4D97-AF65-F5344CB8AC3E}">
        <p14:creationId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6105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cs typeface="Times New Roman" pitchFamily="18" charset="0"/>
              </a:rPr>
              <a:t>Образовательная деятельность</a:t>
            </a:r>
            <a:r>
              <a:rPr lang="ru-RU" sz="1400" b="1" dirty="0" smtClean="0">
                <a:cs typeface="Times New Roman" pitchFamily="18" charset="0"/>
              </a:rPr>
              <a:t> </a:t>
            </a:r>
            <a:r>
              <a:rPr lang="ru-RU" sz="1400" b="1" dirty="0" smtClean="0">
                <a:cs typeface="Times New Roman" pitchFamily="18" charset="0"/>
              </a:rPr>
              <a:t>по развитию </a:t>
            </a:r>
            <a:r>
              <a:rPr lang="ru-RU" sz="1400" b="1" dirty="0" smtClean="0">
                <a:cs typeface="Times New Roman" pitchFamily="18" charset="0"/>
              </a:rPr>
              <a:t>коммуникативных способностей посредством </a:t>
            </a:r>
            <a:r>
              <a:rPr lang="ru-RU" sz="1400" b="1" dirty="0" smtClean="0">
                <a:cs typeface="Times New Roman" pitchFamily="18" charset="0"/>
              </a:rPr>
              <a:t>образовательного конструктора </a:t>
            </a:r>
            <a:r>
              <a:rPr lang="ru-RU" sz="1400" b="1" dirty="0" err="1" smtClean="0">
                <a:cs typeface="Times New Roman" pitchFamily="18" charset="0"/>
              </a:rPr>
              <a:t>Лего</a:t>
            </a:r>
            <a:r>
              <a:rPr lang="ru-RU" sz="1400" b="1" dirty="0" smtClean="0">
                <a:cs typeface="Times New Roman" pitchFamily="18" charset="0"/>
              </a:rPr>
              <a:t> «Построй свою историю»</a:t>
            </a:r>
          </a:p>
          <a:p>
            <a:r>
              <a:rPr lang="ru-RU" sz="1400" b="1" dirty="0" smtClean="0">
                <a:cs typeface="Times New Roman" pitchFamily="18" charset="0"/>
              </a:rPr>
              <a:t>Придумывание рассказа на тему «Как Миша варежку потерял»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\Рабочий стол\конст\20200130_100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7153" y="2317348"/>
            <a:ext cx="3187700" cy="239077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Содержимое 3" descr="-NVNicmD19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71189" y="1260676"/>
            <a:ext cx="1605181" cy="13330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 descr="3 ВЗОБРАЛС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56786" y="1792750"/>
            <a:ext cx="1994724" cy="14954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 descr="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3626" y="2633723"/>
            <a:ext cx="1982019" cy="14859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Содержимое 7" descr="1 БАБУШК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48439" y="3897741"/>
            <a:ext cx="1951418" cy="146295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 descr="2 ПОБЕЖАЛ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375" y="4187873"/>
            <a:ext cx="2038349" cy="1585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646425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П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ознакомились 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с историей создания </a:t>
            </a:r>
            <a:r>
              <a:rPr lang="ru-RU" b="1" dirty="0" err="1" smtClean="0">
                <a:ea typeface="Tahoma" panose="020B0604030504040204" pitchFamily="34" charset="0"/>
                <a:cs typeface="Times New Roman" pitchFamily="18" charset="0"/>
              </a:rPr>
              <a:t>Т</a:t>
            </a:r>
            <a:r>
              <a:rPr lang="ru-RU" b="1" dirty="0" err="1" smtClean="0">
                <a:ea typeface="Tahoma" panose="020B0604030504040204" pitchFamily="34" charset="0"/>
                <a:cs typeface="Times New Roman" pitchFamily="18" charset="0"/>
              </a:rPr>
              <a:t>анграма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6146" name="Picture 2" descr="C:\Documents and Settings\Admin\Рабочий стол\конст\20200128_091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7811" y="3243772"/>
            <a:ext cx="3185287" cy="238896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7" name="Picture 3" descr="C:\Documents and Settings\Admin\Рабочий стол\конст\IMG-c403658e3303743d3b367a7c8a970c16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7718" y="1910205"/>
            <a:ext cx="3121025" cy="31210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8" name="Picture 4" descr="C:\Documents and Settings\Admin\Рабочий стол\конст\20200130_0951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32060" y="1250294"/>
            <a:ext cx="2599508" cy="1949631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2584430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Конструировали лыжников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7170" name="Picture 2" descr="C:\Documents and Settings\Admin\Рабочий стол\конст\IMG-cdb7f15fd84e02f127e6a8f8ab6dfa56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2460" y="988813"/>
            <a:ext cx="4323967" cy="4323967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5352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В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ыяснили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, что без схемы трудно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сконструировать </a:t>
            </a:r>
          </a:p>
          <a:p>
            <a:pPr marL="514350" indent="-514350" algn="ctr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Решили изготовить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схемы для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построек</a:t>
            </a:r>
          </a:p>
          <a:p>
            <a:pPr marL="514350" indent="-514350" algn="ctr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Создали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альбом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схем</a:t>
            </a:r>
            <a:endParaRPr lang="ru-RU" sz="1600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8194" name="Picture 2" descr="C:\Documents and Settings\Admin\Рабочий стол\конст\20200130_1148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974945" y="2490782"/>
            <a:ext cx="3442490" cy="258186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5" name="Picture 3" descr="C:\Documents and Settings\Admin\Рабочий стол\конст\20200130_0952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21973" y="2518957"/>
            <a:ext cx="3454400" cy="2590800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588368" cy="1531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Познакомились с новым конструктором </a:t>
            </a:r>
            <a:r>
              <a:rPr lang="en-US" sz="1600" b="1" dirty="0" err="1" smtClean="0">
                <a:ea typeface="Tahoma" panose="020B0604030504040204" pitchFamily="34" charset="0"/>
                <a:cs typeface="Times New Roman" pitchFamily="18" charset="0"/>
              </a:rPr>
              <a:t>Fanklastik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. Конструктор понравился, но мало деталей хватило только на 3 поделки. Когда искали информацию о конструкторе узнали, много интересного, можно выстроить поделку 3 метра в высоту.</a:t>
            </a:r>
            <a:endParaRPr lang="ru-RU" sz="1600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9218" name="Picture 2" descr="C:\Documents and Settings\Admin\Рабочий стол\конст\20200128_1637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919" y="2812648"/>
            <a:ext cx="3969607" cy="286198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0" name="Picture 2" descr="F:\конст\20200203_1406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864" y="2215365"/>
            <a:ext cx="3282846" cy="2941820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8"/>
            <a:ext cx="7596458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Познакомились с к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онструктом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«Блок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мастер»</a:t>
            </a:r>
            <a:endParaRPr lang="ru-RU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74" name="Picture 2" descr="F:\конст\20200129_1558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5637" y="1574156"/>
            <a:ext cx="4014761" cy="301107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5" name="Picture 3" descr="F:\конст\20200129_1547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627010" y="2465409"/>
            <a:ext cx="3755077" cy="3228050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501282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Конструктор «</a:t>
            </a:r>
            <a:r>
              <a:rPr lang="en-US" b="1" dirty="0" smtClean="0">
                <a:ea typeface="Tahoma" panose="020B0604030504040204" pitchFamily="34" charset="0"/>
                <a:cs typeface="Tahoma" panose="020B0604030504040204" pitchFamily="34" charset="0"/>
              </a:rPr>
              <a:t>Lego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» пожарная часть, пожарная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машина </a:t>
            </a:r>
            <a:endParaRPr lang="ru-RU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098" name="Picture 2" descr="F:\конст\20200128_1714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039" y="3278345"/>
            <a:ext cx="3381296" cy="253597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099" name="Picture 3" descr="F:\конст\20200128_1712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09294" y="1302483"/>
            <a:ext cx="2514188" cy="252113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00" name="Picture 4" descr="F:\конст\20200129_1825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09257" y="3382924"/>
            <a:ext cx="3436091" cy="2427567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511442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Деревянный 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конструктор  «Динозавр»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5122" name="Picture 2" descr="F:\конст\20200130_0757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3994" y="3586292"/>
            <a:ext cx="3380509" cy="200445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4" name="Picture 4" descr="F:\конст\20200128_1720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31810" y="1281283"/>
            <a:ext cx="3360259" cy="205047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5" name="Picture 5" descr="F:\конст\20200128_1736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79733" y="1845434"/>
            <a:ext cx="4226867" cy="3023348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438607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Магнитный конструктор «</a:t>
            </a:r>
            <a:r>
              <a:rPr lang="ru-RU" b="1" dirty="0" err="1" smtClean="0">
                <a:ea typeface="Tahoma" panose="020B0604030504040204" pitchFamily="34" charset="0"/>
                <a:cs typeface="Times New Roman" pitchFamily="18" charset="0"/>
              </a:rPr>
              <a:t>Мални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» 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6148" name="Picture 4" descr="F:\конст\20200129_174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396" y="1331915"/>
            <a:ext cx="3384768" cy="451302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7963961" y="3449256"/>
            <a:ext cx="4571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7" name="Picture 3" descr="F:\конст\20200131_1615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 flipV="1">
            <a:off x="1513069" y="3240911"/>
            <a:ext cx="3174677" cy="256775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6" name="Picture 2" descr="F:\конст\20200129_1638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3494" y="3264060"/>
            <a:ext cx="3431787" cy="2573841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459191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пыты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из магнитного конструктора</a:t>
            </a:r>
            <a:endParaRPr lang="ru-RU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170" name="Picture 2" descr="F:\конст\20200131_1625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229" y="1120628"/>
            <a:ext cx="2791174" cy="372156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1" name="Picture 3" descr="F:\конст\20200121_1717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2887" y="1153867"/>
            <a:ext cx="2636714" cy="354545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2" name="Picture 4" descr="F:\конст\20200131_1731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5517" y="3472405"/>
            <a:ext cx="3073724" cy="2305293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411963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Магнитная ёлка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8194" name="Picture 2" descr="F:\конст\20200121_1651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4078" y="1596044"/>
            <a:ext cx="2948788" cy="360772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5" name="Picture 3" descr="F:\конст\20191206_0959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646555"/>
            <a:ext cx="2674938" cy="3566584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358250" cy="423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Из к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онструктора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«Ц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веточки «делали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украшения</a:t>
            </a:r>
            <a:endParaRPr lang="ru-RU" sz="1600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9218" name="Picture 2" descr="F:\конст\20200128_1709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9308" y="3300946"/>
            <a:ext cx="1824446" cy="242440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219" name="Picture 3" descr="F:\конст\20200128_1711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1317" y="1430300"/>
            <a:ext cx="3004749" cy="442271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220" name="Picture 4" descr="F:\конст\20200129_1555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0883" y="3590042"/>
            <a:ext cx="2425959" cy="2034074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51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Конструктор «Веселая стройка» Делали разные </a:t>
            </a:r>
            <a:r>
              <a:rPr lang="ru-RU" sz="1600" b="1" dirty="0" err="1" smtClean="0">
                <a:ea typeface="Tahoma" panose="020B0604030504040204" pitchFamily="34" charset="0"/>
                <a:cs typeface="Times New Roman" pitchFamily="18" charset="0"/>
              </a:rPr>
              <a:t>Б</a:t>
            </a:r>
            <a:r>
              <a:rPr lang="ru-RU" sz="1600" b="1" dirty="0" err="1" smtClean="0">
                <a:ea typeface="Tahoma" panose="020B0604030504040204" pitchFamily="34" charset="0"/>
                <a:cs typeface="Times New Roman" pitchFamily="18" charset="0"/>
              </a:rPr>
              <a:t>лейды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большие и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маленькие</a:t>
            </a:r>
            <a:endParaRPr lang="ru-RU" sz="1600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1267" name="Picture 3" descr="F:\конст\20200131_1638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5683" y="1612784"/>
            <a:ext cx="5519751" cy="4139814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6" y="758536"/>
            <a:ext cx="25844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Конструктор из фетра «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Транспорт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»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2290" name="Picture 2" descr="F:\конст\IMG-c3d4ab326bb0e75caa8e99909249952c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9255" y="955127"/>
            <a:ext cx="4853927" cy="4853927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100085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Самостоятельная деятельность в режимных моментах  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3314" name="Picture 2" descr="F:\конст\20200116_110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6342" y="4293312"/>
            <a:ext cx="2180443" cy="163533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5" name="Picture 3" descr="F:\конст\20200121_1647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250556" y="1606739"/>
            <a:ext cx="2700760" cy="202557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6" name="Picture 4" descr="F:\конст\20200128_1704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950560" y="1239815"/>
            <a:ext cx="1784269" cy="20574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7" name="Picture 5" descr="F:\конст\20200127_1746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19265" y="3719787"/>
            <a:ext cx="2268472" cy="170135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8" name="Picture 6" descr="F:\конст\20200127_1753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89226" y="3323864"/>
            <a:ext cx="1775736" cy="236764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9" name="Picture 7" descr="F:\конст\20200127_16332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8917" y="1285523"/>
            <a:ext cx="2505770" cy="1879327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8"/>
            <a:ext cx="3846072" cy="792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Из разных конструкторов </a:t>
            </a:r>
            <a:endParaRPr lang="ru-RU" sz="1600" b="1" dirty="0" smtClean="0">
              <a:ea typeface="Tahoma" panose="020B0604030504040204" pitchFamily="34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с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троили различный транспорт</a:t>
            </a:r>
            <a:endParaRPr lang="ru-RU" sz="1600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4338" name="Picture 2" descr="F:\конст\20200131_184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884075" y="1669137"/>
            <a:ext cx="4463641" cy="3347731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3197888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Сюжетно ролевая игра «Наш микрорайон»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5362" name="Picture 2" descr="F:\конст\20200131_1859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46952" y="1661449"/>
            <a:ext cx="4318000" cy="3238500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4" y="758539"/>
            <a:ext cx="719370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sz="2400" b="1" dirty="0" smtClean="0">
                <a:ea typeface="Tahoma" panose="020B0604030504040204" pitchFamily="34" charset="0"/>
                <a:cs typeface="Tahoma" panose="020B0604030504040204" pitchFamily="34" charset="0"/>
              </a:rPr>
              <a:t>Выставка </a:t>
            </a:r>
            <a:r>
              <a:rPr lang="ru-RU" sz="2400" b="1" dirty="0" smtClean="0">
                <a:ea typeface="Tahoma" panose="020B0604030504040204" pitchFamily="34" charset="0"/>
                <a:cs typeface="Tahoma" panose="020B0604030504040204" pitchFamily="34" charset="0"/>
              </a:rPr>
              <a:t>детских </a:t>
            </a:r>
            <a:r>
              <a:rPr lang="ru-RU" sz="2400" b="1" dirty="0" smtClean="0">
                <a:ea typeface="Tahoma" panose="020B0604030504040204" pitchFamily="34" charset="0"/>
                <a:cs typeface="Tahoma" panose="020B0604030504040204" pitchFamily="34" charset="0"/>
              </a:rPr>
              <a:t>работ</a:t>
            </a:r>
            <a:endParaRPr lang="ru-RU" sz="240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6386" name="Picture 2" descr="F:\конст\20200131_1902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480" y="1369911"/>
            <a:ext cx="3918995" cy="293924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2" descr="F:\конст\20200131_1638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2161" y="3557815"/>
            <a:ext cx="4572001" cy="2701637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7975" y="758539"/>
            <a:ext cx="7229658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Создавали постройки совместно с родителями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b="1" dirty="0" smtClean="0">
                <a:ea typeface="Tahoma" panose="020B0604030504040204" pitchFamily="34" charset="0"/>
                <a:cs typeface="Tahoma" panose="020B0604030504040204" pitchFamily="34" charset="0"/>
              </a:rPr>
              <a:t>дома</a:t>
            </a:r>
            <a:endParaRPr lang="ru-RU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7410" name="Picture 2" descr="F:\конст\IMG-5af68d62aa1ae602f8f71dce18cf32fb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326" y="1366092"/>
            <a:ext cx="2569851" cy="248981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1" name="Picture 3" descr="F:\конст\IMG-5af966ce81af6e6999b134380a921715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9961" y="1322025"/>
            <a:ext cx="2721167" cy="229150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2" name="Picture 4" descr="F:\конст\IMG-4bca033bf4927ac0cd13d81b5e46d990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3296" y="3817680"/>
            <a:ext cx="2482781" cy="169075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3" name="Picture 5" descr="F:\конст\IMG-1e9f8656b441e11f1f151956dcc4b59e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5041" y="1357145"/>
            <a:ext cx="1905845" cy="160639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4" name="Picture 6" descr="F:\конст\IMG-051dbf95822abd662e78f11a0e5213ec-V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37955" y="2950722"/>
            <a:ext cx="1945432" cy="259390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5" name="Picture 7" descr="F:\конст\IMG-42904256b0ca0610cac66cfff0d7bfbb-V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94" y="3595306"/>
            <a:ext cx="2645751" cy="1968214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896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54370" y="758539"/>
            <a:ext cx="45141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r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Выставку посетили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воспитанники других групп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 </a:t>
            </a:r>
          </a:p>
          <a:p>
            <a:pPr marL="514350" indent="-514350" algn="r">
              <a:lnSpc>
                <a:spcPct val="150000"/>
              </a:lnSpc>
            </a:pP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Продемонстрировали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как из разных конструкторов 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функционируют</a:t>
            </a:r>
            <a:r>
              <a:rPr lang="ru-RU" sz="1600" b="1" dirty="0" smtClean="0"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ea typeface="Tahoma" panose="020B0604030504040204" pitchFamily="34" charset="0"/>
                <a:cs typeface="Times New Roman" pitchFamily="18" charset="0"/>
              </a:rPr>
              <a:t>Б</a:t>
            </a:r>
            <a:r>
              <a:rPr lang="ru-RU" sz="1600" b="1" dirty="0" err="1" smtClean="0">
                <a:ea typeface="Tahoma" panose="020B0604030504040204" pitchFamily="34" charset="0"/>
                <a:cs typeface="Times New Roman" pitchFamily="18" charset="0"/>
              </a:rPr>
              <a:t>лейды</a:t>
            </a:r>
            <a:r>
              <a:rPr lang="ru-RU" sz="140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 </a:t>
            </a:r>
            <a:endParaRPr lang="ru-RU" sz="1400" dirty="0"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8434" name="Picture 2" descr="F:\конст\20200203_1003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559" y="1717695"/>
            <a:ext cx="2813537" cy="211015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8435" name="Picture 3" descr="F:\конст\20200203_1005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9727" y="2612297"/>
            <a:ext cx="2336433" cy="210848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8436" name="Picture 4" descr="F:\конст\20200203_1207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9581" y="3264061"/>
            <a:ext cx="2307771" cy="2558281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41449" y="758539"/>
            <a:ext cx="3391382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М</a:t>
            </a:r>
            <a:r>
              <a:rPr lang="ru-RU" b="1" dirty="0" smtClean="0">
                <a:ea typeface="Tahoma" panose="020B0604030504040204" pitchFamily="34" charset="0"/>
                <a:cs typeface="Times New Roman" pitchFamily="18" charset="0"/>
              </a:rPr>
              <a:t>астер-класс для педагогов детского сада</a:t>
            </a:r>
            <a:endParaRPr lang="ru-RU" b="1" dirty="0"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19458" name="Picture 2" descr="F:\конст\20200203_111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3691" y="1621711"/>
            <a:ext cx="3174792" cy="238109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459" name="Picture 3" descr="F:\конст\20200203_0939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4086" y="2980103"/>
            <a:ext cx="3142215" cy="2356661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60699" y="669478"/>
            <a:ext cx="7176303" cy="489364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i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Анализ и оценка результата проекта</a:t>
            </a:r>
            <a:endParaRPr lang="ru-RU" sz="2000" b="1" dirty="0" smtClean="0"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Дети узнали о том, как видеть конструкцию и анализировать ее основные части, их функциональные назначения, определять, какие детали больше всего подходят для постройки, как их целесообразно скомбинировать.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Дети расширили представления о планировании процесса возведения постройки, </a:t>
            </a:r>
            <a:r>
              <a:rPr kumimoji="0" lang="ru-RU" sz="1600" b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преобразовывания</a:t>
            </a: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готовой конструкции через изменения или дополнения определенных элементов.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Дети закрепили навыки коллективной работы: умение договариваться с помощью жестов, распределять обязанности, работать в соответствии с общим замыслом.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ривлекли родителей к участию в совместных мероприятиях: в конкурсе на лучшую совместную постройку «Строить из конструктора вместе веселей»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Детско-родительские отношения развиваются.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Гипотеза подтвердилась – для того, чтобы создать игрушку, необходимы разные виды конструкторов,  нужное количество деталей, схемы.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После проведения проекта, достигли ожидаемого результата – были созданы </a:t>
            </a:r>
            <a:r>
              <a:rPr kumimoji="0" lang="ru-RU" sz="1600" b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игрушки-Блейды</a:t>
            </a: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из конструктора, которые могли крутиться, как волчки.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i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092"/>
            <a:ext cx="9135879" cy="71820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56526" y="2135926"/>
            <a:ext cx="7494499" cy="920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lnSpc>
                <a:spcPct val="150000"/>
              </a:lnSpc>
            </a:pPr>
            <a:r>
              <a:rPr lang="ru-RU" sz="4000" b="1" dirty="0" smtClean="0">
                <a:ea typeface="Tahoma" panose="020B0604030504040204" pitchFamily="34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ea typeface="Tahom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30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833</TotalTime>
  <Words>810</Words>
  <Application>Microsoft Office PowerPoint</Application>
  <PresentationFormat>Экран (4:3)</PresentationFormat>
  <Paragraphs>100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user</cp:lastModifiedBy>
  <cp:revision>122</cp:revision>
  <dcterms:created xsi:type="dcterms:W3CDTF">2013-11-19T05:52:05Z</dcterms:created>
  <dcterms:modified xsi:type="dcterms:W3CDTF">2020-02-15T11:35:43Z</dcterms:modified>
</cp:coreProperties>
</file>