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2" r:id="rId5"/>
    <p:sldId id="269" r:id="rId6"/>
    <p:sldId id="273" r:id="rId7"/>
    <p:sldId id="274" r:id="rId8"/>
    <p:sldId id="267" r:id="rId9"/>
    <p:sldId id="261" r:id="rId10"/>
    <p:sldId id="258" r:id="rId11"/>
    <p:sldId id="262" r:id="rId12"/>
    <p:sldId id="27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>
      <p:cViewPr>
        <p:scale>
          <a:sx n="76" d="100"/>
          <a:sy n="76" d="100"/>
        </p:scale>
        <p:origin x="52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12/8/2022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3214678" y="-24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Математика</a:t>
            </a:r>
            <a:endParaRPr lang="en-US" sz="3600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12/8/2022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12/8/2022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2910" y="857232"/>
            <a:ext cx="3852890" cy="52689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57232"/>
            <a:ext cx="3852890" cy="52689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12/8/2022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788974"/>
            <a:ext cx="385447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2910" y="1500174"/>
            <a:ext cx="3854478" cy="46656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788974"/>
            <a:ext cx="37846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3784627" cy="46259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12/8/2022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12/8/2022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12/8/2022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785794"/>
            <a:ext cx="2751165" cy="64930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785794"/>
            <a:ext cx="4854602" cy="534036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348" y="1435100"/>
            <a:ext cx="275116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12/8/2022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714355"/>
            <a:ext cx="5486400" cy="4013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12/8/2022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12/8/2022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/>
              <a:pPr/>
              <a:t>12/8/2022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8596" y="-24"/>
            <a:ext cx="8229600" cy="654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4348" y="831863"/>
            <a:ext cx="7715304" cy="53117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8E0A8-8E48-42ED-884C-4B8AE84DB2DE}" type="datetimeFigureOut">
              <a:rPr lang="en-US" smtClean="0"/>
              <a:pPr/>
              <a:t>12/8/2022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E21B3-E6C5-444F-8155-046F2E6A27A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РАЗМИНКА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4348" y="1071546"/>
            <a:ext cx="16430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</a:rPr>
              <a:t>а)  4×16</a:t>
            </a:r>
          </a:p>
          <a:p>
            <a:r>
              <a:rPr lang="ru-RU" sz="2400" b="1" dirty="0">
                <a:solidFill>
                  <a:srgbClr val="0070C0"/>
                </a:solidFill>
              </a:rPr>
              <a:t>      +11</a:t>
            </a:r>
          </a:p>
          <a:p>
            <a:r>
              <a:rPr lang="ru-RU" sz="2400" b="1" dirty="0">
                <a:solidFill>
                  <a:srgbClr val="0070C0"/>
                </a:solidFill>
              </a:rPr>
              <a:t>       :15</a:t>
            </a:r>
          </a:p>
          <a:p>
            <a:r>
              <a:rPr lang="ru-RU" sz="2400" b="1" dirty="0">
                <a:solidFill>
                  <a:srgbClr val="0070C0"/>
                </a:solidFill>
              </a:rPr>
              <a:t>       ×12</a:t>
            </a:r>
          </a:p>
          <a:p>
            <a:r>
              <a:rPr lang="ru-RU" sz="2400" b="1" dirty="0">
                <a:solidFill>
                  <a:srgbClr val="0070C0"/>
                </a:solidFill>
              </a:rPr>
              <a:t>       :20         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5400000">
            <a:off x="1142976" y="2071678"/>
            <a:ext cx="2000264" cy="1588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000100" y="3071810"/>
            <a:ext cx="1428760" cy="1588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28596" y="4357694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</a:rPr>
              <a:t>Б)</a:t>
            </a:r>
          </a:p>
        </p:txBody>
      </p:sp>
      <p:sp>
        <p:nvSpPr>
          <p:cNvPr id="16" name="Овал 15"/>
          <p:cNvSpPr/>
          <p:nvPr/>
        </p:nvSpPr>
        <p:spPr>
          <a:xfrm>
            <a:off x="5929322" y="4357694"/>
            <a:ext cx="857256" cy="785818"/>
          </a:xfrm>
          <a:prstGeom prst="ellipse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8</a:t>
            </a:r>
          </a:p>
        </p:txBody>
      </p:sp>
      <p:sp>
        <p:nvSpPr>
          <p:cNvPr id="17" name="Овал 16"/>
          <p:cNvSpPr/>
          <p:nvPr/>
        </p:nvSpPr>
        <p:spPr>
          <a:xfrm>
            <a:off x="7572396" y="4357694"/>
            <a:ext cx="857256" cy="785818"/>
          </a:xfrm>
          <a:prstGeom prst="ellipse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96</a:t>
            </a:r>
          </a:p>
        </p:txBody>
      </p:sp>
      <p:sp>
        <p:nvSpPr>
          <p:cNvPr id="18" name="Овал 17"/>
          <p:cNvSpPr/>
          <p:nvPr/>
        </p:nvSpPr>
        <p:spPr>
          <a:xfrm>
            <a:off x="4286248" y="4357694"/>
            <a:ext cx="857256" cy="785818"/>
          </a:xfrm>
          <a:prstGeom prst="ellipse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23</a:t>
            </a:r>
          </a:p>
        </p:txBody>
      </p:sp>
      <p:sp>
        <p:nvSpPr>
          <p:cNvPr id="19" name="Овал 18"/>
          <p:cNvSpPr/>
          <p:nvPr/>
        </p:nvSpPr>
        <p:spPr>
          <a:xfrm>
            <a:off x="2571736" y="4357694"/>
            <a:ext cx="857256" cy="785818"/>
          </a:xfrm>
          <a:prstGeom prst="ellipse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69</a:t>
            </a:r>
          </a:p>
        </p:txBody>
      </p:sp>
      <p:sp>
        <p:nvSpPr>
          <p:cNvPr id="20" name="Овал 19"/>
          <p:cNvSpPr/>
          <p:nvPr/>
        </p:nvSpPr>
        <p:spPr>
          <a:xfrm>
            <a:off x="1000100" y="4357694"/>
            <a:ext cx="857256" cy="785818"/>
          </a:xfrm>
          <a:prstGeom prst="ellipse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60</a:t>
            </a:r>
          </a:p>
        </p:txBody>
      </p:sp>
      <p:cxnSp>
        <p:nvCxnSpPr>
          <p:cNvPr id="27" name="Прямая со стрелкой 26"/>
          <p:cNvCxnSpPr>
            <a:stCxn id="20" idx="6"/>
            <a:endCxn id="19" idx="2"/>
          </p:cNvCxnSpPr>
          <p:nvPr/>
        </p:nvCxnSpPr>
        <p:spPr>
          <a:xfrm>
            <a:off x="1857356" y="4750603"/>
            <a:ext cx="71438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19" idx="6"/>
            <a:endCxn id="18" idx="2"/>
          </p:cNvCxnSpPr>
          <p:nvPr/>
        </p:nvCxnSpPr>
        <p:spPr>
          <a:xfrm>
            <a:off x="3428992" y="4750603"/>
            <a:ext cx="857256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18" idx="6"/>
            <a:endCxn id="16" idx="2"/>
          </p:cNvCxnSpPr>
          <p:nvPr/>
        </p:nvCxnSpPr>
        <p:spPr>
          <a:xfrm>
            <a:off x="5143504" y="4750603"/>
            <a:ext cx="785818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16" idx="6"/>
            <a:endCxn id="17" idx="2"/>
          </p:cNvCxnSpPr>
          <p:nvPr/>
        </p:nvCxnSpPr>
        <p:spPr>
          <a:xfrm>
            <a:off x="6786578" y="4750603"/>
            <a:ext cx="785818" cy="158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6715140" y="4286256"/>
            <a:ext cx="28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×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857356" y="4286256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+</a:t>
            </a:r>
          </a:p>
        </p:txBody>
      </p:sp>
      <p:sp>
        <p:nvSpPr>
          <p:cNvPr id="44" name="TextBox 43"/>
          <p:cNvSpPr txBox="1"/>
          <p:nvPr/>
        </p:nvSpPr>
        <p:spPr>
          <a:xfrm flipH="1">
            <a:off x="5072066" y="4286256"/>
            <a:ext cx="28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­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500430" y="4286256"/>
            <a:ext cx="28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500299" y="1071546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64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00298" y="1428736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75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571736" y="178592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428861" y="2143117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 60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571736" y="2500306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3643306" y="4214818"/>
            <a:ext cx="7143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5286380" y="4214818"/>
            <a:ext cx="714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15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2285984" y="4214818"/>
            <a:ext cx="2143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6929454" y="4214818"/>
            <a:ext cx="714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10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1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1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1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4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тест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571480"/>
            <a:ext cx="8143932" cy="6000791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5100" dirty="0">
                <a:solidFill>
                  <a:srgbClr val="0070C0"/>
                </a:solidFill>
              </a:rPr>
              <a:t>1) Любой прямоугольный параллелепипед  состоит из граней. Их у него:</a:t>
            </a:r>
          </a:p>
          <a:p>
            <a:pPr lvl="0">
              <a:buNone/>
            </a:pPr>
            <a:r>
              <a:rPr lang="ru-RU" sz="5100" dirty="0">
                <a:solidFill>
                  <a:srgbClr val="0070C0"/>
                </a:solidFill>
              </a:rPr>
              <a:t>   а)12                           б)8                     в)6                            г)10</a:t>
            </a:r>
          </a:p>
          <a:p>
            <a:pPr>
              <a:buNone/>
            </a:pPr>
            <a:r>
              <a:rPr lang="ru-RU" sz="5100" dirty="0">
                <a:solidFill>
                  <a:srgbClr val="0070C0"/>
                </a:solidFill>
              </a:rPr>
              <a:t>2) У каждого параллелепипеда есть рёбра. Это:</a:t>
            </a:r>
          </a:p>
          <a:p>
            <a:pPr lvl="0">
              <a:buNone/>
            </a:pPr>
            <a:r>
              <a:rPr lang="ru-RU" sz="5100" dirty="0">
                <a:solidFill>
                  <a:srgbClr val="0070C0"/>
                </a:solidFill>
              </a:rPr>
              <a:t>      а)Прямоугольники              б)Прямые           </a:t>
            </a:r>
          </a:p>
          <a:p>
            <a:pPr lvl="0">
              <a:buNone/>
            </a:pPr>
            <a:r>
              <a:rPr lang="ru-RU" sz="5100" dirty="0">
                <a:solidFill>
                  <a:srgbClr val="0070C0"/>
                </a:solidFill>
              </a:rPr>
              <a:t>      в)Треугольник                       г)Отрезки</a:t>
            </a:r>
          </a:p>
          <a:p>
            <a:pPr>
              <a:buNone/>
            </a:pPr>
            <a:r>
              <a:rPr lang="ru-RU" sz="5100" dirty="0">
                <a:solidFill>
                  <a:srgbClr val="0070C0"/>
                </a:solidFill>
              </a:rPr>
              <a:t>3)  У куба все рёбра:</a:t>
            </a:r>
          </a:p>
          <a:p>
            <a:pPr lvl="0">
              <a:buNone/>
            </a:pPr>
            <a:r>
              <a:rPr lang="ru-RU" sz="5100" dirty="0">
                <a:solidFill>
                  <a:srgbClr val="0070C0"/>
                </a:solidFill>
              </a:rPr>
              <a:t>      а)Попарно равны          б)Разные       </a:t>
            </a:r>
          </a:p>
          <a:p>
            <a:pPr lvl="0">
              <a:buNone/>
            </a:pPr>
            <a:r>
              <a:rPr lang="ru-RU" sz="5100" dirty="0">
                <a:solidFill>
                  <a:srgbClr val="0070C0"/>
                </a:solidFill>
              </a:rPr>
              <a:t>      в)Равны                             г)Другой ответ</a:t>
            </a:r>
          </a:p>
          <a:p>
            <a:pPr>
              <a:buNone/>
            </a:pPr>
            <a:r>
              <a:rPr lang="ru-RU" sz="5100" dirty="0">
                <a:solidFill>
                  <a:srgbClr val="0070C0"/>
                </a:solidFill>
              </a:rPr>
              <a:t>4) У параллелепипеда противоположные грани:</a:t>
            </a:r>
          </a:p>
          <a:p>
            <a:pPr lvl="0">
              <a:buNone/>
            </a:pPr>
            <a:r>
              <a:rPr lang="ru-RU" sz="5100" dirty="0">
                <a:solidFill>
                  <a:srgbClr val="0070C0"/>
                </a:solidFill>
              </a:rPr>
              <a:t>       а)Равны                  б)Квадраты         </a:t>
            </a:r>
          </a:p>
          <a:p>
            <a:pPr lvl="0">
              <a:buNone/>
            </a:pPr>
            <a:r>
              <a:rPr lang="ru-RU" sz="5100" dirty="0">
                <a:solidFill>
                  <a:srgbClr val="0070C0"/>
                </a:solidFill>
              </a:rPr>
              <a:t>       в)Разные                 г)Другой ответ</a:t>
            </a:r>
          </a:p>
          <a:p>
            <a:pPr>
              <a:buNone/>
            </a:pPr>
            <a:r>
              <a:rPr lang="ru-RU" sz="5100" dirty="0">
                <a:solidFill>
                  <a:srgbClr val="0070C0"/>
                </a:solidFill>
              </a:rPr>
              <a:t>5) Площадь поверхности параллелепипеда можно вычислить по формуле:</a:t>
            </a:r>
          </a:p>
          <a:p>
            <a:pPr lvl="0">
              <a:buNone/>
            </a:pPr>
            <a:r>
              <a:rPr lang="ru-RU" sz="5100" dirty="0">
                <a:solidFill>
                  <a:srgbClr val="0070C0"/>
                </a:solidFill>
              </a:rPr>
              <a:t>       а)S=4×(</a:t>
            </a:r>
            <a:r>
              <a:rPr lang="ru-RU" sz="5100" dirty="0" err="1">
                <a:solidFill>
                  <a:srgbClr val="0070C0"/>
                </a:solidFill>
              </a:rPr>
              <a:t>a+b+c</a:t>
            </a:r>
            <a:r>
              <a:rPr lang="ru-RU" sz="5100" dirty="0">
                <a:solidFill>
                  <a:srgbClr val="0070C0"/>
                </a:solidFill>
              </a:rPr>
              <a:t>)             </a:t>
            </a:r>
            <a:r>
              <a:rPr lang="ru-RU" sz="5100" dirty="0" smtClean="0">
                <a:solidFill>
                  <a:srgbClr val="0070C0"/>
                </a:solidFill>
              </a:rPr>
              <a:t>б)S=2*a*b+2*b*c+2a*c   </a:t>
            </a:r>
            <a:endParaRPr lang="ru-RU" sz="5100" dirty="0">
              <a:solidFill>
                <a:srgbClr val="0070C0"/>
              </a:solidFill>
            </a:endParaRPr>
          </a:p>
          <a:p>
            <a:pPr lvl="0">
              <a:buNone/>
            </a:pPr>
            <a:r>
              <a:rPr lang="ru-RU" sz="5100" dirty="0">
                <a:solidFill>
                  <a:srgbClr val="0070C0"/>
                </a:solidFill>
              </a:rPr>
              <a:t>       в)</a:t>
            </a:r>
            <a:r>
              <a:rPr lang="ru-RU" sz="5100" dirty="0" err="1">
                <a:solidFill>
                  <a:srgbClr val="0070C0"/>
                </a:solidFill>
              </a:rPr>
              <a:t>S=abc</a:t>
            </a:r>
            <a:r>
              <a:rPr lang="ru-RU" sz="5100" dirty="0">
                <a:solidFill>
                  <a:srgbClr val="0070C0"/>
                </a:solidFill>
              </a:rPr>
              <a:t>                         г)S=6abc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9EDB186-B790-4D69-84C7-7DBFC4B4FF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A969602-5DC5-42D4-A145-BF82F91426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B433CA7-2665-4740-B6EA-BDF1110108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09" y="1600201"/>
            <a:ext cx="7490582" cy="307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05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4B69DFC-CAC8-4CD5-AB3C-818369864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333" y="2617312"/>
            <a:ext cx="7765321" cy="1326321"/>
          </a:xfrm>
        </p:spPr>
        <p:txBody>
          <a:bodyPr>
            <a:normAutofit fontScale="90000"/>
          </a:bodyPr>
          <a:lstStyle/>
          <a:p>
            <a:r>
              <a:rPr lang="ru-RU" dirty="0"/>
              <a:t>Объем прямоугольного параллелепипеда. Единицы объема</a:t>
            </a:r>
          </a:p>
        </p:txBody>
      </p:sp>
    </p:spTree>
    <p:extLst>
      <p:ext uri="{BB962C8B-B14F-4D97-AF65-F5344CB8AC3E}">
        <p14:creationId xmlns:p14="http://schemas.microsoft.com/office/powerpoint/2010/main" val="69964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19672" y="1412776"/>
            <a:ext cx="5688632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3600" i="1" dirty="0">
                <a:solidFill>
                  <a:srgbClr val="0070C0"/>
                </a:solidFill>
              </a:rPr>
              <a:t>Важным свойством тела является его</a:t>
            </a:r>
            <a:r>
              <a:rPr lang="ru-RU" sz="3600" i="1" dirty="0">
                <a:solidFill>
                  <a:srgbClr val="FF0000"/>
                </a:solidFill>
              </a:rPr>
              <a:t> вместимость.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3600" i="1" dirty="0">
                <a:solidFill>
                  <a:srgbClr val="FF0000"/>
                </a:solidFill>
              </a:rPr>
              <a:t>     Вместимость </a:t>
            </a:r>
            <a:r>
              <a:rPr lang="ru-RU" sz="3600" i="1" dirty="0">
                <a:solidFill>
                  <a:srgbClr val="0070C0"/>
                </a:solidFill>
              </a:rPr>
              <a:t>фигуры характеризуют объемом.</a:t>
            </a:r>
          </a:p>
          <a:p>
            <a:pPr algn="ctr">
              <a:lnSpc>
                <a:spcPct val="90000"/>
              </a:lnSpc>
            </a:pPr>
            <a:r>
              <a:rPr lang="ru-RU" sz="3600" i="1" dirty="0">
                <a:solidFill>
                  <a:srgbClr val="FF0000"/>
                </a:solidFill>
              </a:rPr>
              <a:t>За единицу измерения объема принимают объем  </a:t>
            </a:r>
            <a:r>
              <a:rPr lang="ru-RU" sz="3600" i="1" dirty="0">
                <a:solidFill>
                  <a:srgbClr val="0070C0"/>
                </a:solidFill>
              </a:rPr>
              <a:t>единичного куба.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уб 1"/>
          <p:cNvSpPr/>
          <p:nvPr/>
        </p:nvSpPr>
        <p:spPr>
          <a:xfrm>
            <a:off x="4286248" y="2428868"/>
            <a:ext cx="1143008" cy="1143008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1   см³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43042" y="2643182"/>
            <a:ext cx="928694" cy="8572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1 см²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428728" y="1285860"/>
            <a:ext cx="928694" cy="1588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643042" y="1428736"/>
            <a:ext cx="893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1 c</a:t>
            </a:r>
            <a:r>
              <a:rPr lang="ru-RU" sz="2400" b="1" dirty="0">
                <a:solidFill>
                  <a:srgbClr val="FF0000"/>
                </a:solidFill>
              </a:rPr>
              <a:t>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43042" y="500042"/>
            <a:ext cx="671517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ЕДИНИЦЫ ИЗМЕРЕНИЯ ОБЪЁМА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 flipH="1" flipV="1">
            <a:off x="5143504" y="3286124"/>
            <a:ext cx="285752" cy="2857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rot="10800000">
            <a:off x="4286248" y="3571876"/>
            <a:ext cx="857256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5400000" flipH="1" flipV="1">
            <a:off x="4714876" y="3143248"/>
            <a:ext cx="857256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Куб 10"/>
          <p:cNvSpPr/>
          <p:nvPr/>
        </p:nvSpPr>
        <p:spPr>
          <a:xfrm>
            <a:off x="2714612" y="4643446"/>
            <a:ext cx="1143008" cy="1143008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1   см³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278640" y="4441180"/>
            <a:ext cx="253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 </a:t>
            </a:r>
            <a:endParaRPr lang="ru-RU" dirty="0"/>
          </a:p>
        </p:txBody>
      </p:sp>
      <p:sp>
        <p:nvSpPr>
          <p:cNvPr id="17" name="Куб 16"/>
          <p:cNvSpPr/>
          <p:nvPr/>
        </p:nvSpPr>
        <p:spPr>
          <a:xfrm>
            <a:off x="3571868" y="4643446"/>
            <a:ext cx="1143008" cy="1143008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1   см³</a:t>
            </a:r>
          </a:p>
        </p:txBody>
      </p:sp>
      <p:sp>
        <p:nvSpPr>
          <p:cNvPr id="16" name="Куб 15"/>
          <p:cNvSpPr/>
          <p:nvPr/>
        </p:nvSpPr>
        <p:spPr>
          <a:xfrm>
            <a:off x="4429124" y="4643446"/>
            <a:ext cx="1143008" cy="1143008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1   см³</a:t>
            </a:r>
          </a:p>
        </p:txBody>
      </p:sp>
      <p:sp>
        <p:nvSpPr>
          <p:cNvPr id="14" name="Куб 13"/>
          <p:cNvSpPr/>
          <p:nvPr/>
        </p:nvSpPr>
        <p:spPr>
          <a:xfrm>
            <a:off x="3571868" y="3786190"/>
            <a:ext cx="1143008" cy="1143008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1   см³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1" grpId="0" animBg="1"/>
      <p:bldP spid="17" grpId="0" animBg="1"/>
      <p:bldP spid="16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Куб 88"/>
          <p:cNvSpPr/>
          <p:nvPr/>
        </p:nvSpPr>
        <p:spPr>
          <a:xfrm>
            <a:off x="5572132" y="514351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Куб 89"/>
          <p:cNvSpPr/>
          <p:nvPr/>
        </p:nvSpPr>
        <p:spPr>
          <a:xfrm>
            <a:off x="5429256" y="5286388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Куб 90"/>
          <p:cNvSpPr/>
          <p:nvPr/>
        </p:nvSpPr>
        <p:spPr>
          <a:xfrm>
            <a:off x="5286380" y="5429264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Куб 25"/>
          <p:cNvSpPr/>
          <p:nvPr/>
        </p:nvSpPr>
        <p:spPr>
          <a:xfrm>
            <a:off x="5357818" y="1857364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Куб 50"/>
          <p:cNvSpPr/>
          <p:nvPr/>
        </p:nvSpPr>
        <p:spPr>
          <a:xfrm>
            <a:off x="5786446" y="1857364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Куб 22"/>
          <p:cNvSpPr/>
          <p:nvPr/>
        </p:nvSpPr>
        <p:spPr>
          <a:xfrm>
            <a:off x="5214942" y="2000240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Куб 23"/>
          <p:cNvSpPr/>
          <p:nvPr/>
        </p:nvSpPr>
        <p:spPr>
          <a:xfrm>
            <a:off x="5643570" y="2000240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Куб 18"/>
          <p:cNvSpPr/>
          <p:nvPr/>
        </p:nvSpPr>
        <p:spPr>
          <a:xfrm>
            <a:off x="5357818" y="142873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Куб 11"/>
          <p:cNvSpPr/>
          <p:nvPr/>
        </p:nvSpPr>
        <p:spPr>
          <a:xfrm>
            <a:off x="5786446" y="142873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Куб 7"/>
          <p:cNvSpPr/>
          <p:nvPr/>
        </p:nvSpPr>
        <p:spPr>
          <a:xfrm>
            <a:off x="6215074" y="1857364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Куб 13"/>
          <p:cNvSpPr/>
          <p:nvPr/>
        </p:nvSpPr>
        <p:spPr>
          <a:xfrm>
            <a:off x="6215074" y="142873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ЗАДАЧА</a:t>
            </a:r>
            <a:endParaRPr lang="en-U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  </a:t>
            </a:r>
          </a:p>
          <a:p>
            <a:pPr>
              <a:buNone/>
            </a:pPr>
            <a:r>
              <a:rPr lang="ru-RU" sz="2400" b="1" dirty="0"/>
              <a:t>  1 см³  </a:t>
            </a:r>
            <a:r>
              <a:rPr lang="ru-RU" dirty="0"/>
              <a:t>   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29124" y="857232"/>
            <a:ext cx="3852890" cy="5268931"/>
          </a:xfrm>
        </p:spPr>
        <p:txBody>
          <a:bodyPr/>
          <a:lstStyle/>
          <a:p>
            <a:endParaRPr lang="ru-RU" dirty="0"/>
          </a:p>
          <a:p>
            <a:pPr>
              <a:buNone/>
            </a:pPr>
            <a:r>
              <a:rPr lang="ru-RU" dirty="0"/>
              <a:t>     4     </a:t>
            </a:r>
          </a:p>
          <a:p>
            <a:pPr>
              <a:buNone/>
            </a:pPr>
            <a:r>
              <a:rPr lang="ru-RU" dirty="0"/>
              <a:t>                                   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           </a:t>
            </a:r>
            <a:r>
              <a:rPr lang="ru-RU" b="1" dirty="0"/>
              <a:t>3</a:t>
            </a:r>
          </a:p>
          <a:p>
            <a:pPr>
              <a:buNone/>
            </a:pPr>
            <a:r>
              <a:rPr lang="ru-RU" dirty="0"/>
              <a:t>                        </a:t>
            </a:r>
            <a:r>
              <a:rPr lang="ru-RU" sz="2400" b="1" dirty="0"/>
              <a:t>3</a:t>
            </a:r>
          </a:p>
          <a:p>
            <a:pPr>
              <a:buNone/>
            </a:pPr>
            <a:r>
              <a:rPr lang="ru-RU" dirty="0"/>
              <a:t>              </a:t>
            </a:r>
            <a:r>
              <a:rPr lang="ru-RU" sz="2400" b="1" dirty="0"/>
              <a:t>3</a:t>
            </a:r>
          </a:p>
        </p:txBody>
      </p:sp>
      <p:sp>
        <p:nvSpPr>
          <p:cNvPr id="11" name="Куб 10"/>
          <p:cNvSpPr/>
          <p:nvPr/>
        </p:nvSpPr>
        <p:spPr>
          <a:xfrm>
            <a:off x="5072066" y="214311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Куб 14"/>
          <p:cNvSpPr/>
          <p:nvPr/>
        </p:nvSpPr>
        <p:spPr>
          <a:xfrm>
            <a:off x="5214942" y="157161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Куб 24"/>
          <p:cNvSpPr/>
          <p:nvPr/>
        </p:nvSpPr>
        <p:spPr>
          <a:xfrm>
            <a:off x="6072198" y="2000240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Куб 15"/>
          <p:cNvSpPr/>
          <p:nvPr/>
        </p:nvSpPr>
        <p:spPr>
          <a:xfrm>
            <a:off x="5643570" y="157161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Куб 17"/>
          <p:cNvSpPr/>
          <p:nvPr/>
        </p:nvSpPr>
        <p:spPr>
          <a:xfrm>
            <a:off x="6072198" y="157161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Куб 21"/>
          <p:cNvSpPr/>
          <p:nvPr/>
        </p:nvSpPr>
        <p:spPr>
          <a:xfrm>
            <a:off x="5500694" y="214311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Куб 16"/>
          <p:cNvSpPr/>
          <p:nvPr/>
        </p:nvSpPr>
        <p:spPr>
          <a:xfrm>
            <a:off x="5929322" y="214311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Куб 19"/>
          <p:cNvSpPr/>
          <p:nvPr/>
        </p:nvSpPr>
        <p:spPr>
          <a:xfrm>
            <a:off x="4929190" y="228599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Куб 20"/>
          <p:cNvSpPr/>
          <p:nvPr/>
        </p:nvSpPr>
        <p:spPr>
          <a:xfrm>
            <a:off x="5357818" y="228599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Куб 55"/>
          <p:cNvSpPr/>
          <p:nvPr/>
        </p:nvSpPr>
        <p:spPr>
          <a:xfrm>
            <a:off x="5072066" y="1714488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Куб 51"/>
          <p:cNvSpPr/>
          <p:nvPr/>
        </p:nvSpPr>
        <p:spPr>
          <a:xfrm>
            <a:off x="5786446" y="228599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Куб 52"/>
          <p:cNvSpPr/>
          <p:nvPr/>
        </p:nvSpPr>
        <p:spPr>
          <a:xfrm>
            <a:off x="5500694" y="1714488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Куб 53"/>
          <p:cNvSpPr/>
          <p:nvPr/>
        </p:nvSpPr>
        <p:spPr>
          <a:xfrm>
            <a:off x="5929322" y="1714488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Куб 56"/>
          <p:cNvSpPr/>
          <p:nvPr/>
        </p:nvSpPr>
        <p:spPr>
          <a:xfrm>
            <a:off x="4929190" y="1857364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Куб 57"/>
          <p:cNvSpPr/>
          <p:nvPr/>
        </p:nvSpPr>
        <p:spPr>
          <a:xfrm>
            <a:off x="5357818" y="1857364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Куб 58"/>
          <p:cNvSpPr/>
          <p:nvPr/>
        </p:nvSpPr>
        <p:spPr>
          <a:xfrm>
            <a:off x="5786446" y="1857364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Куб 79"/>
          <p:cNvSpPr/>
          <p:nvPr/>
        </p:nvSpPr>
        <p:spPr>
          <a:xfrm>
            <a:off x="5143504" y="5572140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Куб 80"/>
          <p:cNvSpPr/>
          <p:nvPr/>
        </p:nvSpPr>
        <p:spPr>
          <a:xfrm>
            <a:off x="6000760" y="514351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Куб 81"/>
          <p:cNvSpPr/>
          <p:nvPr/>
        </p:nvSpPr>
        <p:spPr>
          <a:xfrm>
            <a:off x="5857884" y="5286388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Куб 82"/>
          <p:cNvSpPr/>
          <p:nvPr/>
        </p:nvSpPr>
        <p:spPr>
          <a:xfrm>
            <a:off x="5715008" y="5429264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Куб 83"/>
          <p:cNvSpPr/>
          <p:nvPr/>
        </p:nvSpPr>
        <p:spPr>
          <a:xfrm>
            <a:off x="6429388" y="514351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Куб 84"/>
          <p:cNvSpPr/>
          <p:nvPr/>
        </p:nvSpPr>
        <p:spPr>
          <a:xfrm>
            <a:off x="6286512" y="5286388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Куб 85"/>
          <p:cNvSpPr/>
          <p:nvPr/>
        </p:nvSpPr>
        <p:spPr>
          <a:xfrm>
            <a:off x="6143636" y="5429264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Куб 87"/>
          <p:cNvSpPr/>
          <p:nvPr/>
        </p:nvSpPr>
        <p:spPr>
          <a:xfrm>
            <a:off x="5572132" y="5572140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Куб 86"/>
          <p:cNvSpPr/>
          <p:nvPr/>
        </p:nvSpPr>
        <p:spPr>
          <a:xfrm>
            <a:off x="6000760" y="5572140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Куб 99"/>
          <p:cNvSpPr/>
          <p:nvPr/>
        </p:nvSpPr>
        <p:spPr>
          <a:xfrm>
            <a:off x="5786446" y="3786190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1" name="Куб 100"/>
          <p:cNvSpPr/>
          <p:nvPr/>
        </p:nvSpPr>
        <p:spPr>
          <a:xfrm>
            <a:off x="5643570" y="392906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Куб 101"/>
          <p:cNvSpPr/>
          <p:nvPr/>
        </p:nvSpPr>
        <p:spPr>
          <a:xfrm>
            <a:off x="5500694" y="407194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Куб 102"/>
          <p:cNvSpPr/>
          <p:nvPr/>
        </p:nvSpPr>
        <p:spPr>
          <a:xfrm>
            <a:off x="5357818" y="4214818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9" name="Куб 98"/>
          <p:cNvSpPr/>
          <p:nvPr/>
        </p:nvSpPr>
        <p:spPr>
          <a:xfrm>
            <a:off x="6215074" y="3786190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Куб 97"/>
          <p:cNvSpPr/>
          <p:nvPr/>
        </p:nvSpPr>
        <p:spPr>
          <a:xfrm>
            <a:off x="6072198" y="392906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Куб 96"/>
          <p:cNvSpPr/>
          <p:nvPr/>
        </p:nvSpPr>
        <p:spPr>
          <a:xfrm>
            <a:off x="6643702" y="3786190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Куб 95"/>
          <p:cNvSpPr/>
          <p:nvPr/>
        </p:nvSpPr>
        <p:spPr>
          <a:xfrm>
            <a:off x="5929322" y="407194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Куб 94"/>
          <p:cNvSpPr/>
          <p:nvPr/>
        </p:nvSpPr>
        <p:spPr>
          <a:xfrm>
            <a:off x="5786446" y="4214818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Куб 93"/>
          <p:cNvSpPr/>
          <p:nvPr/>
        </p:nvSpPr>
        <p:spPr>
          <a:xfrm>
            <a:off x="6500826" y="392906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Куб 92"/>
          <p:cNvSpPr/>
          <p:nvPr/>
        </p:nvSpPr>
        <p:spPr>
          <a:xfrm>
            <a:off x="6357950" y="407194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Куб 91"/>
          <p:cNvSpPr/>
          <p:nvPr/>
        </p:nvSpPr>
        <p:spPr>
          <a:xfrm>
            <a:off x="6215074" y="4214818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Куб 103"/>
          <p:cNvSpPr/>
          <p:nvPr/>
        </p:nvSpPr>
        <p:spPr>
          <a:xfrm>
            <a:off x="1285852" y="5072074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Куб 104"/>
          <p:cNvSpPr/>
          <p:nvPr/>
        </p:nvSpPr>
        <p:spPr>
          <a:xfrm>
            <a:off x="1142976" y="5214950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Куб 105"/>
          <p:cNvSpPr/>
          <p:nvPr/>
        </p:nvSpPr>
        <p:spPr>
          <a:xfrm>
            <a:off x="1000100" y="535782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Куб 106"/>
          <p:cNvSpPr/>
          <p:nvPr/>
        </p:nvSpPr>
        <p:spPr>
          <a:xfrm>
            <a:off x="857224" y="550070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Куб 107"/>
          <p:cNvSpPr/>
          <p:nvPr/>
        </p:nvSpPr>
        <p:spPr>
          <a:xfrm>
            <a:off x="2428860" y="5072074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Куб 108"/>
          <p:cNvSpPr/>
          <p:nvPr/>
        </p:nvSpPr>
        <p:spPr>
          <a:xfrm>
            <a:off x="2285984" y="5214950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Куб 109"/>
          <p:cNvSpPr/>
          <p:nvPr/>
        </p:nvSpPr>
        <p:spPr>
          <a:xfrm>
            <a:off x="2143108" y="535782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Куб 110"/>
          <p:cNvSpPr/>
          <p:nvPr/>
        </p:nvSpPr>
        <p:spPr>
          <a:xfrm>
            <a:off x="2000232" y="550070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Куб 111"/>
          <p:cNvSpPr/>
          <p:nvPr/>
        </p:nvSpPr>
        <p:spPr>
          <a:xfrm>
            <a:off x="3500430" y="5072074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Куб 112"/>
          <p:cNvSpPr/>
          <p:nvPr/>
        </p:nvSpPr>
        <p:spPr>
          <a:xfrm>
            <a:off x="3357554" y="5214950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Куб 113"/>
          <p:cNvSpPr/>
          <p:nvPr/>
        </p:nvSpPr>
        <p:spPr>
          <a:xfrm>
            <a:off x="3214678" y="535782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Куб 114"/>
          <p:cNvSpPr/>
          <p:nvPr/>
        </p:nvSpPr>
        <p:spPr>
          <a:xfrm>
            <a:off x="3071802" y="5500702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Куб 115"/>
          <p:cNvSpPr/>
          <p:nvPr/>
        </p:nvSpPr>
        <p:spPr>
          <a:xfrm>
            <a:off x="3857620" y="392906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Куб 116"/>
          <p:cNvSpPr/>
          <p:nvPr/>
        </p:nvSpPr>
        <p:spPr>
          <a:xfrm>
            <a:off x="2857488" y="392906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8" name="Куб 117"/>
          <p:cNvSpPr/>
          <p:nvPr/>
        </p:nvSpPr>
        <p:spPr>
          <a:xfrm>
            <a:off x="1857356" y="392906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Куб 118"/>
          <p:cNvSpPr/>
          <p:nvPr/>
        </p:nvSpPr>
        <p:spPr>
          <a:xfrm>
            <a:off x="928662" y="3929066"/>
            <a:ext cx="571504" cy="57150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4572000" y="235743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2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143768" y="4429132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4×3=12</a:t>
            </a:r>
            <a:r>
              <a:rPr lang="en-US" sz="2400" b="1" dirty="0">
                <a:solidFill>
                  <a:srgbClr val="002060"/>
                </a:solidFill>
              </a:rPr>
              <a:t>c</a:t>
            </a:r>
            <a:r>
              <a:rPr lang="ru-RU" sz="2400" b="1" dirty="0">
                <a:solidFill>
                  <a:srgbClr val="002060"/>
                </a:solidFill>
              </a:rPr>
              <a:t>м³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571605" y="2000240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(4×3)×2=24см³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214942" y="3857628"/>
            <a:ext cx="357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уб 2"/>
          <p:cNvSpPr/>
          <p:nvPr/>
        </p:nvSpPr>
        <p:spPr>
          <a:xfrm>
            <a:off x="1142976" y="1000108"/>
            <a:ext cx="2359160" cy="3000396"/>
          </a:xfrm>
          <a:prstGeom prst="cub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tx1"/>
                </a:solidFill>
                <a:prstDash val="sysDash"/>
              </a:ln>
              <a:solidFill>
                <a:srgbClr val="FF0000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1142976" y="3429000"/>
            <a:ext cx="642942" cy="571504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785918" y="3429000"/>
            <a:ext cx="1714512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16200000" flipH="1">
            <a:off x="535753" y="2178835"/>
            <a:ext cx="2428892" cy="7143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85786" y="2571744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28794" y="4071942"/>
            <a:ext cx="3369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в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57554" y="3571876"/>
            <a:ext cx="214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с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42976" y="4500570"/>
            <a:ext cx="19047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V=</a:t>
            </a:r>
            <a:r>
              <a:rPr lang="en-US" sz="4400" b="1" dirty="0" err="1">
                <a:solidFill>
                  <a:srgbClr val="FF0000"/>
                </a:solidFill>
              </a:rPr>
              <a:t>abc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17" name="Куб 16"/>
          <p:cNvSpPr/>
          <p:nvPr/>
        </p:nvSpPr>
        <p:spPr>
          <a:xfrm>
            <a:off x="5357818" y="1643050"/>
            <a:ext cx="2001970" cy="2073408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rot="5400000" flipH="1" flipV="1">
            <a:off x="5357818" y="3214686"/>
            <a:ext cx="500066" cy="500066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5857884" y="3214686"/>
            <a:ext cx="1500198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5400000">
            <a:off x="5072066" y="2428868"/>
            <a:ext cx="1571636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000628" y="2857496"/>
            <a:ext cx="3369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а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000760" y="3786190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а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286644" y="3571876"/>
            <a:ext cx="3369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а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929322" y="4500570"/>
            <a:ext cx="15716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V=a³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42910" y="5429264"/>
            <a:ext cx="7786742" cy="690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i="1" dirty="0">
                <a:solidFill>
                  <a:srgbClr val="FF0000"/>
                </a:solidFill>
              </a:rPr>
              <a:t>Внимание!</a:t>
            </a:r>
            <a:r>
              <a:rPr lang="ru-RU" sz="2400" dirty="0">
                <a:solidFill>
                  <a:srgbClr val="FF0000"/>
                </a:solidFill>
              </a:rPr>
              <a:t>  </a:t>
            </a:r>
            <a:r>
              <a:rPr lang="ru-RU" sz="2400" b="1" i="1" dirty="0">
                <a:solidFill>
                  <a:srgbClr val="0070C0"/>
                </a:solidFill>
              </a:rPr>
              <a:t>При вычислениях все измерения должны быть  выражены в одинаковых единицах.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0"/>
            <a:ext cx="8072494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i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ФОРМУЛЫ ОБЪЁМОВ ПАРАЛЛЕЛЕПИПЕДА И КУБА</a:t>
            </a:r>
            <a:endParaRPr lang="ru-RU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4" grpId="0"/>
      <p:bldP spid="15" grpId="0"/>
      <p:bldP spid="17" grpId="0" animBg="1"/>
      <p:bldP spid="33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93A1AB0-5986-4946-ADC0-2476E485B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xmlns="" id="{3DF108BE-A906-4745-A270-344C9376505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85346" y="2096064"/>
                <a:ext cx="2097611" cy="3695136"/>
              </a:xfrm>
            </p:spPr>
            <p:txBody>
              <a:bodyPr>
                <a:normAutofit fontScale="92500" lnSpcReduction="20000"/>
              </a:bodyPr>
              <a:lstStyle/>
              <a:p>
                <a:r>
                  <a:rPr lang="ru-RU" sz="2800" dirty="0"/>
                  <a:t>1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см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ru-RU" sz="2800" b="0" i="1" smtClean="0">
                        <a:latin typeface="Cambria Math" panose="02040503050406030204" pitchFamily="18" charset="0"/>
                      </a:rPr>
                      <m:t>= ? </m:t>
                    </m:r>
                    <m:sSup>
                      <m:sSupPr>
                        <m:ctrlPr>
                          <a:rPr lang="ru-RU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мм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ru-RU" sz="2800" dirty="0"/>
              </a:p>
              <a:p>
                <a:r>
                  <a:rPr lang="ru-RU" sz="2800" dirty="0"/>
                  <a:t>1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дм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sz="2800" dirty="0"/>
                  <a:t> = ?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см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ru-RU" sz="2800" dirty="0"/>
              </a:p>
              <a:p>
                <a:r>
                  <a:rPr lang="ru-RU" sz="2800" dirty="0"/>
                  <a:t>1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м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ru-RU" sz="2800" b="0" i="0" smtClean="0">
                        <a:latin typeface="Cambria Math" panose="02040503050406030204" pitchFamily="18" charset="0"/>
                      </a:rPr>
                      <m:t>= ?</m:t>
                    </m:r>
                    <m:sSup>
                      <m:sSupPr>
                        <m:ctrlPr>
                          <a:rPr lang="ru-RU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дм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ru-RU" sz="2800" b="0" i="1" dirty="0">
                  <a:latin typeface="Cambria Math" panose="02040503050406030204" pitchFamily="18" charset="0"/>
                </a:endParaRPr>
              </a:p>
              <a:p>
                <a:r>
                  <a:rPr lang="ru-RU" sz="2800" b="0" dirty="0"/>
                  <a:t>1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км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ru-RU" sz="2800" b="0" i="1" smtClean="0">
                        <a:latin typeface="Cambria Math" panose="02040503050406030204" pitchFamily="18" charset="0"/>
                      </a:rPr>
                      <m:t>= ?</m:t>
                    </m:r>
                    <m:sSup>
                      <m:sSupPr>
                        <m:ctrlPr>
                          <a:rPr lang="ru-RU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м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ru-RU" sz="28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3DF108BE-A906-4745-A270-344C9376505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13795" y="2096064"/>
                <a:ext cx="2796814" cy="3695136"/>
              </a:xfrm>
              <a:blipFill>
                <a:blip r:embed="rId2"/>
                <a:stretch>
                  <a:fillRect l="-4357" t="-115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xmlns="" id="{9713BB29-7F67-411E-B1BA-41A1B87F88C2}"/>
                  </a:ext>
                </a:extLst>
              </p:cNvPr>
              <p:cNvSpPr txBox="1"/>
              <p:nvPr/>
            </p:nvSpPr>
            <p:spPr>
              <a:xfrm>
                <a:off x="3041373" y="2096064"/>
                <a:ext cx="39358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/>
                  <a:t>=10*10*10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мм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sz="2800" dirty="0"/>
                  <a:t>= 1000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мм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713BB29-7F67-411E-B1BA-41A1B87F88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5164" y="2096064"/>
                <a:ext cx="5247862" cy="523220"/>
              </a:xfrm>
              <a:prstGeom prst="rect">
                <a:avLst/>
              </a:prstGeom>
              <a:blipFill>
                <a:blip r:embed="rId3"/>
                <a:stretch>
                  <a:fillRect l="-2323" t="-13953" b="-302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xmlns="" id="{4AAC3941-607F-4292-924A-A4B7D406A558}"/>
                  </a:ext>
                </a:extLst>
              </p:cNvPr>
              <p:cNvSpPr txBox="1"/>
              <p:nvPr/>
            </p:nvSpPr>
            <p:spPr>
              <a:xfrm>
                <a:off x="3106954" y="2779427"/>
                <a:ext cx="403928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/>
                  <a:t>= 10*10*10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см</m:t>
                        </m:r>
                      </m:e>
                      <m:sup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ru-RU" sz="2800" b="0" i="0" smtClean="0">
                        <a:latin typeface="Cambria Math" panose="02040503050406030204" pitchFamily="18" charset="0"/>
                      </a:rPr>
                      <m:t>=1000</m:t>
                    </m:r>
                    <m:sSup>
                      <m:sSupPr>
                        <m:ctrlPr>
                          <a:rPr lang="ru-RU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см</m:t>
                        </m:r>
                      </m:e>
                      <m:sup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AAC3941-607F-4292-924A-A4B7D406A5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2605" y="2779427"/>
                <a:ext cx="5385707" cy="523220"/>
              </a:xfrm>
              <a:prstGeom prst="rect">
                <a:avLst/>
              </a:prstGeom>
              <a:blipFill>
                <a:blip r:embed="rId4"/>
                <a:stretch>
                  <a:fillRect l="-2378" t="-13953" b="-302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xmlns="" id="{FB3770FA-FF8A-4D7F-A389-A06627B8098E}"/>
                  </a:ext>
                </a:extLst>
              </p:cNvPr>
              <p:cNvSpPr txBox="1"/>
              <p:nvPr/>
            </p:nvSpPr>
            <p:spPr>
              <a:xfrm>
                <a:off x="3106954" y="3462790"/>
                <a:ext cx="3502568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/>
                  <a:t>=10*10*10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дм</m:t>
                        </m:r>
                      </m:e>
                      <m:sup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sz="2800" dirty="0"/>
                  <a:t> = 1000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дм</m:t>
                        </m:r>
                      </m:e>
                      <m:sup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B3770FA-FF8A-4D7F-A389-A06627B809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2605" y="3462790"/>
                <a:ext cx="4670091" cy="523220"/>
              </a:xfrm>
              <a:prstGeom prst="rect">
                <a:avLst/>
              </a:prstGeom>
              <a:blipFill>
                <a:blip r:embed="rId5"/>
                <a:stretch>
                  <a:fillRect l="-2742" t="-12791" b="-302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xmlns="" id="{38EAFFFC-223B-4F39-A3B5-1DD8400158DC}"/>
                  </a:ext>
                </a:extLst>
              </p:cNvPr>
              <p:cNvSpPr txBox="1"/>
              <p:nvPr/>
            </p:nvSpPr>
            <p:spPr>
              <a:xfrm>
                <a:off x="3106955" y="4146154"/>
                <a:ext cx="3254091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/>
                  <a:t>= 1000*1000*1000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м</m:t>
                        </m:r>
                      </m:e>
                      <m:sup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ru-RU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ru-RU" sz="280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sz="2800" dirty="0"/>
                  <a:t>= 1 000 000 000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м</m:t>
                        </m:r>
                      </m:e>
                      <m:sup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ru-RU" sz="2800" b="0" i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ru-RU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sup>
                    </m:sSup>
                    <m:sSup>
                      <m:sSupPr>
                        <m:ctrlPr>
                          <a:rPr lang="ru-RU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м</m:t>
                        </m:r>
                      </m:e>
                      <m:sup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8EAFFFC-223B-4F39-A3B5-1DD8400158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2606" y="4146153"/>
                <a:ext cx="4338788" cy="954107"/>
              </a:xfrm>
              <a:prstGeom prst="rect">
                <a:avLst/>
              </a:prstGeom>
              <a:blipFill>
                <a:blip r:embed="rId6"/>
                <a:stretch>
                  <a:fillRect l="-2954" t="-7006" b="-159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xmlns="" id="{3D73D750-B3AB-4FD5-A824-1B42935D6EB8}"/>
                  </a:ext>
                </a:extLst>
              </p:cNvPr>
              <p:cNvSpPr txBox="1"/>
              <p:nvPr/>
            </p:nvSpPr>
            <p:spPr>
              <a:xfrm>
                <a:off x="2782957" y="5610526"/>
                <a:ext cx="17791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/>
                  <a:t>1л = 1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дм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D73D750-B3AB-4FD5-A824-1B42935D6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0609" y="5610526"/>
                <a:ext cx="2372140" cy="523220"/>
              </a:xfrm>
              <a:prstGeom prst="rect">
                <a:avLst/>
              </a:prstGeom>
              <a:blipFill>
                <a:blip r:embed="rId7"/>
                <a:stretch>
                  <a:fillRect l="-5398" t="-12791" b="-302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22300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TS10190870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BB2780C3CC07BD4BAA623FF9571645580400D1570604EA743043A2641365C0E91715" ma:contentTypeVersion="30" ma:contentTypeDescription="Create a new document." ma:contentTypeScope="" ma:versionID="dbcf0f450ab99b1f534105340ddde851"/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/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16C5905-55F3-4113-92F9-3C177D03DCD2}">
  <ds:schemaRefs>
    <ds:schemaRef ds:uri="http://schemas.microsoft.com/office/2006/metadata/contentType"/>
    <ds:schemaRef ds:uri="http://schemas.microsoft.com/office/2006/metadata/properties/metaAttributes"/>
  </ds:schemaRefs>
</ds:datastoreItem>
</file>

<file path=customXml/itemProps2.xml><?xml version="1.0" encoding="utf-8"?>
<ds:datastoreItem xmlns:ds="http://schemas.openxmlformats.org/officeDocument/2006/customXml" ds:itemID="{72954BF4-6556-442C-BFED-59C91ECA896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A21926C-F056-483B-B3E8-AE1F1A8F882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TS101908703</Template>
  <TotalTime>1094</TotalTime>
  <Words>336</Words>
  <Application>Microsoft Office PowerPoint</Application>
  <PresentationFormat>Экран (4:3)</PresentationFormat>
  <Paragraphs>90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TS101908703</vt:lpstr>
      <vt:lpstr>РАЗМИНКА</vt:lpstr>
      <vt:lpstr>тест</vt:lpstr>
      <vt:lpstr>Презентация PowerPoint</vt:lpstr>
      <vt:lpstr>Объем прямоугольного параллелепипеда. Единицы объема</vt:lpstr>
      <vt:lpstr>Презентация PowerPoint</vt:lpstr>
      <vt:lpstr>Презентация PowerPoint</vt:lpstr>
      <vt:lpstr>ЗАДАЧА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ОБЪЁМЫ. ОБЪЁМ ПАРАЛЛЕЛЕПИПЕДА.</dc:title>
  <dc:creator>admin</dc:creator>
  <cp:lastModifiedBy>Сергей</cp:lastModifiedBy>
  <cp:revision>112</cp:revision>
  <dcterms:created xsi:type="dcterms:W3CDTF">2011-11-28T18:19:24Z</dcterms:created>
  <dcterms:modified xsi:type="dcterms:W3CDTF">2022-12-08T12:44:29Z</dcterms:modified>
  <cp:category>Шаблон оформления</cp:category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TC019087039991</vt:lpwstr>
  </property>
</Properties>
</file>