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Default Extension="gif" ContentType="image/gif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xls" ContentType="application/vnd.ms-exce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2" r:id="rId3"/>
    <p:sldId id="303" r:id="rId4"/>
    <p:sldId id="305" r:id="rId5"/>
    <p:sldId id="304" r:id="rId6"/>
    <p:sldId id="270" r:id="rId7"/>
    <p:sldId id="306" r:id="rId8"/>
    <p:sldId id="301" r:id="rId9"/>
    <p:sldId id="307" r:id="rId10"/>
    <p:sldId id="258" r:id="rId11"/>
    <p:sldId id="259" r:id="rId12"/>
    <p:sldId id="297" r:id="rId13"/>
    <p:sldId id="298" r:id="rId14"/>
    <p:sldId id="261" r:id="rId15"/>
    <p:sldId id="262" r:id="rId16"/>
    <p:sldId id="263" r:id="rId17"/>
    <p:sldId id="264" r:id="rId18"/>
    <p:sldId id="308" r:id="rId19"/>
    <p:sldId id="299" r:id="rId20"/>
    <p:sldId id="260" r:id="rId21"/>
    <p:sldId id="300" r:id="rId22"/>
    <p:sldId id="309" r:id="rId23"/>
    <p:sldId id="310" r:id="rId24"/>
    <p:sldId id="265" r:id="rId25"/>
    <p:sldId id="266" r:id="rId26"/>
    <p:sldId id="267" r:id="rId27"/>
    <p:sldId id="268" r:id="rId28"/>
    <p:sldId id="269" r:id="rId29"/>
    <p:sldId id="311" r:id="rId30"/>
    <p:sldId id="271" r:id="rId31"/>
    <p:sldId id="272" r:id="rId32"/>
    <p:sldId id="273" r:id="rId33"/>
    <p:sldId id="312" r:id="rId34"/>
    <p:sldId id="316" r:id="rId35"/>
    <p:sldId id="317" r:id="rId36"/>
    <p:sldId id="274" r:id="rId37"/>
    <p:sldId id="276" r:id="rId38"/>
    <p:sldId id="318" r:id="rId39"/>
    <p:sldId id="275" r:id="rId40"/>
    <p:sldId id="320" r:id="rId41"/>
    <p:sldId id="277" r:id="rId42"/>
    <p:sldId id="325" r:id="rId43"/>
    <p:sldId id="326" r:id="rId44"/>
    <p:sldId id="278" r:id="rId45"/>
    <p:sldId id="327" r:id="rId46"/>
    <p:sldId id="328" r:id="rId47"/>
    <p:sldId id="329" r:id="rId48"/>
    <p:sldId id="330" r:id="rId49"/>
    <p:sldId id="282" r:id="rId50"/>
    <p:sldId id="283" r:id="rId51"/>
    <p:sldId id="284" r:id="rId52"/>
    <p:sldId id="285" r:id="rId53"/>
    <p:sldId id="286" r:id="rId54"/>
    <p:sldId id="287" r:id="rId55"/>
    <p:sldId id="288" r:id="rId56"/>
    <p:sldId id="289" r:id="rId57"/>
    <p:sldId id="290" r:id="rId58"/>
    <p:sldId id="291" r:id="rId59"/>
    <p:sldId id="292" r:id="rId60"/>
    <p:sldId id="293" r:id="rId61"/>
    <p:sldId id="294" r:id="rId62"/>
    <p:sldId id="295" r:id="rId63"/>
    <p:sldId id="296" r:id="rId6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33CC"/>
    <a:srgbClr val="512FE3"/>
    <a:srgbClr val="8C3FC5"/>
    <a:srgbClr val="D3FDDD"/>
    <a:srgbClr val="6E39D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14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3E6B13-CD5B-4731-AF03-1F617C2C00A5}" type="doc">
      <dgm:prSet loTypeId="urn:microsoft.com/office/officeart/2005/8/layout/equation2" loCatId="process" qsTypeId="urn:microsoft.com/office/officeart/2005/8/quickstyle/simple1#1" qsCatId="simple" csTypeId="urn:microsoft.com/office/officeart/2005/8/colors/accent6_2" csCatId="accent6" phldr="1"/>
      <dgm:spPr/>
    </dgm:pt>
    <dgm:pt modelId="{E3C44E0C-7A44-430E-8D8F-869D0494A396}">
      <dgm:prSet phldrT="[Текст]" custT="1"/>
      <dgm:spPr/>
      <dgm:t>
        <a:bodyPr/>
        <a:lstStyle/>
        <a:p>
          <a:r>
            <a:rPr lang="ru-RU" sz="2000" smtClean="0">
              <a:latin typeface="Georgia" pitchFamily="18" charset="0"/>
            </a:rPr>
            <a:t>Качество приспособления организма к условиям внешней среды</a:t>
          </a:r>
          <a:endParaRPr lang="ru-RU" sz="2000" dirty="0">
            <a:latin typeface="Georgia" pitchFamily="18" charset="0"/>
          </a:endParaRPr>
        </a:p>
      </dgm:t>
    </dgm:pt>
    <dgm:pt modelId="{EB3617FC-C7CA-48B6-BCBE-4CD15B7A8CAA}" type="parTrans" cxnId="{2DE2C9DE-386A-4FE2-8863-D6B094AD93F7}">
      <dgm:prSet/>
      <dgm:spPr/>
      <dgm:t>
        <a:bodyPr/>
        <a:lstStyle/>
        <a:p>
          <a:endParaRPr lang="ru-RU"/>
        </a:p>
      </dgm:t>
    </dgm:pt>
    <dgm:pt modelId="{ED8CCFA4-5C9F-4991-9308-43B5CDD2080A}" type="sibTrans" cxnId="{2DE2C9DE-386A-4FE2-8863-D6B094AD93F7}">
      <dgm:prSet/>
      <dgm:spPr/>
      <dgm:t>
        <a:bodyPr/>
        <a:lstStyle/>
        <a:p>
          <a:endParaRPr lang="ru-RU">
            <a:solidFill>
              <a:srgbClr val="6E39D9"/>
            </a:solidFill>
          </a:endParaRPr>
        </a:p>
      </dgm:t>
    </dgm:pt>
    <dgm:pt modelId="{4D9849E6-7E87-4604-91EA-997097E62FEF}">
      <dgm:prSet phldrT="[Текст]" custT="1"/>
      <dgm:spPr/>
      <dgm:t>
        <a:bodyPr/>
        <a:lstStyle/>
        <a:p>
          <a:r>
            <a:rPr lang="ru-RU" sz="2000" smtClean="0">
              <a:latin typeface="Georgia" pitchFamily="18" charset="0"/>
            </a:rPr>
            <a:t>Итог  процесса взаимодействия внешних и внутренних факторов</a:t>
          </a:r>
          <a:endParaRPr lang="ru-RU" sz="2000" dirty="0">
            <a:latin typeface="Georgia" pitchFamily="18" charset="0"/>
          </a:endParaRPr>
        </a:p>
      </dgm:t>
    </dgm:pt>
    <dgm:pt modelId="{939B374A-018F-4552-BAA5-80CD19D8B086}" type="parTrans" cxnId="{1D454390-4066-4CBA-BCA9-33F7976B9F2A}">
      <dgm:prSet/>
      <dgm:spPr/>
      <dgm:t>
        <a:bodyPr/>
        <a:lstStyle/>
        <a:p>
          <a:endParaRPr lang="ru-RU"/>
        </a:p>
      </dgm:t>
    </dgm:pt>
    <dgm:pt modelId="{DA77940B-5C11-4FFF-8ED0-D95F350D80A7}" type="sibTrans" cxnId="{1D454390-4066-4CBA-BCA9-33F7976B9F2A}">
      <dgm:prSet/>
      <dgm:spPr/>
      <dgm:t>
        <a:bodyPr/>
        <a:lstStyle/>
        <a:p>
          <a:endParaRPr lang="ru-RU"/>
        </a:p>
      </dgm:t>
    </dgm:pt>
    <dgm:pt modelId="{6DC17F51-8DFF-4E39-B9D9-645F11239EE4}">
      <dgm:prSet phldrT="[Текст]"/>
      <dgm:spPr/>
      <dgm:t>
        <a:bodyPr/>
        <a:lstStyle/>
        <a:p>
          <a:r>
            <a:rPr lang="ru-RU" b="1" smtClean="0">
              <a:latin typeface="Georgia" pitchFamily="18" charset="0"/>
            </a:rPr>
            <a:t>здоровье</a:t>
          </a:r>
          <a:endParaRPr lang="ru-RU" b="1" dirty="0">
            <a:latin typeface="Georgia" pitchFamily="18" charset="0"/>
          </a:endParaRPr>
        </a:p>
      </dgm:t>
    </dgm:pt>
    <dgm:pt modelId="{F807DC19-6D10-44A0-9F37-624E8B28D834}" type="parTrans" cxnId="{7B7F29BE-1DC6-4355-9930-900AA60F6FA3}">
      <dgm:prSet/>
      <dgm:spPr/>
      <dgm:t>
        <a:bodyPr/>
        <a:lstStyle/>
        <a:p>
          <a:endParaRPr lang="ru-RU"/>
        </a:p>
      </dgm:t>
    </dgm:pt>
    <dgm:pt modelId="{17C0D6BF-22B3-4C0E-9AD1-C7BB0F7CBD94}" type="sibTrans" cxnId="{7B7F29BE-1DC6-4355-9930-900AA60F6FA3}">
      <dgm:prSet/>
      <dgm:spPr/>
      <dgm:t>
        <a:bodyPr/>
        <a:lstStyle/>
        <a:p>
          <a:endParaRPr lang="ru-RU"/>
        </a:p>
      </dgm:t>
    </dgm:pt>
    <dgm:pt modelId="{A07FA3D9-F6DD-4B05-A823-2159FAC1FBF2}" type="pres">
      <dgm:prSet presAssocID="{0E3E6B13-CD5B-4731-AF03-1F617C2C00A5}" presName="Name0" presStyleCnt="0">
        <dgm:presLayoutVars>
          <dgm:dir/>
          <dgm:resizeHandles val="exact"/>
        </dgm:presLayoutVars>
      </dgm:prSet>
      <dgm:spPr/>
    </dgm:pt>
    <dgm:pt modelId="{FB3AA1F8-3E49-42F8-AEF5-46DC5BFC9695}" type="pres">
      <dgm:prSet presAssocID="{0E3E6B13-CD5B-4731-AF03-1F617C2C00A5}" presName="vNodes" presStyleCnt="0"/>
      <dgm:spPr/>
    </dgm:pt>
    <dgm:pt modelId="{DEDE1270-F18C-485D-B51A-62D9569A3D74}" type="pres">
      <dgm:prSet presAssocID="{E3C44E0C-7A44-430E-8D8F-869D0494A396}" presName="node" presStyleLbl="node1" presStyleIdx="0" presStyleCnt="3" custScaleX="180129" custScaleY="135816" custLinFactY="79660" custLinFactNeighborX="-1451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380D14-C94D-4D2A-B0EF-F8C59DEDF4AE}" type="pres">
      <dgm:prSet presAssocID="{ED8CCFA4-5C9F-4991-9308-43B5CDD2080A}" presName="spacerT" presStyleCnt="0"/>
      <dgm:spPr/>
    </dgm:pt>
    <dgm:pt modelId="{CF17B62C-D594-4FAD-9255-3F0FF36DBAF1}" type="pres">
      <dgm:prSet presAssocID="{ED8CCFA4-5C9F-4991-9308-43B5CDD2080A}" presName="sibTrans" presStyleLbl="sibTrans2D1" presStyleIdx="0" presStyleCnt="2" custLinFactY="131174" custLinFactNeighborX="-23268" custLinFactNeighborY="200000"/>
      <dgm:spPr/>
      <dgm:t>
        <a:bodyPr/>
        <a:lstStyle/>
        <a:p>
          <a:endParaRPr lang="ru-RU"/>
        </a:p>
      </dgm:t>
    </dgm:pt>
    <dgm:pt modelId="{0C163277-7994-4119-A802-32B5C097B698}" type="pres">
      <dgm:prSet presAssocID="{ED8CCFA4-5C9F-4991-9308-43B5CDD2080A}" presName="spacerB" presStyleCnt="0"/>
      <dgm:spPr/>
    </dgm:pt>
    <dgm:pt modelId="{204F4191-D29F-41D8-9979-8A60441D6DD7}" type="pres">
      <dgm:prSet presAssocID="{4D9849E6-7E87-4604-91EA-997097E62FEF}" presName="node" presStyleLbl="node1" presStyleIdx="1" presStyleCnt="3" custScaleX="194066" custScaleY="127082" custLinFactX="44059" custLinFactNeighborX="100000" custLinFactNeighborY="537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27E7FB-AF5B-4D0C-B3F7-F64737371B26}" type="pres">
      <dgm:prSet presAssocID="{0E3E6B13-CD5B-4731-AF03-1F617C2C00A5}" presName="sibTransLast" presStyleLbl="sibTrans2D1" presStyleIdx="1" presStyleCnt="2" custFlipVert="0" custFlipHor="0" custScaleX="2000000" custScaleY="199886" custLinFactX="-1200000" custLinFactY="60493" custLinFactNeighborX="-1221923" custLinFactNeighborY="100000"/>
      <dgm:spPr/>
      <dgm:t>
        <a:bodyPr/>
        <a:lstStyle/>
        <a:p>
          <a:endParaRPr lang="ru-RU"/>
        </a:p>
      </dgm:t>
    </dgm:pt>
    <dgm:pt modelId="{8FD7E61D-B9E0-47FC-AF05-450A34956340}" type="pres">
      <dgm:prSet presAssocID="{0E3E6B13-CD5B-4731-AF03-1F617C2C00A5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5D5EB118-7B89-4DED-B4B1-56EDD0B16CD1}" type="pres">
      <dgm:prSet presAssocID="{0E3E6B13-CD5B-4731-AF03-1F617C2C00A5}" presName="lastNode" presStyleLbl="node1" presStyleIdx="2" presStyleCnt="3" custScaleY="32037" custLinFactNeighborX="54689" custLinFactNeighborY="-571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454390-4066-4CBA-BCA9-33F7976B9F2A}" srcId="{0E3E6B13-CD5B-4731-AF03-1F617C2C00A5}" destId="{4D9849E6-7E87-4604-91EA-997097E62FEF}" srcOrd="1" destOrd="0" parTransId="{939B374A-018F-4552-BAA5-80CD19D8B086}" sibTransId="{DA77940B-5C11-4FFF-8ED0-D95F350D80A7}"/>
    <dgm:cxn modelId="{2DE2C9DE-386A-4FE2-8863-D6B094AD93F7}" srcId="{0E3E6B13-CD5B-4731-AF03-1F617C2C00A5}" destId="{E3C44E0C-7A44-430E-8D8F-869D0494A396}" srcOrd="0" destOrd="0" parTransId="{EB3617FC-C7CA-48B6-BCBE-4CD15B7A8CAA}" sibTransId="{ED8CCFA4-5C9F-4991-9308-43B5CDD2080A}"/>
    <dgm:cxn modelId="{937D5484-F8A5-4A3E-9A15-E6152DCEBB33}" type="presOf" srcId="{0E3E6B13-CD5B-4731-AF03-1F617C2C00A5}" destId="{A07FA3D9-F6DD-4B05-A823-2159FAC1FBF2}" srcOrd="0" destOrd="0" presId="urn:microsoft.com/office/officeart/2005/8/layout/equation2"/>
    <dgm:cxn modelId="{B48E4211-AB73-41B0-9361-FC8090B82954}" type="presOf" srcId="{6DC17F51-8DFF-4E39-B9D9-645F11239EE4}" destId="{5D5EB118-7B89-4DED-B4B1-56EDD0B16CD1}" srcOrd="0" destOrd="0" presId="urn:microsoft.com/office/officeart/2005/8/layout/equation2"/>
    <dgm:cxn modelId="{49EEE9D0-7A04-4338-823A-1A933F835511}" type="presOf" srcId="{4D9849E6-7E87-4604-91EA-997097E62FEF}" destId="{204F4191-D29F-41D8-9979-8A60441D6DD7}" srcOrd="0" destOrd="0" presId="urn:microsoft.com/office/officeart/2005/8/layout/equation2"/>
    <dgm:cxn modelId="{33EDB0B4-6C1A-48BC-87C5-152079E642C1}" type="presOf" srcId="{E3C44E0C-7A44-430E-8D8F-869D0494A396}" destId="{DEDE1270-F18C-485D-B51A-62D9569A3D74}" srcOrd="0" destOrd="0" presId="urn:microsoft.com/office/officeart/2005/8/layout/equation2"/>
    <dgm:cxn modelId="{0C67A0A5-9582-4328-95EE-7FF158A5D6BA}" type="presOf" srcId="{ED8CCFA4-5C9F-4991-9308-43B5CDD2080A}" destId="{CF17B62C-D594-4FAD-9255-3F0FF36DBAF1}" srcOrd="0" destOrd="0" presId="urn:microsoft.com/office/officeart/2005/8/layout/equation2"/>
    <dgm:cxn modelId="{44117C9C-7B80-4634-98D2-B9FA421CA410}" type="presOf" srcId="{DA77940B-5C11-4FFF-8ED0-D95F350D80A7}" destId="{8FD7E61D-B9E0-47FC-AF05-450A34956340}" srcOrd="1" destOrd="0" presId="urn:microsoft.com/office/officeart/2005/8/layout/equation2"/>
    <dgm:cxn modelId="{7B7F29BE-1DC6-4355-9930-900AA60F6FA3}" srcId="{0E3E6B13-CD5B-4731-AF03-1F617C2C00A5}" destId="{6DC17F51-8DFF-4E39-B9D9-645F11239EE4}" srcOrd="2" destOrd="0" parTransId="{F807DC19-6D10-44A0-9F37-624E8B28D834}" sibTransId="{17C0D6BF-22B3-4C0E-9AD1-C7BB0F7CBD94}"/>
    <dgm:cxn modelId="{C34717FE-AB43-4E3A-901D-D95362A3D7CC}" type="presOf" srcId="{DA77940B-5C11-4FFF-8ED0-D95F350D80A7}" destId="{1927E7FB-AF5B-4D0C-B3F7-F64737371B26}" srcOrd="0" destOrd="0" presId="urn:microsoft.com/office/officeart/2005/8/layout/equation2"/>
    <dgm:cxn modelId="{9B423EE5-ABEB-417C-B1DD-51D40E8A5F7F}" type="presParOf" srcId="{A07FA3D9-F6DD-4B05-A823-2159FAC1FBF2}" destId="{FB3AA1F8-3E49-42F8-AEF5-46DC5BFC9695}" srcOrd="0" destOrd="0" presId="urn:microsoft.com/office/officeart/2005/8/layout/equation2"/>
    <dgm:cxn modelId="{D2F14A8C-78C7-4833-94FB-E5667FA9FD8E}" type="presParOf" srcId="{FB3AA1F8-3E49-42F8-AEF5-46DC5BFC9695}" destId="{DEDE1270-F18C-485D-B51A-62D9569A3D74}" srcOrd="0" destOrd="0" presId="urn:microsoft.com/office/officeart/2005/8/layout/equation2"/>
    <dgm:cxn modelId="{E431FB02-AD69-4BC5-91C0-8995C1EED710}" type="presParOf" srcId="{FB3AA1F8-3E49-42F8-AEF5-46DC5BFC9695}" destId="{AE380D14-C94D-4D2A-B0EF-F8C59DEDF4AE}" srcOrd="1" destOrd="0" presId="urn:microsoft.com/office/officeart/2005/8/layout/equation2"/>
    <dgm:cxn modelId="{17547AF9-66B1-4418-B106-EF0EFB0D6474}" type="presParOf" srcId="{FB3AA1F8-3E49-42F8-AEF5-46DC5BFC9695}" destId="{CF17B62C-D594-4FAD-9255-3F0FF36DBAF1}" srcOrd="2" destOrd="0" presId="urn:microsoft.com/office/officeart/2005/8/layout/equation2"/>
    <dgm:cxn modelId="{68880349-4B31-4F0E-9086-B358BDD46FA7}" type="presParOf" srcId="{FB3AA1F8-3E49-42F8-AEF5-46DC5BFC9695}" destId="{0C163277-7994-4119-A802-32B5C097B698}" srcOrd="3" destOrd="0" presId="urn:microsoft.com/office/officeart/2005/8/layout/equation2"/>
    <dgm:cxn modelId="{5AB91F3B-6933-4E85-8FF3-52B08B24153A}" type="presParOf" srcId="{FB3AA1F8-3E49-42F8-AEF5-46DC5BFC9695}" destId="{204F4191-D29F-41D8-9979-8A60441D6DD7}" srcOrd="4" destOrd="0" presId="urn:microsoft.com/office/officeart/2005/8/layout/equation2"/>
    <dgm:cxn modelId="{AFD63C71-2764-4446-94F7-84DA76AF31CF}" type="presParOf" srcId="{A07FA3D9-F6DD-4B05-A823-2159FAC1FBF2}" destId="{1927E7FB-AF5B-4D0C-B3F7-F64737371B26}" srcOrd="1" destOrd="0" presId="urn:microsoft.com/office/officeart/2005/8/layout/equation2"/>
    <dgm:cxn modelId="{274EF1B5-8282-4E78-8DED-48036CD29CDF}" type="presParOf" srcId="{1927E7FB-AF5B-4D0C-B3F7-F64737371B26}" destId="{8FD7E61D-B9E0-47FC-AF05-450A34956340}" srcOrd="0" destOrd="0" presId="urn:microsoft.com/office/officeart/2005/8/layout/equation2"/>
    <dgm:cxn modelId="{40714E9D-5550-4397-8631-C396037199B3}" type="presParOf" srcId="{A07FA3D9-F6DD-4B05-A823-2159FAC1FBF2}" destId="{5D5EB118-7B89-4DED-B4B1-56EDD0B16CD1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9B8314-4BD7-4B57-B328-F1DF74B57677}" type="doc">
      <dgm:prSet loTypeId="urn:microsoft.com/office/officeart/2005/8/layout/radial6" loCatId="cycle" qsTypeId="urn:microsoft.com/office/officeart/2005/8/quickstyle/3d1" qsCatId="3D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42CEB3B3-897D-47CC-A62C-78A33865886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З</a:t>
          </a:r>
        </a:p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Д</a:t>
          </a:r>
        </a:p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О</a:t>
          </a:r>
        </a:p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Р</a:t>
          </a:r>
        </a:p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О</a:t>
          </a:r>
        </a:p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В</a:t>
          </a:r>
        </a:p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Ь</a:t>
          </a:r>
        </a:p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е</a:t>
          </a:r>
          <a:endParaRPr lang="ru-RU" sz="1400" b="1" dirty="0">
            <a:solidFill>
              <a:schemeClr val="tx1">
                <a:lumMod val="95000"/>
                <a:lumOff val="5000"/>
              </a:schemeClr>
            </a:solidFill>
            <a:latin typeface="Georgia" pitchFamily="18" charset="0"/>
          </a:endParaRPr>
        </a:p>
      </dgm:t>
    </dgm:pt>
    <dgm:pt modelId="{B4549106-D5BC-4EE0-AD42-018192199365}" type="parTrans" cxnId="{C54D2011-E52F-4489-8776-DE1E2BECC088}">
      <dgm:prSet/>
      <dgm:spPr/>
      <dgm:t>
        <a:bodyPr/>
        <a:lstStyle/>
        <a:p>
          <a:endParaRPr lang="ru-RU"/>
        </a:p>
      </dgm:t>
    </dgm:pt>
    <dgm:pt modelId="{528AC4BE-7874-4A1E-8314-85B87F33B72F}" type="sibTrans" cxnId="{C54D2011-E52F-4489-8776-DE1E2BECC088}">
      <dgm:prSet/>
      <dgm:spPr/>
      <dgm:t>
        <a:bodyPr/>
        <a:lstStyle/>
        <a:p>
          <a:endParaRPr lang="ru-RU"/>
        </a:p>
      </dgm:t>
    </dgm:pt>
    <dgm:pt modelId="{E0BCDF55-327E-4410-A2F3-F8A12E33A9D2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2800" b="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соматическое</a:t>
          </a:r>
          <a:endParaRPr lang="ru-RU" sz="2800" b="0" dirty="0">
            <a:solidFill>
              <a:schemeClr val="tx1">
                <a:lumMod val="95000"/>
                <a:lumOff val="5000"/>
              </a:schemeClr>
            </a:solidFill>
            <a:latin typeface="Georgia" pitchFamily="18" charset="0"/>
          </a:endParaRPr>
        </a:p>
      </dgm:t>
    </dgm:pt>
    <dgm:pt modelId="{82D92493-F6ED-4449-9EAD-4A4516167264}" type="parTrans" cxnId="{19CAA372-4925-40AC-B29D-66ED4DE25333}">
      <dgm:prSet/>
      <dgm:spPr/>
      <dgm:t>
        <a:bodyPr/>
        <a:lstStyle/>
        <a:p>
          <a:endParaRPr lang="ru-RU"/>
        </a:p>
      </dgm:t>
    </dgm:pt>
    <dgm:pt modelId="{700ED49C-DB3E-46F5-97BE-685288D43DFA}" type="sibTrans" cxnId="{19CAA372-4925-40AC-B29D-66ED4DE25333}">
      <dgm:prSet/>
      <dgm:spPr/>
      <dgm:t>
        <a:bodyPr/>
        <a:lstStyle/>
        <a:p>
          <a:endParaRPr lang="ru-RU"/>
        </a:p>
      </dgm:t>
    </dgm:pt>
    <dgm:pt modelId="{63F38E87-C2CD-404C-8F71-5A5CCC39F2C6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2800" b="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психическое</a:t>
          </a:r>
          <a:endParaRPr lang="ru-RU" sz="2800" b="0" dirty="0">
            <a:solidFill>
              <a:schemeClr val="tx1">
                <a:lumMod val="95000"/>
                <a:lumOff val="5000"/>
              </a:schemeClr>
            </a:solidFill>
            <a:latin typeface="Georgia" pitchFamily="18" charset="0"/>
          </a:endParaRPr>
        </a:p>
      </dgm:t>
    </dgm:pt>
    <dgm:pt modelId="{FCA2C432-9B00-4FF9-83A0-2858A9DE8C65}" type="parTrans" cxnId="{E60CCB40-2B99-44A1-A2DF-B27DCF79AFA6}">
      <dgm:prSet/>
      <dgm:spPr/>
      <dgm:t>
        <a:bodyPr/>
        <a:lstStyle/>
        <a:p>
          <a:endParaRPr lang="ru-RU"/>
        </a:p>
      </dgm:t>
    </dgm:pt>
    <dgm:pt modelId="{07ED1C78-2428-45FC-9A21-F193BDE11E98}" type="sibTrans" cxnId="{E60CCB40-2B99-44A1-A2DF-B27DCF79AFA6}">
      <dgm:prSet/>
      <dgm:spPr/>
      <dgm:t>
        <a:bodyPr/>
        <a:lstStyle/>
        <a:p>
          <a:endParaRPr lang="ru-RU"/>
        </a:p>
      </dgm:t>
    </dgm:pt>
    <dgm:pt modelId="{74777209-8F3B-4E16-AF08-96B4F6C39C39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нравственное</a:t>
          </a:r>
          <a:endParaRPr lang="ru-RU" sz="2800" dirty="0">
            <a:solidFill>
              <a:schemeClr val="tx1">
                <a:lumMod val="95000"/>
                <a:lumOff val="5000"/>
              </a:schemeClr>
            </a:solidFill>
            <a:latin typeface="Georgia" pitchFamily="18" charset="0"/>
          </a:endParaRPr>
        </a:p>
      </dgm:t>
    </dgm:pt>
    <dgm:pt modelId="{086F6B2D-3535-4C46-9854-2DA9230B446F}" type="parTrans" cxnId="{499B67F5-A137-45F9-91DF-65CC9092EEC2}">
      <dgm:prSet/>
      <dgm:spPr/>
      <dgm:t>
        <a:bodyPr/>
        <a:lstStyle/>
        <a:p>
          <a:endParaRPr lang="ru-RU"/>
        </a:p>
      </dgm:t>
    </dgm:pt>
    <dgm:pt modelId="{E5744F94-8CC7-4A38-93CB-BDEA4571637F}" type="sibTrans" cxnId="{499B67F5-A137-45F9-91DF-65CC9092EEC2}">
      <dgm:prSet/>
      <dgm:spPr/>
      <dgm:t>
        <a:bodyPr/>
        <a:lstStyle/>
        <a:p>
          <a:endParaRPr lang="ru-RU"/>
        </a:p>
      </dgm:t>
    </dgm:pt>
    <dgm:pt modelId="{87C6228E-F0AF-4B7E-B4E0-06AD3B8DF290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физическое</a:t>
          </a:r>
          <a:endParaRPr lang="ru-RU" sz="2800" dirty="0">
            <a:solidFill>
              <a:schemeClr val="tx1">
                <a:lumMod val="95000"/>
                <a:lumOff val="5000"/>
              </a:schemeClr>
            </a:solidFill>
            <a:latin typeface="Georgia" pitchFamily="18" charset="0"/>
          </a:endParaRPr>
        </a:p>
      </dgm:t>
    </dgm:pt>
    <dgm:pt modelId="{46EA777E-C7C9-4FCC-A353-0DCB7E44880E}" type="parTrans" cxnId="{3433D22A-6174-4A8A-82EC-0068FE53FD70}">
      <dgm:prSet/>
      <dgm:spPr/>
      <dgm:t>
        <a:bodyPr/>
        <a:lstStyle/>
        <a:p>
          <a:endParaRPr lang="ru-RU"/>
        </a:p>
      </dgm:t>
    </dgm:pt>
    <dgm:pt modelId="{77F343EC-C2E5-443E-A7E7-3A4AF787DBD6}" type="sibTrans" cxnId="{3433D22A-6174-4A8A-82EC-0068FE53FD70}">
      <dgm:prSet/>
      <dgm:spPr/>
      <dgm:t>
        <a:bodyPr/>
        <a:lstStyle/>
        <a:p>
          <a:endParaRPr lang="ru-RU"/>
        </a:p>
      </dgm:t>
    </dgm:pt>
    <dgm:pt modelId="{49498068-1A03-4279-A549-0A25169870E3}" type="pres">
      <dgm:prSet presAssocID="{8F9B8314-4BD7-4B57-B328-F1DF74B5767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4809F3-4F1E-4249-87FB-1FD9AA183D4D}" type="pres">
      <dgm:prSet presAssocID="{42CEB3B3-897D-47CC-A62C-78A338658862}" presName="centerShape" presStyleLbl="node0" presStyleIdx="0" presStyleCnt="1" custScaleX="52819" custScaleY="118725" custLinFactNeighborX="-681" custLinFactNeighborY="-435"/>
      <dgm:spPr/>
      <dgm:t>
        <a:bodyPr/>
        <a:lstStyle/>
        <a:p>
          <a:endParaRPr lang="ru-RU"/>
        </a:p>
      </dgm:t>
    </dgm:pt>
    <dgm:pt modelId="{44D81933-4BEA-40AC-B00D-8D09F7A01B19}" type="pres">
      <dgm:prSet presAssocID="{E0BCDF55-327E-4410-A2F3-F8A12E33A9D2}" presName="node" presStyleLbl="node1" presStyleIdx="0" presStyleCnt="4" custScaleX="286577" custScaleY="817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F2063E-4F60-4A56-BF68-BE518FE0788D}" type="pres">
      <dgm:prSet presAssocID="{E0BCDF55-327E-4410-A2F3-F8A12E33A9D2}" presName="dummy" presStyleCnt="0"/>
      <dgm:spPr/>
    </dgm:pt>
    <dgm:pt modelId="{0067D54A-76FE-471E-BBC7-BD6800FE4426}" type="pres">
      <dgm:prSet presAssocID="{700ED49C-DB3E-46F5-97BE-685288D43DFA}" presName="sibTrans" presStyleLbl="sibTrans2D1" presStyleIdx="0" presStyleCnt="4"/>
      <dgm:spPr/>
      <dgm:t>
        <a:bodyPr/>
        <a:lstStyle/>
        <a:p>
          <a:endParaRPr lang="ru-RU"/>
        </a:p>
      </dgm:t>
    </dgm:pt>
    <dgm:pt modelId="{49ED08C9-1A31-4ACD-A892-59F580A9585E}" type="pres">
      <dgm:prSet presAssocID="{63F38E87-C2CD-404C-8F71-5A5CCC39F2C6}" presName="node" presStyleLbl="node1" presStyleIdx="1" presStyleCnt="4" custScaleX="269606" custScaleY="84582" custRadScaleRad="133117" custRadScaleInc="-65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165A12-84FB-41D3-8B6C-FC49E3613C64}" type="pres">
      <dgm:prSet presAssocID="{63F38E87-C2CD-404C-8F71-5A5CCC39F2C6}" presName="dummy" presStyleCnt="0"/>
      <dgm:spPr/>
    </dgm:pt>
    <dgm:pt modelId="{6A399931-ADD0-4ED3-B3EA-05AE9377E11D}" type="pres">
      <dgm:prSet presAssocID="{07ED1C78-2428-45FC-9A21-F193BDE11E98}" presName="sibTrans" presStyleLbl="sibTrans2D1" presStyleIdx="1" presStyleCnt="4"/>
      <dgm:spPr/>
      <dgm:t>
        <a:bodyPr/>
        <a:lstStyle/>
        <a:p>
          <a:endParaRPr lang="ru-RU"/>
        </a:p>
      </dgm:t>
    </dgm:pt>
    <dgm:pt modelId="{56AB6052-3057-4A5B-9C93-AA474FAD3269}" type="pres">
      <dgm:prSet presAssocID="{74777209-8F3B-4E16-AF08-96B4F6C39C39}" presName="node" presStyleLbl="node1" presStyleIdx="2" presStyleCnt="4" custScaleX="301773" custScaleY="81511" custRadScaleRad="99138" custRadScaleInc="26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708855-5EFA-4E7F-AC66-679449A179FA}" type="pres">
      <dgm:prSet presAssocID="{74777209-8F3B-4E16-AF08-96B4F6C39C39}" presName="dummy" presStyleCnt="0"/>
      <dgm:spPr/>
    </dgm:pt>
    <dgm:pt modelId="{41BBDFF2-A362-4E0C-8738-A97251F41C70}" type="pres">
      <dgm:prSet presAssocID="{E5744F94-8CC7-4A38-93CB-BDEA4571637F}" presName="sibTrans" presStyleLbl="sibTrans2D1" presStyleIdx="2" presStyleCnt="4"/>
      <dgm:spPr/>
      <dgm:t>
        <a:bodyPr/>
        <a:lstStyle/>
        <a:p>
          <a:endParaRPr lang="ru-RU"/>
        </a:p>
      </dgm:t>
    </dgm:pt>
    <dgm:pt modelId="{91E43A5E-F408-458D-9A8E-35D0718102A5}" type="pres">
      <dgm:prSet presAssocID="{87C6228E-F0AF-4B7E-B4E0-06AD3B8DF290}" presName="node" presStyleLbl="node1" presStyleIdx="3" presStyleCnt="4" custScaleX="239213" custScaleY="75455" custRadScaleRad="165692" custRadScaleInc="42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B9ABD-287E-4018-9FDB-AE7CF09E1C69}" type="pres">
      <dgm:prSet presAssocID="{87C6228E-F0AF-4B7E-B4E0-06AD3B8DF290}" presName="dummy" presStyleCnt="0"/>
      <dgm:spPr/>
    </dgm:pt>
    <dgm:pt modelId="{E0EB3B29-9DC8-4A75-83DC-CEA508496D4D}" type="pres">
      <dgm:prSet presAssocID="{77F343EC-C2E5-443E-A7E7-3A4AF787DBD6}" presName="sibTrans" presStyleLbl="sibTrans2D1" presStyleIdx="3" presStyleCnt="4" custLinFactNeighborX="-665" custLinFactNeighborY="-425"/>
      <dgm:spPr/>
      <dgm:t>
        <a:bodyPr/>
        <a:lstStyle/>
        <a:p>
          <a:endParaRPr lang="ru-RU"/>
        </a:p>
      </dgm:t>
    </dgm:pt>
  </dgm:ptLst>
  <dgm:cxnLst>
    <dgm:cxn modelId="{8B581791-950E-46C6-A57A-125257389156}" type="presOf" srcId="{42CEB3B3-897D-47CC-A62C-78A338658862}" destId="{184809F3-4F1E-4249-87FB-1FD9AA183D4D}" srcOrd="0" destOrd="0" presId="urn:microsoft.com/office/officeart/2005/8/layout/radial6"/>
    <dgm:cxn modelId="{C7AB5169-3DEE-40A5-A666-CEFE10046436}" type="presOf" srcId="{700ED49C-DB3E-46F5-97BE-685288D43DFA}" destId="{0067D54A-76FE-471E-BBC7-BD6800FE4426}" srcOrd="0" destOrd="0" presId="urn:microsoft.com/office/officeart/2005/8/layout/radial6"/>
    <dgm:cxn modelId="{D24E5558-5C02-433A-B255-3C373537551D}" type="presOf" srcId="{E0BCDF55-327E-4410-A2F3-F8A12E33A9D2}" destId="{44D81933-4BEA-40AC-B00D-8D09F7A01B19}" srcOrd="0" destOrd="0" presId="urn:microsoft.com/office/officeart/2005/8/layout/radial6"/>
    <dgm:cxn modelId="{E60CCB40-2B99-44A1-A2DF-B27DCF79AFA6}" srcId="{42CEB3B3-897D-47CC-A62C-78A338658862}" destId="{63F38E87-C2CD-404C-8F71-5A5CCC39F2C6}" srcOrd="1" destOrd="0" parTransId="{FCA2C432-9B00-4FF9-83A0-2858A9DE8C65}" sibTransId="{07ED1C78-2428-45FC-9A21-F193BDE11E98}"/>
    <dgm:cxn modelId="{6187388D-EADA-4E11-AFDD-A0FA7900D775}" type="presOf" srcId="{87C6228E-F0AF-4B7E-B4E0-06AD3B8DF290}" destId="{91E43A5E-F408-458D-9A8E-35D0718102A5}" srcOrd="0" destOrd="0" presId="urn:microsoft.com/office/officeart/2005/8/layout/radial6"/>
    <dgm:cxn modelId="{499B67F5-A137-45F9-91DF-65CC9092EEC2}" srcId="{42CEB3B3-897D-47CC-A62C-78A338658862}" destId="{74777209-8F3B-4E16-AF08-96B4F6C39C39}" srcOrd="2" destOrd="0" parTransId="{086F6B2D-3535-4C46-9854-2DA9230B446F}" sibTransId="{E5744F94-8CC7-4A38-93CB-BDEA4571637F}"/>
    <dgm:cxn modelId="{8C57E434-A6AC-4336-B49D-CC73F66D7F48}" type="presOf" srcId="{E5744F94-8CC7-4A38-93CB-BDEA4571637F}" destId="{41BBDFF2-A362-4E0C-8738-A97251F41C70}" srcOrd="0" destOrd="0" presId="urn:microsoft.com/office/officeart/2005/8/layout/radial6"/>
    <dgm:cxn modelId="{7338DE80-94D5-418D-B597-0108118548F0}" type="presOf" srcId="{63F38E87-C2CD-404C-8F71-5A5CCC39F2C6}" destId="{49ED08C9-1A31-4ACD-A892-59F580A9585E}" srcOrd="0" destOrd="0" presId="urn:microsoft.com/office/officeart/2005/8/layout/radial6"/>
    <dgm:cxn modelId="{9EA7B0CD-2C17-41A3-9793-938946D4D4FA}" type="presOf" srcId="{77F343EC-C2E5-443E-A7E7-3A4AF787DBD6}" destId="{E0EB3B29-9DC8-4A75-83DC-CEA508496D4D}" srcOrd="0" destOrd="0" presId="urn:microsoft.com/office/officeart/2005/8/layout/radial6"/>
    <dgm:cxn modelId="{C54D2011-E52F-4489-8776-DE1E2BECC088}" srcId="{8F9B8314-4BD7-4B57-B328-F1DF74B57677}" destId="{42CEB3B3-897D-47CC-A62C-78A338658862}" srcOrd="0" destOrd="0" parTransId="{B4549106-D5BC-4EE0-AD42-018192199365}" sibTransId="{528AC4BE-7874-4A1E-8314-85B87F33B72F}"/>
    <dgm:cxn modelId="{3433D22A-6174-4A8A-82EC-0068FE53FD70}" srcId="{42CEB3B3-897D-47CC-A62C-78A338658862}" destId="{87C6228E-F0AF-4B7E-B4E0-06AD3B8DF290}" srcOrd="3" destOrd="0" parTransId="{46EA777E-C7C9-4FCC-A353-0DCB7E44880E}" sibTransId="{77F343EC-C2E5-443E-A7E7-3A4AF787DBD6}"/>
    <dgm:cxn modelId="{B42E6FDE-8E70-4AAE-AF47-654722DC5D4F}" type="presOf" srcId="{8F9B8314-4BD7-4B57-B328-F1DF74B57677}" destId="{49498068-1A03-4279-A549-0A25169870E3}" srcOrd="0" destOrd="0" presId="urn:microsoft.com/office/officeart/2005/8/layout/radial6"/>
    <dgm:cxn modelId="{ECAC8712-5BC3-4B88-9489-4F2C1C6005BA}" type="presOf" srcId="{07ED1C78-2428-45FC-9A21-F193BDE11E98}" destId="{6A399931-ADD0-4ED3-B3EA-05AE9377E11D}" srcOrd="0" destOrd="0" presId="urn:microsoft.com/office/officeart/2005/8/layout/radial6"/>
    <dgm:cxn modelId="{19CAA372-4925-40AC-B29D-66ED4DE25333}" srcId="{42CEB3B3-897D-47CC-A62C-78A338658862}" destId="{E0BCDF55-327E-4410-A2F3-F8A12E33A9D2}" srcOrd="0" destOrd="0" parTransId="{82D92493-F6ED-4449-9EAD-4A4516167264}" sibTransId="{700ED49C-DB3E-46F5-97BE-685288D43DFA}"/>
    <dgm:cxn modelId="{2DD3EB65-31FA-4747-9E20-D59B2926ACC9}" type="presOf" srcId="{74777209-8F3B-4E16-AF08-96B4F6C39C39}" destId="{56AB6052-3057-4A5B-9C93-AA474FAD3269}" srcOrd="0" destOrd="0" presId="urn:microsoft.com/office/officeart/2005/8/layout/radial6"/>
    <dgm:cxn modelId="{0236B0E4-9B52-4D2C-9BE2-4241A1BB16FB}" type="presParOf" srcId="{49498068-1A03-4279-A549-0A25169870E3}" destId="{184809F3-4F1E-4249-87FB-1FD9AA183D4D}" srcOrd="0" destOrd="0" presId="urn:microsoft.com/office/officeart/2005/8/layout/radial6"/>
    <dgm:cxn modelId="{81A32E65-4303-48C5-A29A-B2DC689A49D2}" type="presParOf" srcId="{49498068-1A03-4279-A549-0A25169870E3}" destId="{44D81933-4BEA-40AC-B00D-8D09F7A01B19}" srcOrd="1" destOrd="0" presId="urn:microsoft.com/office/officeart/2005/8/layout/radial6"/>
    <dgm:cxn modelId="{BDCF16CC-6735-4610-834B-227DB2F96B1F}" type="presParOf" srcId="{49498068-1A03-4279-A549-0A25169870E3}" destId="{F4F2063E-4F60-4A56-BF68-BE518FE0788D}" srcOrd="2" destOrd="0" presId="urn:microsoft.com/office/officeart/2005/8/layout/radial6"/>
    <dgm:cxn modelId="{43EC0B8F-1103-44BE-B5FD-CF6679BE7CE9}" type="presParOf" srcId="{49498068-1A03-4279-A549-0A25169870E3}" destId="{0067D54A-76FE-471E-BBC7-BD6800FE4426}" srcOrd="3" destOrd="0" presId="urn:microsoft.com/office/officeart/2005/8/layout/radial6"/>
    <dgm:cxn modelId="{BB798467-C079-434D-976F-F1A748B2BD35}" type="presParOf" srcId="{49498068-1A03-4279-A549-0A25169870E3}" destId="{49ED08C9-1A31-4ACD-A892-59F580A9585E}" srcOrd="4" destOrd="0" presId="urn:microsoft.com/office/officeart/2005/8/layout/radial6"/>
    <dgm:cxn modelId="{6CA67BA3-1815-4680-90D7-B7B74F2E97BF}" type="presParOf" srcId="{49498068-1A03-4279-A549-0A25169870E3}" destId="{FF165A12-84FB-41D3-8B6C-FC49E3613C64}" srcOrd="5" destOrd="0" presId="urn:microsoft.com/office/officeart/2005/8/layout/radial6"/>
    <dgm:cxn modelId="{E7B1D3BC-4A77-40BF-9833-90A0DE005398}" type="presParOf" srcId="{49498068-1A03-4279-A549-0A25169870E3}" destId="{6A399931-ADD0-4ED3-B3EA-05AE9377E11D}" srcOrd="6" destOrd="0" presId="urn:microsoft.com/office/officeart/2005/8/layout/radial6"/>
    <dgm:cxn modelId="{DB610238-B018-4C7F-BFEB-9A6F50100614}" type="presParOf" srcId="{49498068-1A03-4279-A549-0A25169870E3}" destId="{56AB6052-3057-4A5B-9C93-AA474FAD3269}" srcOrd="7" destOrd="0" presId="urn:microsoft.com/office/officeart/2005/8/layout/radial6"/>
    <dgm:cxn modelId="{7724707D-BC60-4209-913C-C63F3D017777}" type="presParOf" srcId="{49498068-1A03-4279-A549-0A25169870E3}" destId="{87708855-5EFA-4E7F-AC66-679449A179FA}" srcOrd="8" destOrd="0" presId="urn:microsoft.com/office/officeart/2005/8/layout/radial6"/>
    <dgm:cxn modelId="{33A3CFA1-D8E8-4F8D-B2D8-FB0A0BB51EE7}" type="presParOf" srcId="{49498068-1A03-4279-A549-0A25169870E3}" destId="{41BBDFF2-A362-4E0C-8738-A97251F41C70}" srcOrd="9" destOrd="0" presId="urn:microsoft.com/office/officeart/2005/8/layout/radial6"/>
    <dgm:cxn modelId="{5DD5BB9C-D9BA-4E6F-83C0-C8E6302CBE6D}" type="presParOf" srcId="{49498068-1A03-4279-A549-0A25169870E3}" destId="{91E43A5E-F408-458D-9A8E-35D0718102A5}" srcOrd="10" destOrd="0" presId="urn:microsoft.com/office/officeart/2005/8/layout/radial6"/>
    <dgm:cxn modelId="{3F0D129E-A093-4531-973C-688A48EE0F6F}" type="presParOf" srcId="{49498068-1A03-4279-A549-0A25169870E3}" destId="{4EBB9ABD-287E-4018-9FDB-AE7CF09E1C69}" srcOrd="11" destOrd="0" presId="urn:microsoft.com/office/officeart/2005/8/layout/radial6"/>
    <dgm:cxn modelId="{0526B353-E262-4015-A71E-347FEDAAA3F2}" type="presParOf" srcId="{49498068-1A03-4279-A549-0A25169870E3}" destId="{E0EB3B29-9DC8-4A75-83DC-CEA508496D4D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2DBC32-F54E-4B2C-92E9-294EFFC15B4B}" type="doc">
      <dgm:prSet loTypeId="urn:microsoft.com/office/officeart/2005/8/layout/cycle8" loCatId="cycle" qsTypeId="urn:microsoft.com/office/officeart/2005/8/quickstyle/simple1#2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0E792358-5187-4C84-B0B3-E168F9E984B5}">
      <dgm:prSet phldrT="[Текст]"/>
      <dgm:spPr/>
      <dgm:t>
        <a:bodyPr/>
        <a:lstStyle/>
        <a:p>
          <a:r>
            <a:rPr lang="ru-RU" dirty="0" smtClean="0">
              <a:solidFill>
                <a:schemeClr val="tx1">
                  <a:lumMod val="95000"/>
                  <a:lumOff val="5000"/>
                </a:schemeClr>
              </a:solidFill>
            </a:rPr>
            <a:t>Я хочу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5D725B45-82AE-4A7F-BF5B-AE594ADC9C0F}" type="parTrans" cxnId="{3D420DB3-C859-45F1-A666-A65EFD29D1D5}">
      <dgm:prSet/>
      <dgm:spPr/>
      <dgm:t>
        <a:bodyPr/>
        <a:lstStyle/>
        <a:p>
          <a:endParaRPr lang="ru-RU"/>
        </a:p>
      </dgm:t>
    </dgm:pt>
    <dgm:pt modelId="{1624031C-C67E-4EBC-81C5-83D47B93DC38}" type="sibTrans" cxnId="{3D420DB3-C859-45F1-A666-A65EFD29D1D5}">
      <dgm:prSet/>
      <dgm:spPr/>
      <dgm:t>
        <a:bodyPr/>
        <a:lstStyle/>
        <a:p>
          <a:endParaRPr lang="ru-RU"/>
        </a:p>
      </dgm:t>
    </dgm:pt>
    <dgm:pt modelId="{CBAFE0AB-3B6D-4444-BB91-09C67D578A7E}">
      <dgm:prSet phldrT="[Текст]"/>
      <dgm:spPr/>
      <dgm:t>
        <a:bodyPr/>
        <a:lstStyle/>
        <a:p>
          <a:r>
            <a:rPr lang="ru-RU" dirty="0" smtClean="0">
              <a:solidFill>
                <a:schemeClr val="tx1">
                  <a:lumMod val="95000"/>
                  <a:lumOff val="5000"/>
                </a:schemeClr>
              </a:solidFill>
            </a:rPr>
            <a:t>Я </a:t>
          </a:r>
        </a:p>
        <a:p>
          <a:r>
            <a:rPr lang="ru-RU" dirty="0" smtClean="0">
              <a:solidFill>
                <a:schemeClr val="tx1">
                  <a:lumMod val="95000"/>
                  <a:lumOff val="5000"/>
                </a:schemeClr>
              </a:solidFill>
            </a:rPr>
            <a:t>должен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ACA4E35-A7FA-423A-8E71-31865432CB76}" type="parTrans" cxnId="{9F579280-171C-4419-BF95-BE33A9F2FEAA}">
      <dgm:prSet/>
      <dgm:spPr/>
      <dgm:t>
        <a:bodyPr/>
        <a:lstStyle/>
        <a:p>
          <a:endParaRPr lang="ru-RU"/>
        </a:p>
      </dgm:t>
    </dgm:pt>
    <dgm:pt modelId="{9DDA2C16-D97E-4ABE-B953-1556BCDC1A54}" type="sibTrans" cxnId="{9F579280-171C-4419-BF95-BE33A9F2FEAA}">
      <dgm:prSet/>
      <dgm:spPr/>
      <dgm:t>
        <a:bodyPr/>
        <a:lstStyle/>
        <a:p>
          <a:endParaRPr lang="ru-RU"/>
        </a:p>
      </dgm:t>
    </dgm:pt>
    <dgm:pt modelId="{39AF44F4-F1EF-4226-8916-657802AC1A52}">
      <dgm:prSet phldrT="[Текст]"/>
      <dgm:spPr/>
      <dgm:t>
        <a:bodyPr/>
        <a:lstStyle/>
        <a:p>
          <a:r>
            <a:rPr lang="ru-RU" dirty="0" smtClean="0">
              <a:solidFill>
                <a:schemeClr val="tx1">
                  <a:lumMod val="95000"/>
                  <a:lumOff val="5000"/>
                </a:schemeClr>
              </a:solidFill>
            </a:rPr>
            <a:t>Я могу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5DAFBD9E-C428-4566-BA19-413CBCF05886}" type="parTrans" cxnId="{AE60E598-3410-44FF-9FDF-CDF406DA5077}">
      <dgm:prSet/>
      <dgm:spPr/>
      <dgm:t>
        <a:bodyPr/>
        <a:lstStyle/>
        <a:p>
          <a:endParaRPr lang="ru-RU"/>
        </a:p>
      </dgm:t>
    </dgm:pt>
    <dgm:pt modelId="{A0B7AE02-1833-46A1-8C26-8CC5A14D1FE9}" type="sibTrans" cxnId="{AE60E598-3410-44FF-9FDF-CDF406DA5077}">
      <dgm:prSet/>
      <dgm:spPr/>
      <dgm:t>
        <a:bodyPr/>
        <a:lstStyle/>
        <a:p>
          <a:endParaRPr lang="ru-RU"/>
        </a:p>
      </dgm:t>
    </dgm:pt>
    <dgm:pt modelId="{F25B7CAC-1F90-4344-AA1A-C0EB791184DC}" type="pres">
      <dgm:prSet presAssocID="{322DBC32-F54E-4B2C-92E9-294EFFC15B4B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CCCDBC-25C6-4B3F-B19B-4D735BDEB16F}" type="pres">
      <dgm:prSet presAssocID="{322DBC32-F54E-4B2C-92E9-294EFFC15B4B}" presName="wedge1" presStyleLbl="node1" presStyleIdx="0" presStyleCnt="3"/>
      <dgm:spPr/>
      <dgm:t>
        <a:bodyPr/>
        <a:lstStyle/>
        <a:p>
          <a:endParaRPr lang="ru-RU"/>
        </a:p>
      </dgm:t>
    </dgm:pt>
    <dgm:pt modelId="{5EF18A6D-6F01-417F-AB66-5978C08F1197}" type="pres">
      <dgm:prSet presAssocID="{322DBC32-F54E-4B2C-92E9-294EFFC15B4B}" presName="dummy1a" presStyleCnt="0"/>
      <dgm:spPr/>
    </dgm:pt>
    <dgm:pt modelId="{C71BFF43-E0F5-4821-B49D-CE2DE8A99176}" type="pres">
      <dgm:prSet presAssocID="{322DBC32-F54E-4B2C-92E9-294EFFC15B4B}" presName="dummy1b" presStyleCnt="0"/>
      <dgm:spPr/>
    </dgm:pt>
    <dgm:pt modelId="{07FBEF70-0DB9-4A87-A908-2EE08A4B9187}" type="pres">
      <dgm:prSet presAssocID="{322DBC32-F54E-4B2C-92E9-294EFFC15B4B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14B411-43C5-40A0-A4AA-4F2CBFF418CF}" type="pres">
      <dgm:prSet presAssocID="{322DBC32-F54E-4B2C-92E9-294EFFC15B4B}" presName="wedge2" presStyleLbl="node1" presStyleIdx="1" presStyleCnt="3" custScaleY="99374" custLinFactNeighborX="124" custLinFactNeighborY="1106"/>
      <dgm:spPr/>
      <dgm:t>
        <a:bodyPr/>
        <a:lstStyle/>
        <a:p>
          <a:endParaRPr lang="ru-RU"/>
        </a:p>
      </dgm:t>
    </dgm:pt>
    <dgm:pt modelId="{07618809-76D3-46BE-8A6D-1A996D21849B}" type="pres">
      <dgm:prSet presAssocID="{322DBC32-F54E-4B2C-92E9-294EFFC15B4B}" presName="dummy2a" presStyleCnt="0"/>
      <dgm:spPr/>
    </dgm:pt>
    <dgm:pt modelId="{9B62FAF8-EA1F-4545-AE09-AC26A50E0D73}" type="pres">
      <dgm:prSet presAssocID="{322DBC32-F54E-4B2C-92E9-294EFFC15B4B}" presName="dummy2b" presStyleCnt="0"/>
      <dgm:spPr/>
    </dgm:pt>
    <dgm:pt modelId="{AC535B3C-E8E6-4948-AF24-43389B9FE450}" type="pres">
      <dgm:prSet presAssocID="{322DBC32-F54E-4B2C-92E9-294EFFC15B4B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F19CF0-E282-47B6-962E-A60124B1E87D}" type="pres">
      <dgm:prSet presAssocID="{322DBC32-F54E-4B2C-92E9-294EFFC15B4B}" presName="wedge3" presStyleLbl="node1" presStyleIdx="2" presStyleCnt="3" custLinFactNeighborX="2060" custLinFactNeighborY="1861"/>
      <dgm:spPr/>
      <dgm:t>
        <a:bodyPr/>
        <a:lstStyle/>
        <a:p>
          <a:endParaRPr lang="ru-RU"/>
        </a:p>
      </dgm:t>
    </dgm:pt>
    <dgm:pt modelId="{6A782B79-C642-42B8-952C-00227267EA32}" type="pres">
      <dgm:prSet presAssocID="{322DBC32-F54E-4B2C-92E9-294EFFC15B4B}" presName="dummy3a" presStyleCnt="0"/>
      <dgm:spPr/>
    </dgm:pt>
    <dgm:pt modelId="{53B4657D-3D3B-449C-BC92-7853B6CCCD17}" type="pres">
      <dgm:prSet presAssocID="{322DBC32-F54E-4B2C-92E9-294EFFC15B4B}" presName="dummy3b" presStyleCnt="0"/>
      <dgm:spPr/>
    </dgm:pt>
    <dgm:pt modelId="{A49E29BF-EB61-4AA7-AA33-1AD2EE9B15E0}" type="pres">
      <dgm:prSet presAssocID="{322DBC32-F54E-4B2C-92E9-294EFFC15B4B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85B543-CC11-4D80-AE8C-5B824013F8D1}" type="pres">
      <dgm:prSet presAssocID="{1624031C-C67E-4EBC-81C5-83D47B93DC38}" presName="arrowWedge1" presStyleLbl="fgSibTrans2D1" presStyleIdx="0" presStyleCnt="3"/>
      <dgm:spPr/>
    </dgm:pt>
    <dgm:pt modelId="{3911681A-24AD-4D46-AD68-9B66DBD7451D}" type="pres">
      <dgm:prSet presAssocID="{9DDA2C16-D97E-4ABE-B953-1556BCDC1A54}" presName="arrowWedge2" presStyleLbl="fgSibTrans2D1" presStyleIdx="1" presStyleCnt="3"/>
      <dgm:spPr/>
    </dgm:pt>
    <dgm:pt modelId="{7AD1CFA7-3846-411D-8C2D-ED27E9BE1F86}" type="pres">
      <dgm:prSet presAssocID="{A0B7AE02-1833-46A1-8C26-8CC5A14D1FE9}" presName="arrowWedge3" presStyleLbl="fgSibTrans2D1" presStyleIdx="2" presStyleCnt="3"/>
      <dgm:spPr/>
    </dgm:pt>
  </dgm:ptLst>
  <dgm:cxnLst>
    <dgm:cxn modelId="{EA2366DF-8A6C-411F-8CC4-06236115C7CA}" type="presOf" srcId="{0E792358-5187-4C84-B0B3-E168F9E984B5}" destId="{07FBEF70-0DB9-4A87-A908-2EE08A4B9187}" srcOrd="1" destOrd="0" presId="urn:microsoft.com/office/officeart/2005/8/layout/cycle8"/>
    <dgm:cxn modelId="{C3E3F7D0-73BC-438E-B8A8-E1B8F32428A3}" type="presOf" srcId="{0E792358-5187-4C84-B0B3-E168F9E984B5}" destId="{DFCCCDBC-25C6-4B3F-B19B-4D735BDEB16F}" srcOrd="0" destOrd="0" presId="urn:microsoft.com/office/officeart/2005/8/layout/cycle8"/>
    <dgm:cxn modelId="{C535D8B8-D475-4A22-A973-9A4DBC11FE99}" type="presOf" srcId="{39AF44F4-F1EF-4226-8916-657802AC1A52}" destId="{A2F19CF0-E282-47B6-962E-A60124B1E87D}" srcOrd="0" destOrd="0" presId="urn:microsoft.com/office/officeart/2005/8/layout/cycle8"/>
    <dgm:cxn modelId="{3D420DB3-C859-45F1-A666-A65EFD29D1D5}" srcId="{322DBC32-F54E-4B2C-92E9-294EFFC15B4B}" destId="{0E792358-5187-4C84-B0B3-E168F9E984B5}" srcOrd="0" destOrd="0" parTransId="{5D725B45-82AE-4A7F-BF5B-AE594ADC9C0F}" sibTransId="{1624031C-C67E-4EBC-81C5-83D47B93DC38}"/>
    <dgm:cxn modelId="{AE60E598-3410-44FF-9FDF-CDF406DA5077}" srcId="{322DBC32-F54E-4B2C-92E9-294EFFC15B4B}" destId="{39AF44F4-F1EF-4226-8916-657802AC1A52}" srcOrd="2" destOrd="0" parTransId="{5DAFBD9E-C428-4566-BA19-413CBCF05886}" sibTransId="{A0B7AE02-1833-46A1-8C26-8CC5A14D1FE9}"/>
    <dgm:cxn modelId="{1468AF90-667A-424D-AF5E-B2779F31192E}" type="presOf" srcId="{CBAFE0AB-3B6D-4444-BB91-09C67D578A7E}" destId="{AC535B3C-E8E6-4948-AF24-43389B9FE450}" srcOrd="1" destOrd="0" presId="urn:microsoft.com/office/officeart/2005/8/layout/cycle8"/>
    <dgm:cxn modelId="{E82087B3-5915-49D9-BD3B-43B0019A8D08}" type="presOf" srcId="{39AF44F4-F1EF-4226-8916-657802AC1A52}" destId="{A49E29BF-EB61-4AA7-AA33-1AD2EE9B15E0}" srcOrd="1" destOrd="0" presId="urn:microsoft.com/office/officeart/2005/8/layout/cycle8"/>
    <dgm:cxn modelId="{44ABC55D-5878-4264-A3CD-622A08EA44DE}" type="presOf" srcId="{CBAFE0AB-3B6D-4444-BB91-09C67D578A7E}" destId="{4314B411-43C5-40A0-A4AA-4F2CBFF418CF}" srcOrd="0" destOrd="0" presId="urn:microsoft.com/office/officeart/2005/8/layout/cycle8"/>
    <dgm:cxn modelId="{3CB55723-1E60-4F44-A5AA-B24AB079D125}" type="presOf" srcId="{322DBC32-F54E-4B2C-92E9-294EFFC15B4B}" destId="{F25B7CAC-1F90-4344-AA1A-C0EB791184DC}" srcOrd="0" destOrd="0" presId="urn:microsoft.com/office/officeart/2005/8/layout/cycle8"/>
    <dgm:cxn modelId="{9F579280-171C-4419-BF95-BE33A9F2FEAA}" srcId="{322DBC32-F54E-4B2C-92E9-294EFFC15B4B}" destId="{CBAFE0AB-3B6D-4444-BB91-09C67D578A7E}" srcOrd="1" destOrd="0" parTransId="{7ACA4E35-A7FA-423A-8E71-31865432CB76}" sibTransId="{9DDA2C16-D97E-4ABE-B953-1556BCDC1A54}"/>
    <dgm:cxn modelId="{C4160492-95E4-4B39-BA5F-4A1486DA9260}" type="presParOf" srcId="{F25B7CAC-1F90-4344-AA1A-C0EB791184DC}" destId="{DFCCCDBC-25C6-4B3F-B19B-4D735BDEB16F}" srcOrd="0" destOrd="0" presId="urn:microsoft.com/office/officeart/2005/8/layout/cycle8"/>
    <dgm:cxn modelId="{74D30148-7A01-46F8-AF4E-D62D155B7CA9}" type="presParOf" srcId="{F25B7CAC-1F90-4344-AA1A-C0EB791184DC}" destId="{5EF18A6D-6F01-417F-AB66-5978C08F1197}" srcOrd="1" destOrd="0" presId="urn:microsoft.com/office/officeart/2005/8/layout/cycle8"/>
    <dgm:cxn modelId="{1E46DBF2-BDB4-4A17-995D-0BD544035EA9}" type="presParOf" srcId="{F25B7CAC-1F90-4344-AA1A-C0EB791184DC}" destId="{C71BFF43-E0F5-4821-B49D-CE2DE8A99176}" srcOrd="2" destOrd="0" presId="urn:microsoft.com/office/officeart/2005/8/layout/cycle8"/>
    <dgm:cxn modelId="{53A82F35-B13F-4068-8E90-D43A5D643A1F}" type="presParOf" srcId="{F25B7CAC-1F90-4344-AA1A-C0EB791184DC}" destId="{07FBEF70-0DB9-4A87-A908-2EE08A4B9187}" srcOrd="3" destOrd="0" presId="urn:microsoft.com/office/officeart/2005/8/layout/cycle8"/>
    <dgm:cxn modelId="{0D30DC04-EA30-4C72-83D3-451B73384C56}" type="presParOf" srcId="{F25B7CAC-1F90-4344-AA1A-C0EB791184DC}" destId="{4314B411-43C5-40A0-A4AA-4F2CBFF418CF}" srcOrd="4" destOrd="0" presId="urn:microsoft.com/office/officeart/2005/8/layout/cycle8"/>
    <dgm:cxn modelId="{9DCDCE62-A5F8-4C62-8D82-DA669B38A16C}" type="presParOf" srcId="{F25B7CAC-1F90-4344-AA1A-C0EB791184DC}" destId="{07618809-76D3-46BE-8A6D-1A996D21849B}" srcOrd="5" destOrd="0" presId="urn:microsoft.com/office/officeart/2005/8/layout/cycle8"/>
    <dgm:cxn modelId="{05D9E5BE-0A50-4D40-AF17-ED0562EC067A}" type="presParOf" srcId="{F25B7CAC-1F90-4344-AA1A-C0EB791184DC}" destId="{9B62FAF8-EA1F-4545-AE09-AC26A50E0D73}" srcOrd="6" destOrd="0" presId="urn:microsoft.com/office/officeart/2005/8/layout/cycle8"/>
    <dgm:cxn modelId="{0D5FF8BB-7963-4492-9ADB-A0EDF55D0417}" type="presParOf" srcId="{F25B7CAC-1F90-4344-AA1A-C0EB791184DC}" destId="{AC535B3C-E8E6-4948-AF24-43389B9FE450}" srcOrd="7" destOrd="0" presId="urn:microsoft.com/office/officeart/2005/8/layout/cycle8"/>
    <dgm:cxn modelId="{D1A138E4-3F61-4092-88E4-7C59A7F5CF68}" type="presParOf" srcId="{F25B7CAC-1F90-4344-AA1A-C0EB791184DC}" destId="{A2F19CF0-E282-47B6-962E-A60124B1E87D}" srcOrd="8" destOrd="0" presId="urn:microsoft.com/office/officeart/2005/8/layout/cycle8"/>
    <dgm:cxn modelId="{ACD60B84-FC14-4575-9F46-6EBD83B508AC}" type="presParOf" srcId="{F25B7CAC-1F90-4344-AA1A-C0EB791184DC}" destId="{6A782B79-C642-42B8-952C-00227267EA32}" srcOrd="9" destOrd="0" presId="urn:microsoft.com/office/officeart/2005/8/layout/cycle8"/>
    <dgm:cxn modelId="{D8EE82EC-11B5-41E0-A7F7-9BB93127028B}" type="presParOf" srcId="{F25B7CAC-1F90-4344-AA1A-C0EB791184DC}" destId="{53B4657D-3D3B-449C-BC92-7853B6CCCD17}" srcOrd="10" destOrd="0" presId="urn:microsoft.com/office/officeart/2005/8/layout/cycle8"/>
    <dgm:cxn modelId="{8C8F79DA-D8F5-4646-9FB3-EC66718C9806}" type="presParOf" srcId="{F25B7CAC-1F90-4344-AA1A-C0EB791184DC}" destId="{A49E29BF-EB61-4AA7-AA33-1AD2EE9B15E0}" srcOrd="11" destOrd="0" presId="urn:microsoft.com/office/officeart/2005/8/layout/cycle8"/>
    <dgm:cxn modelId="{44F62AA0-43C5-4689-8A2F-8AF272ED9377}" type="presParOf" srcId="{F25B7CAC-1F90-4344-AA1A-C0EB791184DC}" destId="{3485B543-CC11-4D80-AE8C-5B824013F8D1}" srcOrd="12" destOrd="0" presId="urn:microsoft.com/office/officeart/2005/8/layout/cycle8"/>
    <dgm:cxn modelId="{26B59D24-A00B-4F20-9210-E1465E32BF1C}" type="presParOf" srcId="{F25B7CAC-1F90-4344-AA1A-C0EB791184DC}" destId="{3911681A-24AD-4D46-AD68-9B66DBD7451D}" srcOrd="13" destOrd="0" presId="urn:microsoft.com/office/officeart/2005/8/layout/cycle8"/>
    <dgm:cxn modelId="{DD1A3A77-439B-4B32-A496-26FCBEA19D1A}" type="presParOf" srcId="{F25B7CAC-1F90-4344-AA1A-C0EB791184DC}" destId="{7AD1CFA7-3846-411D-8C2D-ED27E9BE1F86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1ECEFFB-61A6-4B94-9E83-703F58E2E123}" type="doc">
      <dgm:prSet loTypeId="urn:microsoft.com/office/officeart/2005/8/layout/hierarchy2" loCatId="hierarchy" qsTypeId="urn:microsoft.com/office/officeart/2005/8/quickstyle/simple1#3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03F87338-2C8C-4AC4-87C0-1119524F979D}">
      <dgm:prSet phldrT="[Текст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Охрана жизни и укрепление здоровья детей</a:t>
          </a:r>
          <a:endParaRPr lang="ru-RU" sz="14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963A9DD-FB81-4AA6-99DF-C86A3360FFB7}" type="parTrans" cxnId="{CD623812-9CFE-4572-B389-919130944032}">
      <dgm:prSet/>
      <dgm:spPr/>
      <dgm:t>
        <a:bodyPr/>
        <a:lstStyle/>
        <a:p>
          <a:endParaRPr lang="ru-RU"/>
        </a:p>
      </dgm:t>
    </dgm:pt>
    <dgm:pt modelId="{385DF392-5465-4EAB-B629-1174DF826D2E}" type="sibTrans" cxnId="{CD623812-9CFE-4572-B389-919130944032}">
      <dgm:prSet/>
      <dgm:spPr/>
      <dgm:t>
        <a:bodyPr/>
        <a:lstStyle/>
        <a:p>
          <a:endParaRPr lang="ru-RU"/>
        </a:p>
      </dgm:t>
    </dgm:pt>
    <dgm:pt modelId="{378E6B99-2662-428D-B900-064E81D6585E}">
      <dgm:prSet phldrT="[Текст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Развитие физических качеств дошкольника</a:t>
          </a:r>
          <a:endParaRPr lang="ru-RU" sz="14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0D15C053-5BFF-4BA7-B92B-D4674A485394}" type="parTrans" cxnId="{2357F6E8-82C0-4F32-9163-C31A51F9DBA6}">
      <dgm:prSet/>
      <dgm:spPr/>
      <dgm:t>
        <a:bodyPr/>
        <a:lstStyle/>
        <a:p>
          <a:endParaRPr lang="ru-RU"/>
        </a:p>
      </dgm:t>
    </dgm:pt>
    <dgm:pt modelId="{FC6669E4-EC92-40D4-BA25-83182C0CE2A2}" type="sibTrans" cxnId="{2357F6E8-82C0-4F32-9163-C31A51F9DBA6}">
      <dgm:prSet/>
      <dgm:spPr/>
      <dgm:t>
        <a:bodyPr/>
        <a:lstStyle/>
        <a:p>
          <a:endParaRPr lang="ru-RU"/>
        </a:p>
      </dgm:t>
    </dgm:pt>
    <dgm:pt modelId="{E0D465E2-7813-42FC-9F55-FCDC3788DBC0}">
      <dgm:prSet phldrT="[Текст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Выявление интересов детей в процессе  деятельности</a:t>
          </a:r>
          <a:endParaRPr lang="ru-RU" sz="14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535625D-BDC2-4FE9-BB41-E5C7230DF0B2}" type="parTrans" cxnId="{C247F159-C228-41FC-AD6B-573F99644012}">
      <dgm:prSet/>
      <dgm:spPr/>
      <dgm:t>
        <a:bodyPr/>
        <a:lstStyle/>
        <a:p>
          <a:endParaRPr lang="ru-RU"/>
        </a:p>
      </dgm:t>
    </dgm:pt>
    <dgm:pt modelId="{D452E695-7009-4230-887B-23CE82ECF267}" type="sibTrans" cxnId="{C247F159-C228-41FC-AD6B-573F99644012}">
      <dgm:prSet/>
      <dgm:spPr/>
      <dgm:t>
        <a:bodyPr/>
        <a:lstStyle/>
        <a:p>
          <a:endParaRPr lang="ru-RU"/>
        </a:p>
      </dgm:t>
    </dgm:pt>
    <dgm:pt modelId="{DF144497-B5FB-480B-9213-43A1053CAE18}">
      <dgm:prSet phldrT="[Текст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Реализация склонностей детей  в системе оздоровления и спортивных мероприятий</a:t>
          </a:r>
          <a:endParaRPr lang="ru-RU" sz="14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EBE11CE-392B-4022-AD10-EAF542EC2174}" type="parTrans" cxnId="{F18F69E9-107E-4B02-8997-CE87FA964A90}">
      <dgm:prSet/>
      <dgm:spPr/>
      <dgm:t>
        <a:bodyPr/>
        <a:lstStyle/>
        <a:p>
          <a:endParaRPr lang="ru-RU"/>
        </a:p>
      </dgm:t>
    </dgm:pt>
    <dgm:pt modelId="{80E6071C-C4B0-4B8B-8057-531899AD89D2}" type="sibTrans" cxnId="{F18F69E9-107E-4B02-8997-CE87FA964A90}">
      <dgm:prSet/>
      <dgm:spPr/>
      <dgm:t>
        <a:bodyPr/>
        <a:lstStyle/>
        <a:p>
          <a:endParaRPr lang="ru-RU"/>
        </a:p>
      </dgm:t>
    </dgm:pt>
    <dgm:pt modelId="{19A535DE-48AC-45F9-B99F-46B4BB6B4DA6}">
      <dgm:prSet phldrT="[Текст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Обеспечение психологического благополучия ребёнка</a:t>
          </a:r>
          <a:endParaRPr lang="ru-RU" sz="14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3C06C6B-1E33-4932-9A83-359365ED8FC4}" type="parTrans" cxnId="{B115AFA2-539B-4197-A3FA-3372646F9401}">
      <dgm:prSet/>
      <dgm:spPr/>
      <dgm:t>
        <a:bodyPr/>
        <a:lstStyle/>
        <a:p>
          <a:endParaRPr lang="ru-RU"/>
        </a:p>
      </dgm:t>
    </dgm:pt>
    <dgm:pt modelId="{D5DB80DF-765C-485A-B0AA-FBDC81ED9741}" type="sibTrans" cxnId="{B115AFA2-539B-4197-A3FA-3372646F9401}">
      <dgm:prSet/>
      <dgm:spPr/>
      <dgm:t>
        <a:bodyPr/>
        <a:lstStyle/>
        <a:p>
          <a:endParaRPr lang="ru-RU"/>
        </a:p>
      </dgm:t>
    </dgm:pt>
    <dgm:pt modelId="{B8CEC48C-33A5-4D69-BE83-21A35497A4AA}">
      <dgm:prSet phldrT="[Текст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Развитие физической подготовленности детей в соответствии с возможностями личности и состояния здоровья ребёнка</a:t>
          </a:r>
          <a:endParaRPr lang="ru-RU" sz="14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871EA4E-1959-48AA-8589-D2EFD81E5C31}" type="parTrans" cxnId="{464F77DC-2500-4FC5-A1A7-AC1592B327BE}">
      <dgm:prSet/>
      <dgm:spPr/>
      <dgm:t>
        <a:bodyPr/>
        <a:lstStyle/>
        <a:p>
          <a:endParaRPr lang="ru-RU"/>
        </a:p>
      </dgm:t>
    </dgm:pt>
    <dgm:pt modelId="{7EC04ECD-CE1E-4B6A-8A1B-EB1D92510560}" type="sibTrans" cxnId="{464F77DC-2500-4FC5-A1A7-AC1592B327BE}">
      <dgm:prSet/>
      <dgm:spPr/>
      <dgm:t>
        <a:bodyPr/>
        <a:lstStyle/>
        <a:p>
          <a:endParaRPr lang="ru-RU"/>
        </a:p>
      </dgm:t>
    </dgm:pt>
    <dgm:pt modelId="{2D421D06-E105-4A4D-BA68-9DA9F8F04C12}" type="pres">
      <dgm:prSet presAssocID="{11ECEFFB-61A6-4B94-9E83-703F58E2E12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3CD4F6-10EF-464B-9E8F-CE907336A28B}" type="pres">
      <dgm:prSet presAssocID="{03F87338-2C8C-4AC4-87C0-1119524F979D}" presName="root1" presStyleCnt="0"/>
      <dgm:spPr/>
    </dgm:pt>
    <dgm:pt modelId="{DF12CC7C-CA33-4B03-BD1E-60E73355AF97}" type="pres">
      <dgm:prSet presAssocID="{03F87338-2C8C-4AC4-87C0-1119524F979D}" presName="LevelOneTextNode" presStyleLbl="node0" presStyleIdx="0" presStyleCnt="1" custScaleX="741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A8777CE-44DE-46CB-B834-B7017806F448}" type="pres">
      <dgm:prSet presAssocID="{03F87338-2C8C-4AC4-87C0-1119524F979D}" presName="level2hierChild" presStyleCnt="0"/>
      <dgm:spPr/>
    </dgm:pt>
    <dgm:pt modelId="{9DDC184B-942A-46B5-ADF6-40C6813849AC}" type="pres">
      <dgm:prSet presAssocID="{0D15C053-5BFF-4BA7-B92B-D4674A485394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9F1DF0D1-DC3D-4EAC-9305-952947B35779}" type="pres">
      <dgm:prSet presAssocID="{0D15C053-5BFF-4BA7-B92B-D4674A485394}" presName="connTx" presStyleLbl="parChTrans1D2" presStyleIdx="0" presStyleCnt="2"/>
      <dgm:spPr/>
      <dgm:t>
        <a:bodyPr/>
        <a:lstStyle/>
        <a:p>
          <a:endParaRPr lang="ru-RU"/>
        </a:p>
      </dgm:t>
    </dgm:pt>
    <dgm:pt modelId="{D20DE50D-B072-4682-9C26-CB49B6613FC2}" type="pres">
      <dgm:prSet presAssocID="{378E6B99-2662-428D-B900-064E81D6585E}" presName="root2" presStyleCnt="0"/>
      <dgm:spPr/>
    </dgm:pt>
    <dgm:pt modelId="{2326DC81-9873-487F-9FA9-4537CBFD08B5}" type="pres">
      <dgm:prSet presAssocID="{378E6B99-2662-428D-B900-064E81D6585E}" presName="LevelTwoTextNode" presStyleLbl="node2" presStyleIdx="0" presStyleCnt="2" custLinFactNeighborX="-21426" custLinFactNeighborY="-432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5510F8-4355-467D-9894-54C9A2CAB878}" type="pres">
      <dgm:prSet presAssocID="{378E6B99-2662-428D-B900-064E81D6585E}" presName="level3hierChild" presStyleCnt="0"/>
      <dgm:spPr/>
    </dgm:pt>
    <dgm:pt modelId="{C4B8F68D-8B94-4E5C-97D7-AFAE115AC3FB}" type="pres">
      <dgm:prSet presAssocID="{A535625D-BDC2-4FE9-BB41-E5C7230DF0B2}" presName="conn2-1" presStyleLbl="parChTrans1D3" presStyleIdx="0" presStyleCnt="3"/>
      <dgm:spPr/>
      <dgm:t>
        <a:bodyPr/>
        <a:lstStyle/>
        <a:p>
          <a:endParaRPr lang="ru-RU"/>
        </a:p>
      </dgm:t>
    </dgm:pt>
    <dgm:pt modelId="{E2740D72-3A1A-491E-8790-3951490FEB15}" type="pres">
      <dgm:prSet presAssocID="{A535625D-BDC2-4FE9-BB41-E5C7230DF0B2}" presName="connTx" presStyleLbl="parChTrans1D3" presStyleIdx="0" presStyleCnt="3"/>
      <dgm:spPr/>
      <dgm:t>
        <a:bodyPr/>
        <a:lstStyle/>
        <a:p>
          <a:endParaRPr lang="ru-RU"/>
        </a:p>
      </dgm:t>
    </dgm:pt>
    <dgm:pt modelId="{01360F68-E9C3-4025-93C6-F76CF102E177}" type="pres">
      <dgm:prSet presAssocID="{E0D465E2-7813-42FC-9F55-FCDC3788DBC0}" presName="root2" presStyleCnt="0"/>
      <dgm:spPr/>
    </dgm:pt>
    <dgm:pt modelId="{765C953C-EEA0-40C3-B159-5105400AC541}" type="pres">
      <dgm:prSet presAssocID="{E0D465E2-7813-42FC-9F55-FCDC3788DBC0}" presName="LevelTwoTextNode" presStyleLbl="node3" presStyleIdx="0" presStyleCnt="3" custLinFactNeighborX="-22087" custLinFactNeighborY="-1415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3D4BEA-3AAC-4A0B-8818-82E9F4FEF60B}" type="pres">
      <dgm:prSet presAssocID="{E0D465E2-7813-42FC-9F55-FCDC3788DBC0}" presName="level3hierChild" presStyleCnt="0"/>
      <dgm:spPr/>
    </dgm:pt>
    <dgm:pt modelId="{54916835-503F-4A6D-B7EF-F03BBC3F02F1}" type="pres">
      <dgm:prSet presAssocID="{AEBE11CE-392B-4022-AD10-EAF542EC2174}" presName="conn2-1" presStyleLbl="parChTrans1D3" presStyleIdx="1" presStyleCnt="3"/>
      <dgm:spPr/>
      <dgm:t>
        <a:bodyPr/>
        <a:lstStyle/>
        <a:p>
          <a:endParaRPr lang="ru-RU"/>
        </a:p>
      </dgm:t>
    </dgm:pt>
    <dgm:pt modelId="{279689CF-036C-4F74-8F28-A179BEBD7441}" type="pres">
      <dgm:prSet presAssocID="{AEBE11CE-392B-4022-AD10-EAF542EC2174}" presName="connTx" presStyleLbl="parChTrans1D3" presStyleIdx="1" presStyleCnt="3"/>
      <dgm:spPr/>
      <dgm:t>
        <a:bodyPr/>
        <a:lstStyle/>
        <a:p>
          <a:endParaRPr lang="ru-RU"/>
        </a:p>
      </dgm:t>
    </dgm:pt>
    <dgm:pt modelId="{8CEDBFD0-6FE1-473B-B646-322B19B113EE}" type="pres">
      <dgm:prSet presAssocID="{DF144497-B5FB-480B-9213-43A1053CAE18}" presName="root2" presStyleCnt="0"/>
      <dgm:spPr/>
    </dgm:pt>
    <dgm:pt modelId="{84693A08-0D7F-48EE-AB9B-C39D3F5E1C77}" type="pres">
      <dgm:prSet presAssocID="{DF144497-B5FB-480B-9213-43A1053CAE18}" presName="LevelTwoTextNode" presStyleLbl="node3" presStyleIdx="1" presStyleCnt="3" custLinFactNeighborX="34757" custLinFactNeighborY="-1675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8FB16A-5C86-425D-887E-EA651D63A929}" type="pres">
      <dgm:prSet presAssocID="{DF144497-B5FB-480B-9213-43A1053CAE18}" presName="level3hierChild" presStyleCnt="0"/>
      <dgm:spPr/>
    </dgm:pt>
    <dgm:pt modelId="{61F6ECC6-BE99-4476-A926-E462A777ACA1}" type="pres">
      <dgm:prSet presAssocID="{E3C06C6B-1E33-4932-9A83-359365ED8FC4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0FBABDAB-1479-4F47-AB2B-F7A2242C6639}" type="pres">
      <dgm:prSet presAssocID="{E3C06C6B-1E33-4932-9A83-359365ED8FC4}" presName="connTx" presStyleLbl="parChTrans1D2" presStyleIdx="1" presStyleCnt="2"/>
      <dgm:spPr/>
      <dgm:t>
        <a:bodyPr/>
        <a:lstStyle/>
        <a:p>
          <a:endParaRPr lang="ru-RU"/>
        </a:p>
      </dgm:t>
    </dgm:pt>
    <dgm:pt modelId="{ED947551-B2BA-4FE3-9CDB-681D4CB66C92}" type="pres">
      <dgm:prSet presAssocID="{19A535DE-48AC-45F9-B99F-46B4BB6B4DA6}" presName="root2" presStyleCnt="0"/>
      <dgm:spPr/>
    </dgm:pt>
    <dgm:pt modelId="{D2BE17F2-62BF-408A-8C38-098D6AE43AC5}" type="pres">
      <dgm:prSet presAssocID="{19A535DE-48AC-45F9-B99F-46B4BB6B4DA6}" presName="LevelTwoTextNode" presStyleLbl="node2" presStyleIdx="1" presStyleCnt="2" custLinFactNeighborX="-21426" custLinFactNeighborY="-52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9E00EB-2D87-419F-A2EE-F9CE010B9836}" type="pres">
      <dgm:prSet presAssocID="{19A535DE-48AC-45F9-B99F-46B4BB6B4DA6}" presName="level3hierChild" presStyleCnt="0"/>
      <dgm:spPr/>
    </dgm:pt>
    <dgm:pt modelId="{47585871-20EF-430F-8354-ED82A08D24EC}" type="pres">
      <dgm:prSet presAssocID="{4871EA4E-1959-48AA-8589-D2EFD81E5C31}" presName="conn2-1" presStyleLbl="parChTrans1D3" presStyleIdx="2" presStyleCnt="3"/>
      <dgm:spPr/>
      <dgm:t>
        <a:bodyPr/>
        <a:lstStyle/>
        <a:p>
          <a:endParaRPr lang="ru-RU"/>
        </a:p>
      </dgm:t>
    </dgm:pt>
    <dgm:pt modelId="{2DDBB382-246E-4F83-9621-90306070241B}" type="pres">
      <dgm:prSet presAssocID="{4871EA4E-1959-48AA-8589-D2EFD81E5C31}" presName="connTx" presStyleLbl="parChTrans1D3" presStyleIdx="2" presStyleCnt="3"/>
      <dgm:spPr/>
      <dgm:t>
        <a:bodyPr/>
        <a:lstStyle/>
        <a:p>
          <a:endParaRPr lang="ru-RU"/>
        </a:p>
      </dgm:t>
    </dgm:pt>
    <dgm:pt modelId="{F2B9347F-C33E-49C1-8B1A-F169520B9653}" type="pres">
      <dgm:prSet presAssocID="{B8CEC48C-33A5-4D69-BE83-21A35497A4AA}" presName="root2" presStyleCnt="0"/>
      <dgm:spPr/>
    </dgm:pt>
    <dgm:pt modelId="{3183EA4A-D441-4A66-919C-FA4175A83963}" type="pres">
      <dgm:prSet presAssocID="{B8CEC48C-33A5-4D69-BE83-21A35497A4AA}" presName="LevelTwoTextNode" presStyleLbl="node3" presStyleIdx="2" presStyleCnt="3" custScaleX="154502" custScaleY="1568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68BBAC-5262-44F0-870E-20E94774BE31}" type="pres">
      <dgm:prSet presAssocID="{B8CEC48C-33A5-4D69-BE83-21A35497A4AA}" presName="level3hierChild" presStyleCnt="0"/>
      <dgm:spPr/>
    </dgm:pt>
  </dgm:ptLst>
  <dgm:cxnLst>
    <dgm:cxn modelId="{F18F69E9-107E-4B02-8997-CE87FA964A90}" srcId="{378E6B99-2662-428D-B900-064E81D6585E}" destId="{DF144497-B5FB-480B-9213-43A1053CAE18}" srcOrd="1" destOrd="0" parTransId="{AEBE11CE-392B-4022-AD10-EAF542EC2174}" sibTransId="{80E6071C-C4B0-4B8B-8057-531899AD89D2}"/>
    <dgm:cxn modelId="{3AFFDFF8-F547-4DD3-9621-759BBF0E3F25}" type="presOf" srcId="{AEBE11CE-392B-4022-AD10-EAF542EC2174}" destId="{279689CF-036C-4F74-8F28-A179BEBD7441}" srcOrd="1" destOrd="0" presId="urn:microsoft.com/office/officeart/2005/8/layout/hierarchy2"/>
    <dgm:cxn modelId="{B92C1D7F-403F-461E-BDEE-D37C92782E4F}" type="presOf" srcId="{E3C06C6B-1E33-4932-9A83-359365ED8FC4}" destId="{61F6ECC6-BE99-4476-A926-E462A777ACA1}" srcOrd="0" destOrd="0" presId="urn:microsoft.com/office/officeart/2005/8/layout/hierarchy2"/>
    <dgm:cxn modelId="{58F807BB-2302-4E96-ACA5-F9DA635E2FB6}" type="presOf" srcId="{4871EA4E-1959-48AA-8589-D2EFD81E5C31}" destId="{47585871-20EF-430F-8354-ED82A08D24EC}" srcOrd="0" destOrd="0" presId="urn:microsoft.com/office/officeart/2005/8/layout/hierarchy2"/>
    <dgm:cxn modelId="{E249558B-141E-4DF4-9C0F-110F7D2EB068}" type="presOf" srcId="{11ECEFFB-61A6-4B94-9E83-703F58E2E123}" destId="{2D421D06-E105-4A4D-BA68-9DA9F8F04C12}" srcOrd="0" destOrd="0" presId="urn:microsoft.com/office/officeart/2005/8/layout/hierarchy2"/>
    <dgm:cxn modelId="{464F77DC-2500-4FC5-A1A7-AC1592B327BE}" srcId="{19A535DE-48AC-45F9-B99F-46B4BB6B4DA6}" destId="{B8CEC48C-33A5-4D69-BE83-21A35497A4AA}" srcOrd="0" destOrd="0" parTransId="{4871EA4E-1959-48AA-8589-D2EFD81E5C31}" sibTransId="{7EC04ECD-CE1E-4B6A-8A1B-EB1D92510560}"/>
    <dgm:cxn modelId="{399B49A6-0260-40D0-8958-5EC685227775}" type="presOf" srcId="{0D15C053-5BFF-4BA7-B92B-D4674A485394}" destId="{9F1DF0D1-DC3D-4EAC-9305-952947B35779}" srcOrd="1" destOrd="0" presId="urn:microsoft.com/office/officeart/2005/8/layout/hierarchy2"/>
    <dgm:cxn modelId="{D09FB0FD-3B2A-44AE-8428-7457E10EFC49}" type="presOf" srcId="{378E6B99-2662-428D-B900-064E81D6585E}" destId="{2326DC81-9873-487F-9FA9-4537CBFD08B5}" srcOrd="0" destOrd="0" presId="urn:microsoft.com/office/officeart/2005/8/layout/hierarchy2"/>
    <dgm:cxn modelId="{CD623812-9CFE-4572-B389-919130944032}" srcId="{11ECEFFB-61A6-4B94-9E83-703F58E2E123}" destId="{03F87338-2C8C-4AC4-87C0-1119524F979D}" srcOrd="0" destOrd="0" parTransId="{4963A9DD-FB81-4AA6-99DF-C86A3360FFB7}" sibTransId="{385DF392-5465-4EAB-B629-1174DF826D2E}"/>
    <dgm:cxn modelId="{5B1F00BB-1D53-46F3-9966-B375412C3AAF}" type="presOf" srcId="{E0D465E2-7813-42FC-9F55-FCDC3788DBC0}" destId="{765C953C-EEA0-40C3-B159-5105400AC541}" srcOrd="0" destOrd="0" presId="urn:microsoft.com/office/officeart/2005/8/layout/hierarchy2"/>
    <dgm:cxn modelId="{FD1C2ABB-5008-4C24-8340-C91FC8D42EB6}" type="presOf" srcId="{AEBE11CE-392B-4022-AD10-EAF542EC2174}" destId="{54916835-503F-4A6D-B7EF-F03BBC3F02F1}" srcOrd="0" destOrd="0" presId="urn:microsoft.com/office/officeart/2005/8/layout/hierarchy2"/>
    <dgm:cxn modelId="{C5ECF67E-1F04-49A8-97CE-56B231EEFB07}" type="presOf" srcId="{DF144497-B5FB-480B-9213-43A1053CAE18}" destId="{84693A08-0D7F-48EE-AB9B-C39D3F5E1C77}" srcOrd="0" destOrd="0" presId="urn:microsoft.com/office/officeart/2005/8/layout/hierarchy2"/>
    <dgm:cxn modelId="{2CC19588-0D10-4D63-9347-1090C66F94A7}" type="presOf" srcId="{4871EA4E-1959-48AA-8589-D2EFD81E5C31}" destId="{2DDBB382-246E-4F83-9621-90306070241B}" srcOrd="1" destOrd="0" presId="urn:microsoft.com/office/officeart/2005/8/layout/hierarchy2"/>
    <dgm:cxn modelId="{B115AFA2-539B-4197-A3FA-3372646F9401}" srcId="{03F87338-2C8C-4AC4-87C0-1119524F979D}" destId="{19A535DE-48AC-45F9-B99F-46B4BB6B4DA6}" srcOrd="1" destOrd="0" parTransId="{E3C06C6B-1E33-4932-9A83-359365ED8FC4}" sibTransId="{D5DB80DF-765C-485A-B0AA-FBDC81ED9741}"/>
    <dgm:cxn modelId="{4E8C79BA-EEF1-44FF-8DD8-278142286C7A}" type="presOf" srcId="{19A535DE-48AC-45F9-B99F-46B4BB6B4DA6}" destId="{D2BE17F2-62BF-408A-8C38-098D6AE43AC5}" srcOrd="0" destOrd="0" presId="urn:microsoft.com/office/officeart/2005/8/layout/hierarchy2"/>
    <dgm:cxn modelId="{C247F159-C228-41FC-AD6B-573F99644012}" srcId="{378E6B99-2662-428D-B900-064E81D6585E}" destId="{E0D465E2-7813-42FC-9F55-FCDC3788DBC0}" srcOrd="0" destOrd="0" parTransId="{A535625D-BDC2-4FE9-BB41-E5C7230DF0B2}" sibTransId="{D452E695-7009-4230-887B-23CE82ECF267}"/>
    <dgm:cxn modelId="{ADD6F6A8-3BFE-4878-A607-E397B4814F3D}" type="presOf" srcId="{A535625D-BDC2-4FE9-BB41-E5C7230DF0B2}" destId="{C4B8F68D-8B94-4E5C-97D7-AFAE115AC3FB}" srcOrd="0" destOrd="0" presId="urn:microsoft.com/office/officeart/2005/8/layout/hierarchy2"/>
    <dgm:cxn modelId="{2DF574D9-74AF-4D2B-9F23-FD8B4EA0D0F5}" type="presOf" srcId="{B8CEC48C-33A5-4D69-BE83-21A35497A4AA}" destId="{3183EA4A-D441-4A66-919C-FA4175A83963}" srcOrd="0" destOrd="0" presId="urn:microsoft.com/office/officeart/2005/8/layout/hierarchy2"/>
    <dgm:cxn modelId="{71B3BC1A-FEF7-40E3-BC21-6F335B20AD43}" type="presOf" srcId="{03F87338-2C8C-4AC4-87C0-1119524F979D}" destId="{DF12CC7C-CA33-4B03-BD1E-60E73355AF97}" srcOrd="0" destOrd="0" presId="urn:microsoft.com/office/officeart/2005/8/layout/hierarchy2"/>
    <dgm:cxn modelId="{2F1CF789-99E4-492A-BBAC-4455E9657F32}" type="presOf" srcId="{A535625D-BDC2-4FE9-BB41-E5C7230DF0B2}" destId="{E2740D72-3A1A-491E-8790-3951490FEB15}" srcOrd="1" destOrd="0" presId="urn:microsoft.com/office/officeart/2005/8/layout/hierarchy2"/>
    <dgm:cxn modelId="{A8D743AA-99A5-40CF-9CB7-EE6FBD02E68D}" type="presOf" srcId="{E3C06C6B-1E33-4932-9A83-359365ED8FC4}" destId="{0FBABDAB-1479-4F47-AB2B-F7A2242C6639}" srcOrd="1" destOrd="0" presId="urn:microsoft.com/office/officeart/2005/8/layout/hierarchy2"/>
    <dgm:cxn modelId="{2357F6E8-82C0-4F32-9163-C31A51F9DBA6}" srcId="{03F87338-2C8C-4AC4-87C0-1119524F979D}" destId="{378E6B99-2662-428D-B900-064E81D6585E}" srcOrd="0" destOrd="0" parTransId="{0D15C053-5BFF-4BA7-B92B-D4674A485394}" sibTransId="{FC6669E4-EC92-40D4-BA25-83182C0CE2A2}"/>
    <dgm:cxn modelId="{ABCA3C26-FDF2-41F2-A6C0-9245BB911B26}" type="presOf" srcId="{0D15C053-5BFF-4BA7-B92B-D4674A485394}" destId="{9DDC184B-942A-46B5-ADF6-40C6813849AC}" srcOrd="0" destOrd="0" presId="urn:microsoft.com/office/officeart/2005/8/layout/hierarchy2"/>
    <dgm:cxn modelId="{6D52E6BB-5ED0-43D0-86A0-1F65124918B7}" type="presParOf" srcId="{2D421D06-E105-4A4D-BA68-9DA9F8F04C12}" destId="{E43CD4F6-10EF-464B-9E8F-CE907336A28B}" srcOrd="0" destOrd="0" presId="urn:microsoft.com/office/officeart/2005/8/layout/hierarchy2"/>
    <dgm:cxn modelId="{FFB5A3BD-5B3E-4CE9-BE48-0FA0621EB783}" type="presParOf" srcId="{E43CD4F6-10EF-464B-9E8F-CE907336A28B}" destId="{DF12CC7C-CA33-4B03-BD1E-60E73355AF97}" srcOrd="0" destOrd="0" presId="urn:microsoft.com/office/officeart/2005/8/layout/hierarchy2"/>
    <dgm:cxn modelId="{F4829CF7-5677-4385-8C15-999C26E2E880}" type="presParOf" srcId="{E43CD4F6-10EF-464B-9E8F-CE907336A28B}" destId="{BA8777CE-44DE-46CB-B834-B7017806F448}" srcOrd="1" destOrd="0" presId="urn:microsoft.com/office/officeart/2005/8/layout/hierarchy2"/>
    <dgm:cxn modelId="{941577E7-CE97-4D44-BD2F-479E049136A2}" type="presParOf" srcId="{BA8777CE-44DE-46CB-B834-B7017806F448}" destId="{9DDC184B-942A-46B5-ADF6-40C6813849AC}" srcOrd="0" destOrd="0" presId="urn:microsoft.com/office/officeart/2005/8/layout/hierarchy2"/>
    <dgm:cxn modelId="{A8AE1C7C-8BD2-475C-BAF7-13672393FDA3}" type="presParOf" srcId="{9DDC184B-942A-46B5-ADF6-40C6813849AC}" destId="{9F1DF0D1-DC3D-4EAC-9305-952947B35779}" srcOrd="0" destOrd="0" presId="urn:microsoft.com/office/officeart/2005/8/layout/hierarchy2"/>
    <dgm:cxn modelId="{872189C6-0A24-4700-8178-F436C0956ED3}" type="presParOf" srcId="{BA8777CE-44DE-46CB-B834-B7017806F448}" destId="{D20DE50D-B072-4682-9C26-CB49B6613FC2}" srcOrd="1" destOrd="0" presId="urn:microsoft.com/office/officeart/2005/8/layout/hierarchy2"/>
    <dgm:cxn modelId="{059088E3-98FB-4A62-8841-AAAAD47C6AAC}" type="presParOf" srcId="{D20DE50D-B072-4682-9C26-CB49B6613FC2}" destId="{2326DC81-9873-487F-9FA9-4537CBFD08B5}" srcOrd="0" destOrd="0" presId="urn:microsoft.com/office/officeart/2005/8/layout/hierarchy2"/>
    <dgm:cxn modelId="{8E481F56-6052-42E9-B2A1-185699FBEBD3}" type="presParOf" srcId="{D20DE50D-B072-4682-9C26-CB49B6613FC2}" destId="{335510F8-4355-467D-9894-54C9A2CAB878}" srcOrd="1" destOrd="0" presId="urn:microsoft.com/office/officeart/2005/8/layout/hierarchy2"/>
    <dgm:cxn modelId="{9EE128D7-DB40-4DAA-A437-B4CD2103B5CE}" type="presParOf" srcId="{335510F8-4355-467D-9894-54C9A2CAB878}" destId="{C4B8F68D-8B94-4E5C-97D7-AFAE115AC3FB}" srcOrd="0" destOrd="0" presId="urn:microsoft.com/office/officeart/2005/8/layout/hierarchy2"/>
    <dgm:cxn modelId="{6247F51F-8401-4F5D-AE5B-CDDBC3B8ED30}" type="presParOf" srcId="{C4B8F68D-8B94-4E5C-97D7-AFAE115AC3FB}" destId="{E2740D72-3A1A-491E-8790-3951490FEB15}" srcOrd="0" destOrd="0" presId="urn:microsoft.com/office/officeart/2005/8/layout/hierarchy2"/>
    <dgm:cxn modelId="{FF2B97E3-4597-4698-B07B-3D563D0549D7}" type="presParOf" srcId="{335510F8-4355-467D-9894-54C9A2CAB878}" destId="{01360F68-E9C3-4025-93C6-F76CF102E177}" srcOrd="1" destOrd="0" presId="urn:microsoft.com/office/officeart/2005/8/layout/hierarchy2"/>
    <dgm:cxn modelId="{1451AEC6-ADFC-4833-9ED7-EE435FEFFFF2}" type="presParOf" srcId="{01360F68-E9C3-4025-93C6-F76CF102E177}" destId="{765C953C-EEA0-40C3-B159-5105400AC541}" srcOrd="0" destOrd="0" presId="urn:microsoft.com/office/officeart/2005/8/layout/hierarchy2"/>
    <dgm:cxn modelId="{67B49E32-5710-45A9-9F9A-4BD3DF477D3C}" type="presParOf" srcId="{01360F68-E9C3-4025-93C6-F76CF102E177}" destId="{D33D4BEA-3AAC-4A0B-8818-82E9F4FEF60B}" srcOrd="1" destOrd="0" presId="urn:microsoft.com/office/officeart/2005/8/layout/hierarchy2"/>
    <dgm:cxn modelId="{85726AAA-027F-4CE5-B10F-6E879854469C}" type="presParOf" srcId="{335510F8-4355-467D-9894-54C9A2CAB878}" destId="{54916835-503F-4A6D-B7EF-F03BBC3F02F1}" srcOrd="2" destOrd="0" presId="urn:microsoft.com/office/officeart/2005/8/layout/hierarchy2"/>
    <dgm:cxn modelId="{1844AA1F-95B7-4AEF-8BA9-D359AA819FCF}" type="presParOf" srcId="{54916835-503F-4A6D-B7EF-F03BBC3F02F1}" destId="{279689CF-036C-4F74-8F28-A179BEBD7441}" srcOrd="0" destOrd="0" presId="urn:microsoft.com/office/officeart/2005/8/layout/hierarchy2"/>
    <dgm:cxn modelId="{2EBD8BCD-87EF-4DD0-BF7F-4398CB347FE9}" type="presParOf" srcId="{335510F8-4355-467D-9894-54C9A2CAB878}" destId="{8CEDBFD0-6FE1-473B-B646-322B19B113EE}" srcOrd="3" destOrd="0" presId="urn:microsoft.com/office/officeart/2005/8/layout/hierarchy2"/>
    <dgm:cxn modelId="{09AADBBA-520A-43C3-B7D9-EF5CF7B90CD7}" type="presParOf" srcId="{8CEDBFD0-6FE1-473B-B646-322B19B113EE}" destId="{84693A08-0D7F-48EE-AB9B-C39D3F5E1C77}" srcOrd="0" destOrd="0" presId="urn:microsoft.com/office/officeart/2005/8/layout/hierarchy2"/>
    <dgm:cxn modelId="{DD4C0785-1D87-402D-8DD5-E562EC32FCC1}" type="presParOf" srcId="{8CEDBFD0-6FE1-473B-B646-322B19B113EE}" destId="{7D8FB16A-5C86-425D-887E-EA651D63A929}" srcOrd="1" destOrd="0" presId="urn:microsoft.com/office/officeart/2005/8/layout/hierarchy2"/>
    <dgm:cxn modelId="{E23B8BF7-B533-43AD-AFE0-0308C93968AE}" type="presParOf" srcId="{BA8777CE-44DE-46CB-B834-B7017806F448}" destId="{61F6ECC6-BE99-4476-A926-E462A777ACA1}" srcOrd="2" destOrd="0" presId="urn:microsoft.com/office/officeart/2005/8/layout/hierarchy2"/>
    <dgm:cxn modelId="{0EA90699-AC74-4FD3-8207-12BC3825DA82}" type="presParOf" srcId="{61F6ECC6-BE99-4476-A926-E462A777ACA1}" destId="{0FBABDAB-1479-4F47-AB2B-F7A2242C6639}" srcOrd="0" destOrd="0" presId="urn:microsoft.com/office/officeart/2005/8/layout/hierarchy2"/>
    <dgm:cxn modelId="{CF91A5A9-5263-4061-881F-F71239C52ACE}" type="presParOf" srcId="{BA8777CE-44DE-46CB-B834-B7017806F448}" destId="{ED947551-B2BA-4FE3-9CDB-681D4CB66C92}" srcOrd="3" destOrd="0" presId="urn:microsoft.com/office/officeart/2005/8/layout/hierarchy2"/>
    <dgm:cxn modelId="{B627F234-1552-4CA2-BBEA-BA9753EB0B4E}" type="presParOf" srcId="{ED947551-B2BA-4FE3-9CDB-681D4CB66C92}" destId="{D2BE17F2-62BF-408A-8C38-098D6AE43AC5}" srcOrd="0" destOrd="0" presId="urn:microsoft.com/office/officeart/2005/8/layout/hierarchy2"/>
    <dgm:cxn modelId="{F89A1F5E-9191-43EC-8291-A1B172CB0F88}" type="presParOf" srcId="{ED947551-B2BA-4FE3-9CDB-681D4CB66C92}" destId="{DC9E00EB-2D87-419F-A2EE-F9CE010B9836}" srcOrd="1" destOrd="0" presId="urn:microsoft.com/office/officeart/2005/8/layout/hierarchy2"/>
    <dgm:cxn modelId="{24F1166C-2317-4588-BD11-03A6232AEEBE}" type="presParOf" srcId="{DC9E00EB-2D87-419F-A2EE-F9CE010B9836}" destId="{47585871-20EF-430F-8354-ED82A08D24EC}" srcOrd="0" destOrd="0" presId="urn:microsoft.com/office/officeart/2005/8/layout/hierarchy2"/>
    <dgm:cxn modelId="{816275A2-1513-4823-B3B3-2BDD57AE94E6}" type="presParOf" srcId="{47585871-20EF-430F-8354-ED82A08D24EC}" destId="{2DDBB382-246E-4F83-9621-90306070241B}" srcOrd="0" destOrd="0" presId="urn:microsoft.com/office/officeart/2005/8/layout/hierarchy2"/>
    <dgm:cxn modelId="{26608B17-2AE4-4EA1-8ED8-33131D6B7EC2}" type="presParOf" srcId="{DC9E00EB-2D87-419F-A2EE-F9CE010B9836}" destId="{F2B9347F-C33E-49C1-8B1A-F169520B9653}" srcOrd="1" destOrd="0" presId="urn:microsoft.com/office/officeart/2005/8/layout/hierarchy2"/>
    <dgm:cxn modelId="{FE78977D-6326-49EE-9080-677162FD9FA8}" type="presParOf" srcId="{F2B9347F-C33E-49C1-8B1A-F169520B9653}" destId="{3183EA4A-D441-4A66-919C-FA4175A83963}" srcOrd="0" destOrd="0" presId="urn:microsoft.com/office/officeart/2005/8/layout/hierarchy2"/>
    <dgm:cxn modelId="{A417B67C-7881-442F-9AAE-760625A7C53F}" type="presParOf" srcId="{F2B9347F-C33E-49C1-8B1A-F169520B9653}" destId="{6768BBAC-5262-44F0-870E-20E94774BE3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DE1270-F18C-485D-B51A-62D9569A3D74}">
      <dsp:nvSpPr>
        <dsp:cNvPr id="0" name=""/>
        <dsp:cNvSpPr/>
      </dsp:nvSpPr>
      <dsp:spPr>
        <a:xfrm>
          <a:off x="242926" y="1407563"/>
          <a:ext cx="2882313" cy="217324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Georgia" pitchFamily="18" charset="0"/>
            </a:rPr>
            <a:t>Качество приспособления организма к условиям внешней среды</a:t>
          </a:r>
          <a:endParaRPr lang="ru-RU" sz="2000" kern="1200" dirty="0">
            <a:latin typeface="Georgia" pitchFamily="18" charset="0"/>
          </a:endParaRPr>
        </a:p>
      </dsp:txBody>
      <dsp:txXfrm>
        <a:off x="242926" y="1407563"/>
        <a:ext cx="2882313" cy="2173244"/>
      </dsp:txXfrm>
    </dsp:sp>
    <dsp:sp modelId="{CF17B62C-D594-4FAD-9255-3F0FF36DBAF1}">
      <dsp:nvSpPr>
        <dsp:cNvPr id="0" name=""/>
        <dsp:cNvSpPr/>
      </dsp:nvSpPr>
      <dsp:spPr>
        <a:xfrm>
          <a:off x="1236277" y="3783400"/>
          <a:ext cx="928080" cy="928080"/>
        </a:xfrm>
        <a:prstGeom prst="mathPlus">
          <a:avLst/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>
            <a:solidFill>
              <a:srgbClr val="6E39D9"/>
            </a:solidFill>
          </a:endParaRPr>
        </a:p>
      </dsp:txBody>
      <dsp:txXfrm>
        <a:off x="1236277" y="3783400"/>
        <a:ext cx="928080" cy="928080"/>
      </dsp:txXfrm>
    </dsp:sp>
    <dsp:sp modelId="{204F4191-D29F-41D8-9979-8A60441D6DD7}">
      <dsp:nvSpPr>
        <dsp:cNvPr id="0" name=""/>
        <dsp:cNvSpPr/>
      </dsp:nvSpPr>
      <dsp:spPr>
        <a:xfrm>
          <a:off x="2668744" y="3367111"/>
          <a:ext cx="3105325" cy="203348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Georgia" pitchFamily="18" charset="0"/>
            </a:rPr>
            <a:t>Итог  процесса взаимодействия внешних и внутренних факторов</a:t>
          </a:r>
          <a:endParaRPr lang="ru-RU" sz="2000" kern="1200" dirty="0">
            <a:latin typeface="Georgia" pitchFamily="18" charset="0"/>
          </a:endParaRPr>
        </a:p>
      </dsp:txBody>
      <dsp:txXfrm>
        <a:off x="2668744" y="3367111"/>
        <a:ext cx="3105325" cy="2033488"/>
      </dsp:txXfrm>
    </dsp:sp>
    <dsp:sp modelId="{1927E7FB-AF5B-4D0C-B3F7-F64737371B26}">
      <dsp:nvSpPr>
        <dsp:cNvPr id="0" name=""/>
        <dsp:cNvSpPr/>
      </dsp:nvSpPr>
      <dsp:spPr>
        <a:xfrm rot="19216365">
          <a:off x="3823439" y="1738533"/>
          <a:ext cx="948587" cy="11898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100" kern="1200"/>
        </a:p>
      </dsp:txBody>
      <dsp:txXfrm rot="19216365">
        <a:off x="3823439" y="1738533"/>
        <a:ext cx="948587" cy="1189824"/>
      </dsp:txXfrm>
    </dsp:sp>
    <dsp:sp modelId="{5D5EB118-7B89-4DED-B4B1-56EDD0B16CD1}">
      <dsp:nvSpPr>
        <dsp:cNvPr id="0" name=""/>
        <dsp:cNvSpPr/>
      </dsp:nvSpPr>
      <dsp:spPr>
        <a:xfrm>
          <a:off x="4455262" y="359409"/>
          <a:ext cx="3200277" cy="1025272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b="1" kern="1200" smtClean="0">
              <a:latin typeface="Georgia" pitchFamily="18" charset="0"/>
            </a:rPr>
            <a:t>здоровье</a:t>
          </a:r>
          <a:endParaRPr lang="ru-RU" sz="3500" b="1" kern="1200" dirty="0">
            <a:latin typeface="Georgia" pitchFamily="18" charset="0"/>
          </a:endParaRPr>
        </a:p>
      </dsp:txBody>
      <dsp:txXfrm>
        <a:off x="4455262" y="359409"/>
        <a:ext cx="3200277" cy="102527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0EB3B29-9DC8-4A75-83DC-CEA508496D4D}">
      <dsp:nvSpPr>
        <dsp:cNvPr id="0" name=""/>
        <dsp:cNvSpPr/>
      </dsp:nvSpPr>
      <dsp:spPr>
        <a:xfrm>
          <a:off x="1381013" y="386089"/>
          <a:ext cx="3765678" cy="3765678"/>
        </a:xfrm>
        <a:prstGeom prst="blockArc">
          <a:avLst>
            <a:gd name="adj1" fmla="val 10619307"/>
            <a:gd name="adj2" fmla="val 17663083"/>
            <a:gd name="adj3" fmla="val 4643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1BBDFF2-A362-4E0C-8738-A97251F41C70}">
      <dsp:nvSpPr>
        <dsp:cNvPr id="0" name=""/>
        <dsp:cNvSpPr/>
      </dsp:nvSpPr>
      <dsp:spPr>
        <a:xfrm>
          <a:off x="1396747" y="707140"/>
          <a:ext cx="3765678" cy="3765678"/>
        </a:xfrm>
        <a:prstGeom prst="blockArc">
          <a:avLst>
            <a:gd name="adj1" fmla="val 3969175"/>
            <a:gd name="adj2" fmla="val 11190430"/>
            <a:gd name="adj3" fmla="val 4643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A399931-ADD0-4ED3-B3EA-05AE9377E11D}">
      <dsp:nvSpPr>
        <dsp:cNvPr id="0" name=""/>
        <dsp:cNvSpPr/>
      </dsp:nvSpPr>
      <dsp:spPr>
        <a:xfrm>
          <a:off x="2782134" y="665761"/>
          <a:ext cx="3765678" cy="3765678"/>
        </a:xfrm>
        <a:prstGeom prst="blockArc">
          <a:avLst>
            <a:gd name="adj1" fmla="val 21257242"/>
            <a:gd name="adj2" fmla="val 6625526"/>
            <a:gd name="adj3" fmla="val 4643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067D54A-76FE-471E-BBC7-BD6800FE4426}">
      <dsp:nvSpPr>
        <dsp:cNvPr id="0" name=""/>
        <dsp:cNvSpPr/>
      </dsp:nvSpPr>
      <dsp:spPr>
        <a:xfrm>
          <a:off x="2773107" y="462836"/>
          <a:ext cx="3765678" cy="3765678"/>
        </a:xfrm>
        <a:prstGeom prst="blockArc">
          <a:avLst>
            <a:gd name="adj1" fmla="val 15042218"/>
            <a:gd name="adj2" fmla="val 37123"/>
            <a:gd name="adj3" fmla="val 4643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4809F3-4F1E-4249-87FB-1FD9AA183D4D}">
      <dsp:nvSpPr>
        <dsp:cNvPr id="0" name=""/>
        <dsp:cNvSpPr/>
      </dsp:nvSpPr>
      <dsp:spPr>
        <a:xfrm>
          <a:off x="3565044" y="1403276"/>
          <a:ext cx="916212" cy="205943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З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Д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О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Р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О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В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Ь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е</a:t>
          </a:r>
          <a:endParaRPr lang="ru-RU" sz="1400" b="1" kern="1200" dirty="0">
            <a:solidFill>
              <a:schemeClr val="tx1">
                <a:lumMod val="95000"/>
                <a:lumOff val="5000"/>
              </a:schemeClr>
            </a:solidFill>
            <a:latin typeface="Georgia" pitchFamily="18" charset="0"/>
          </a:endParaRPr>
        </a:p>
      </dsp:txBody>
      <dsp:txXfrm>
        <a:off x="3565044" y="1403276"/>
        <a:ext cx="916212" cy="2059435"/>
      </dsp:txXfrm>
    </dsp:sp>
    <dsp:sp modelId="{44D81933-4BEA-40AC-B00D-8D09F7A01B19}">
      <dsp:nvSpPr>
        <dsp:cNvPr id="0" name=""/>
        <dsp:cNvSpPr/>
      </dsp:nvSpPr>
      <dsp:spPr>
        <a:xfrm>
          <a:off x="2308335" y="113554"/>
          <a:ext cx="3479728" cy="992627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соматическое</a:t>
          </a:r>
          <a:endParaRPr lang="ru-RU" sz="2800" b="0" kern="1200" dirty="0">
            <a:solidFill>
              <a:schemeClr val="tx1">
                <a:lumMod val="95000"/>
                <a:lumOff val="5000"/>
              </a:schemeClr>
            </a:solidFill>
            <a:latin typeface="Georgia" pitchFamily="18" charset="0"/>
          </a:endParaRPr>
        </a:p>
      </dsp:txBody>
      <dsp:txXfrm>
        <a:off x="2308335" y="113554"/>
        <a:ext cx="3479728" cy="992627"/>
      </dsp:txXfrm>
    </dsp:sp>
    <dsp:sp modelId="{49ED08C9-1A31-4ACD-A892-59F580A9585E}">
      <dsp:nvSpPr>
        <dsp:cNvPr id="0" name=""/>
        <dsp:cNvSpPr/>
      </dsp:nvSpPr>
      <dsp:spPr>
        <a:xfrm>
          <a:off x="4858136" y="1852021"/>
          <a:ext cx="3273659" cy="1027027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психическое</a:t>
          </a:r>
          <a:endParaRPr lang="ru-RU" sz="2800" b="0" kern="1200" dirty="0">
            <a:solidFill>
              <a:schemeClr val="tx1">
                <a:lumMod val="95000"/>
                <a:lumOff val="5000"/>
              </a:schemeClr>
            </a:solidFill>
            <a:latin typeface="Georgia" pitchFamily="18" charset="0"/>
          </a:endParaRPr>
        </a:p>
      </dsp:txBody>
      <dsp:txXfrm>
        <a:off x="4858136" y="1852021"/>
        <a:ext cx="3273659" cy="1027027"/>
      </dsp:txXfrm>
    </dsp:sp>
    <dsp:sp modelId="{56AB6052-3057-4A5B-9C93-AA474FAD3269}">
      <dsp:nvSpPr>
        <dsp:cNvPr id="0" name=""/>
        <dsp:cNvSpPr/>
      </dsp:nvSpPr>
      <dsp:spPr>
        <a:xfrm>
          <a:off x="2191018" y="3777226"/>
          <a:ext cx="3664243" cy="989737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нравственное</a:t>
          </a:r>
          <a:endParaRPr lang="ru-RU" sz="2800" kern="1200" dirty="0">
            <a:solidFill>
              <a:schemeClr val="tx1">
                <a:lumMod val="95000"/>
                <a:lumOff val="5000"/>
              </a:schemeClr>
            </a:solidFill>
            <a:latin typeface="Georgia" pitchFamily="18" charset="0"/>
          </a:endParaRPr>
        </a:p>
      </dsp:txBody>
      <dsp:txXfrm>
        <a:off x="2191018" y="3777226"/>
        <a:ext cx="3664243" cy="989737"/>
      </dsp:txXfrm>
    </dsp:sp>
    <dsp:sp modelId="{91E43A5E-F408-458D-9A8E-35D0718102A5}">
      <dsp:nvSpPr>
        <dsp:cNvPr id="0" name=""/>
        <dsp:cNvSpPr/>
      </dsp:nvSpPr>
      <dsp:spPr>
        <a:xfrm>
          <a:off x="0" y="1923454"/>
          <a:ext cx="2904616" cy="916203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rPr>
            <a:t>физическое</a:t>
          </a:r>
          <a:endParaRPr lang="ru-RU" sz="2800" kern="1200" dirty="0">
            <a:solidFill>
              <a:schemeClr val="tx1">
                <a:lumMod val="95000"/>
                <a:lumOff val="5000"/>
              </a:schemeClr>
            </a:solidFill>
            <a:latin typeface="Georgia" pitchFamily="18" charset="0"/>
          </a:endParaRPr>
        </a:p>
      </dsp:txBody>
      <dsp:txXfrm>
        <a:off x="0" y="1923454"/>
        <a:ext cx="2904616" cy="91620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CCCDBC-25C6-4B3F-B19B-4D735BDEB16F}">
      <dsp:nvSpPr>
        <dsp:cNvPr id="0" name=""/>
        <dsp:cNvSpPr/>
      </dsp:nvSpPr>
      <dsp:spPr>
        <a:xfrm>
          <a:off x="2546244" y="268456"/>
          <a:ext cx="3400508" cy="3400508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Я хочу</a:t>
          </a:r>
          <a:endParaRPr lang="ru-RU" sz="24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4338392" y="989040"/>
        <a:ext cx="1214467" cy="1012056"/>
      </dsp:txXfrm>
    </dsp:sp>
    <dsp:sp modelId="{4314B411-43C5-40A0-A4AA-4F2CBFF418CF}">
      <dsp:nvSpPr>
        <dsp:cNvPr id="0" name=""/>
        <dsp:cNvSpPr/>
      </dsp:nvSpPr>
      <dsp:spPr>
        <a:xfrm>
          <a:off x="2480426" y="438156"/>
          <a:ext cx="3400508" cy="3379220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Я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должен</a:t>
          </a:r>
          <a:endParaRPr lang="ru-RU" sz="24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290071" y="2630627"/>
        <a:ext cx="1821700" cy="885034"/>
      </dsp:txXfrm>
    </dsp:sp>
    <dsp:sp modelId="{A2F19CF0-E282-47B6-962E-A60124B1E87D}">
      <dsp:nvSpPr>
        <dsp:cNvPr id="0" name=""/>
        <dsp:cNvSpPr/>
      </dsp:nvSpPr>
      <dsp:spPr>
        <a:xfrm>
          <a:off x="2476226" y="331739"/>
          <a:ext cx="3400508" cy="3400508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Я могу</a:t>
          </a:r>
          <a:endParaRPr lang="ru-RU" sz="24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2870118" y="1052323"/>
        <a:ext cx="1214467" cy="1012056"/>
      </dsp:txXfrm>
    </dsp:sp>
    <dsp:sp modelId="{3485B543-CC11-4D80-AE8C-5B824013F8D1}">
      <dsp:nvSpPr>
        <dsp:cNvPr id="0" name=""/>
        <dsp:cNvSpPr/>
      </dsp:nvSpPr>
      <dsp:spPr>
        <a:xfrm>
          <a:off x="2336017" y="57948"/>
          <a:ext cx="3821523" cy="382152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11681A-24AD-4D46-AD68-9B66DBD7451D}">
      <dsp:nvSpPr>
        <dsp:cNvPr id="0" name=""/>
        <dsp:cNvSpPr/>
      </dsp:nvSpPr>
      <dsp:spPr>
        <a:xfrm>
          <a:off x="2269918" y="216902"/>
          <a:ext cx="3821523" cy="382152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D1CFA7-3846-411D-8C2D-ED27E9BE1F86}">
      <dsp:nvSpPr>
        <dsp:cNvPr id="0" name=""/>
        <dsp:cNvSpPr/>
      </dsp:nvSpPr>
      <dsp:spPr>
        <a:xfrm>
          <a:off x="2265437" y="121232"/>
          <a:ext cx="3821523" cy="382152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12CC7C-CA33-4B03-BD1E-60E73355AF97}">
      <dsp:nvSpPr>
        <dsp:cNvPr id="0" name=""/>
        <dsp:cNvSpPr/>
      </dsp:nvSpPr>
      <dsp:spPr>
        <a:xfrm>
          <a:off x="6497" y="2158510"/>
          <a:ext cx="1513383" cy="1020405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Охрана жизни и укрепление здоровья детей</a:t>
          </a:r>
          <a:endParaRPr lang="ru-RU" sz="14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497" y="2158510"/>
        <a:ext cx="1513383" cy="1020405"/>
      </dsp:txXfrm>
    </dsp:sp>
    <dsp:sp modelId="{9DDC184B-942A-46B5-ADF6-40C6813849AC}">
      <dsp:nvSpPr>
        <dsp:cNvPr id="0" name=""/>
        <dsp:cNvSpPr/>
      </dsp:nvSpPr>
      <dsp:spPr>
        <a:xfrm rot="17069844">
          <a:off x="952308" y="1917498"/>
          <a:ext cx="1514204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1514204" y="1821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7069844">
        <a:off x="1671555" y="1897862"/>
        <a:ext cx="75710" cy="75710"/>
      </dsp:txXfrm>
    </dsp:sp>
    <dsp:sp modelId="{2326DC81-9873-487F-9FA9-4537CBFD08B5}">
      <dsp:nvSpPr>
        <dsp:cNvPr id="0" name=""/>
        <dsp:cNvSpPr/>
      </dsp:nvSpPr>
      <dsp:spPr>
        <a:xfrm>
          <a:off x="1898940" y="692520"/>
          <a:ext cx="2040810" cy="1020405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Развитие физических качеств дошкольника</a:t>
          </a:r>
          <a:endParaRPr lang="ru-RU" sz="14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98940" y="692520"/>
        <a:ext cx="2040810" cy="1020405"/>
      </dsp:txXfrm>
    </dsp:sp>
    <dsp:sp modelId="{C4B8F68D-8B94-4E5C-97D7-AFAE115AC3FB}">
      <dsp:nvSpPr>
        <dsp:cNvPr id="0" name=""/>
        <dsp:cNvSpPr/>
      </dsp:nvSpPr>
      <dsp:spPr>
        <a:xfrm rot="20407740">
          <a:off x="3914337" y="1039422"/>
          <a:ext cx="853661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853661" y="1821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0407740">
        <a:off x="4319826" y="1036300"/>
        <a:ext cx="42683" cy="42683"/>
      </dsp:txXfrm>
    </dsp:sp>
    <dsp:sp modelId="{765C953C-EEA0-40C3-B159-5105400AC541}">
      <dsp:nvSpPr>
        <dsp:cNvPr id="0" name=""/>
        <dsp:cNvSpPr/>
      </dsp:nvSpPr>
      <dsp:spPr>
        <a:xfrm>
          <a:off x="4742584" y="402357"/>
          <a:ext cx="2040810" cy="1020405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Выявление интересов детей в процессе  деятельности</a:t>
          </a:r>
          <a:endParaRPr lang="ru-RU" sz="14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742584" y="402357"/>
        <a:ext cx="2040810" cy="1020405"/>
      </dsp:txXfrm>
    </dsp:sp>
    <dsp:sp modelId="{54916835-503F-4A6D-B7EF-F03BBC3F02F1}">
      <dsp:nvSpPr>
        <dsp:cNvPr id="0" name=""/>
        <dsp:cNvSpPr/>
      </dsp:nvSpPr>
      <dsp:spPr>
        <a:xfrm rot="1414820">
          <a:off x="3850332" y="1612889"/>
          <a:ext cx="2141748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2141748" y="1821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 rot="1414820">
        <a:off x="4867662" y="1577565"/>
        <a:ext cx="107087" cy="107087"/>
      </dsp:txXfrm>
    </dsp:sp>
    <dsp:sp modelId="{84693A08-0D7F-48EE-AB9B-C39D3F5E1C77}">
      <dsp:nvSpPr>
        <dsp:cNvPr id="0" name=""/>
        <dsp:cNvSpPr/>
      </dsp:nvSpPr>
      <dsp:spPr>
        <a:xfrm>
          <a:off x="5902662" y="1549293"/>
          <a:ext cx="2040810" cy="1020405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Реализация склонностей детей  в системе оздоровления и спортивных мероприятий</a:t>
          </a:r>
          <a:endParaRPr lang="ru-RU" sz="14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902662" y="1549293"/>
        <a:ext cx="2040810" cy="1020405"/>
      </dsp:txXfrm>
    </dsp:sp>
    <dsp:sp modelId="{61F6ECC6-BE99-4476-A926-E462A777ACA1}">
      <dsp:nvSpPr>
        <dsp:cNvPr id="0" name=""/>
        <dsp:cNvSpPr/>
      </dsp:nvSpPr>
      <dsp:spPr>
        <a:xfrm rot="4120665">
          <a:off x="1188169" y="3136056"/>
          <a:ext cx="1042482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1042482" y="1821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4120665">
        <a:off x="1683348" y="3128213"/>
        <a:ext cx="52124" cy="52124"/>
      </dsp:txXfrm>
    </dsp:sp>
    <dsp:sp modelId="{D2BE17F2-62BF-408A-8C38-098D6AE43AC5}">
      <dsp:nvSpPr>
        <dsp:cNvPr id="0" name=""/>
        <dsp:cNvSpPr/>
      </dsp:nvSpPr>
      <dsp:spPr>
        <a:xfrm>
          <a:off x="1898940" y="3129635"/>
          <a:ext cx="2040810" cy="1020405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Обеспечение психологического благополучия ребёнка</a:t>
          </a:r>
          <a:endParaRPr lang="ru-RU" sz="14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98940" y="3129635"/>
        <a:ext cx="2040810" cy="1020405"/>
      </dsp:txXfrm>
    </dsp:sp>
    <dsp:sp modelId="{47585871-20EF-430F-8354-ED82A08D24EC}">
      <dsp:nvSpPr>
        <dsp:cNvPr id="0" name=""/>
        <dsp:cNvSpPr/>
      </dsp:nvSpPr>
      <dsp:spPr>
        <a:xfrm rot="147742">
          <a:off x="3939171" y="3648572"/>
          <a:ext cx="1254746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1254746" y="1821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47742">
        <a:off x="4535175" y="3635423"/>
        <a:ext cx="62737" cy="62737"/>
      </dsp:txXfrm>
    </dsp:sp>
    <dsp:sp modelId="{3183EA4A-D441-4A66-919C-FA4175A83963}">
      <dsp:nvSpPr>
        <dsp:cNvPr id="0" name=""/>
        <dsp:cNvSpPr/>
      </dsp:nvSpPr>
      <dsp:spPr>
        <a:xfrm>
          <a:off x="5193338" y="2893676"/>
          <a:ext cx="3153092" cy="1600138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Развитие физической подготовленности детей в соответствии с возможностями личности и состояния здоровья ребёнка</a:t>
          </a:r>
          <a:endParaRPr lang="ru-RU" sz="14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193338" y="2893676"/>
        <a:ext cx="3153092" cy="16001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director.edu54.ru/misc1/vospitatel/detsad.jpg" TargetMode="Externa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lmoldova.com/uimg/YogaCentru/ansuyyoga090910_1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s54.radikal.ru/i146/0908/eb/57310bc63174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hyperlink" Target="http://www.craven.k12.nc.us/AWE/pics/kindie/anim2113_thm.jpg" TargetMode="External"/><Relationship Id="rId4" Type="http://schemas.openxmlformats.org/officeDocument/2006/relationships/image" Target="../media/image9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valon-retail.co.uk/ekmps/shops/avalonretail/resources/Design/rain-cloud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zformata.ru/content/Images/000/003/333/image3333584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lpaesedeibambinichesorridono.it/images/marmocchi/oroscopo/indiano/j0109233.gif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://i3.imgbb.ru/img8/b/b/b/bbb662343d2cf635738aaf28eae23133.gif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hyperlink" Target="http://coloringpageplace.com/construction/free-construction-coloring-saw.gif" TargetMode="External"/><Relationship Id="rId4" Type="http://schemas.openxmlformats.org/officeDocument/2006/relationships/image" Target="../media/image2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hyperlink" Target="http://www.clker.com/cliparts/d/A/t/d/0/y/animal-number-eight-hi.png" TargetMode="External"/></Relationships>
</file>

<file path=ppt/slides/_rels/slide6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hyperlink" Target="http://radikal.ua/data/upload/04012/4efc3/ebaf57c5ed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FF33CC">
                <a:alpha val="23000"/>
                <a:lumMod val="8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736" y="116632"/>
            <a:ext cx="6768752" cy="1152127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9900CC"/>
                </a:solidFill>
              </a:rPr>
              <a:t>Муниципальное </a:t>
            </a:r>
            <a:r>
              <a:rPr lang="ru-RU" sz="2800" b="1" dirty="0" smtClean="0">
                <a:solidFill>
                  <a:srgbClr val="9900CC"/>
                </a:solidFill>
              </a:rPr>
              <a:t>бюджетное образовательное учреждение</a:t>
            </a:r>
            <a:r>
              <a:rPr lang="ru-RU" sz="2800" b="1" dirty="0">
                <a:solidFill>
                  <a:srgbClr val="9900CC"/>
                </a:solidFill>
              </a:rPr>
              <a:t/>
            </a:r>
            <a:br>
              <a:rPr lang="ru-RU" sz="2800" b="1" dirty="0">
                <a:solidFill>
                  <a:srgbClr val="9900CC"/>
                </a:solidFill>
              </a:rPr>
            </a:br>
            <a:r>
              <a:rPr lang="ru-RU" sz="2800" b="1" dirty="0">
                <a:solidFill>
                  <a:srgbClr val="9900CC"/>
                </a:solidFill>
              </a:rPr>
              <a:t>«Детский </a:t>
            </a:r>
            <a:r>
              <a:rPr lang="ru-RU" sz="2800" b="1" dirty="0" smtClean="0">
                <a:solidFill>
                  <a:srgbClr val="9900CC"/>
                </a:solidFill>
              </a:rPr>
              <a:t>дом </a:t>
            </a:r>
            <a:r>
              <a:rPr lang="ru-RU" sz="2800" b="1" dirty="0">
                <a:solidFill>
                  <a:srgbClr val="9900CC"/>
                </a:solidFill>
              </a:rPr>
              <a:t>№ </a:t>
            </a:r>
            <a:r>
              <a:rPr lang="ru-RU" sz="2800" b="1" dirty="0" smtClean="0">
                <a:solidFill>
                  <a:srgbClr val="9900CC"/>
                </a:solidFill>
              </a:rPr>
              <a:t>2» г. Кемерово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1916832"/>
            <a:ext cx="6800800" cy="396044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ru-RU" b="1" cap="all" dirty="0" err="1">
                <a:ln/>
                <a:solidFill>
                  <a:srgbClr val="6E39D9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Здоровьесберегающие</a:t>
            </a:r>
            <a:endParaRPr lang="ru-RU" b="1" cap="all" dirty="0">
              <a:ln/>
              <a:solidFill>
                <a:srgbClr val="6E39D9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>
              <a:spcBef>
                <a:spcPts val="0"/>
              </a:spcBef>
              <a:defRPr/>
            </a:pPr>
            <a:r>
              <a:rPr lang="ru-RU" b="1" cap="all" dirty="0">
                <a:ln/>
                <a:solidFill>
                  <a:srgbClr val="6E39D9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технологии в </a:t>
            </a:r>
          </a:p>
          <a:p>
            <a:pPr>
              <a:spcBef>
                <a:spcPts val="0"/>
              </a:spcBef>
              <a:defRPr/>
            </a:pPr>
            <a:r>
              <a:rPr lang="ru-RU" b="1" cap="all" dirty="0">
                <a:ln/>
                <a:solidFill>
                  <a:srgbClr val="6E39D9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системе </a:t>
            </a:r>
          </a:p>
          <a:p>
            <a:pPr>
              <a:spcBef>
                <a:spcPts val="0"/>
              </a:spcBef>
              <a:defRPr/>
            </a:pPr>
            <a:r>
              <a:rPr lang="ru-RU" b="1" cap="all" dirty="0">
                <a:ln/>
                <a:solidFill>
                  <a:srgbClr val="6E39D9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оздоровительной </a:t>
            </a:r>
          </a:p>
          <a:p>
            <a:pPr>
              <a:spcBef>
                <a:spcPts val="0"/>
              </a:spcBef>
              <a:defRPr/>
            </a:pPr>
            <a:r>
              <a:rPr lang="ru-RU" b="1" cap="all" dirty="0">
                <a:ln/>
                <a:solidFill>
                  <a:srgbClr val="6E39D9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работы в ДОУ</a:t>
            </a:r>
          </a:p>
          <a:p>
            <a:endParaRPr lang="ru-RU" dirty="0">
              <a:solidFill>
                <a:srgbClr val="6E39D9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52292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6E39D9"/>
                </a:solidFill>
              </a:rPr>
              <a:t>Подготовила презентацию </a:t>
            </a:r>
            <a:r>
              <a:rPr lang="ru-RU" b="1" dirty="0" smtClean="0">
                <a:solidFill>
                  <a:srgbClr val="6E39D9"/>
                </a:solidFill>
              </a:rPr>
              <a:t>воспитатели</a:t>
            </a:r>
            <a:endParaRPr lang="ru-RU" b="1" dirty="0">
              <a:solidFill>
                <a:srgbClr val="6E39D9"/>
              </a:solidFill>
            </a:endParaRPr>
          </a:p>
          <a:p>
            <a:r>
              <a:rPr lang="ru-RU" b="1" dirty="0">
                <a:solidFill>
                  <a:srgbClr val="6E39D9"/>
                </a:solidFill>
              </a:rPr>
              <a:t> </a:t>
            </a:r>
            <a:r>
              <a:rPr lang="ru-RU" b="1" dirty="0" smtClean="0">
                <a:solidFill>
                  <a:srgbClr val="6E39D9"/>
                </a:solidFill>
              </a:rPr>
              <a:t>Чусовлянова  Раиса  Физатулловна</a:t>
            </a:r>
          </a:p>
          <a:p>
            <a:r>
              <a:rPr lang="ru-RU" b="1" dirty="0" smtClean="0">
                <a:solidFill>
                  <a:srgbClr val="6E39D9"/>
                </a:solidFill>
              </a:rPr>
              <a:t>Хохлова Валентина Егоровна</a:t>
            </a:r>
          </a:p>
          <a:p>
            <a:r>
              <a:rPr lang="ru-RU" b="1" dirty="0" smtClean="0">
                <a:solidFill>
                  <a:srgbClr val="6E39D9"/>
                </a:solidFill>
              </a:rPr>
              <a:t>          Г Кемерово 2015</a:t>
            </a:r>
            <a:endParaRPr lang="ru-RU" b="1" dirty="0">
              <a:solidFill>
                <a:srgbClr val="6E39D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145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3000"/>
                <a:lumMod val="8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5242594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"Здоровье — это драгоценность и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притом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единственная, ради которой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стои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только не пожалеть времени, сил, труда и социальных благ, но и пожертвовать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ради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него частицей самой жизни, поскольку жизнь без него становится нестерпимой и унизительной"</a:t>
            </a:r>
            <a:b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FF0000"/>
                </a:solidFill>
              </a:rPr>
              <a:t>                                                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Мишель 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Монтень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10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6178698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i="1" dirty="0">
                <a:solidFill>
                  <a:srgbClr val="6E39D9"/>
                </a:solidFill>
              </a:rPr>
              <a:t>В современном обществе проблема сохранения и укрепления здоровья детей является как никогда ранее актуальной. Это объясняется тем, что к ним предъявляются весьма высокие требования, соответствовать которым могут только здоровые дети. А о здоровье можно говорить не только при отсутствии каких-либо заболеваний, но и при условии гармоничного нервно-психологического развития, высокой умственной и физической работоспособности.</a:t>
            </a:r>
            <a:r>
              <a:rPr lang="ru-RU" i="1" dirty="0">
                <a:solidFill>
                  <a:srgbClr val="6E39D9"/>
                </a:solidFill>
              </a:rPr>
              <a:t/>
            </a:r>
            <a:br>
              <a:rPr lang="ru-RU" i="1" dirty="0">
                <a:solidFill>
                  <a:srgbClr val="6E39D9"/>
                </a:solidFill>
              </a:rPr>
            </a:br>
            <a:endParaRPr lang="ru-RU" dirty="0">
              <a:solidFill>
                <a:srgbClr val="6E39D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0398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6250706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>
                <a:solidFill>
                  <a:srgbClr val="512FE3"/>
                </a:solidFill>
              </a:rPr>
              <a:t>Вместе </a:t>
            </a:r>
            <a:r>
              <a:rPr lang="ru-RU" sz="3100" dirty="0">
                <a:solidFill>
                  <a:srgbClr val="512FE3"/>
                </a:solidFill>
              </a:rPr>
              <a:t>с тем результаты научных исследований свидетельствуют, уже в дошкольном возрасте здоровых детей становится все меньше. Большинство детей дошкольного возраста имеют разные нарушения в психофизическом развитии.</a:t>
            </a:r>
            <a:br>
              <a:rPr lang="ru-RU" sz="3100" dirty="0">
                <a:solidFill>
                  <a:srgbClr val="512FE3"/>
                </a:solidFill>
              </a:rPr>
            </a:br>
            <a:r>
              <a:rPr lang="ru-RU" sz="3100" dirty="0">
                <a:solidFill>
                  <a:srgbClr val="512FE3"/>
                </a:solidFill>
              </a:rPr>
              <a:t>Здоровье, как известно, на 50% определяется образом жизни, а модель образа жизни формируется в детстве. Поэтому так важно формировать привычку к здоровому образу жизни в дошкольном возрасте. </a:t>
            </a:r>
            <a:r>
              <a:rPr lang="ru-RU" sz="3100" dirty="0" err="1">
                <a:solidFill>
                  <a:srgbClr val="512FE3"/>
                </a:solidFill>
              </a:rPr>
              <a:t>Здоровьетворящее</a:t>
            </a:r>
            <a:r>
              <a:rPr lang="ru-RU" sz="3100" dirty="0">
                <a:solidFill>
                  <a:srgbClr val="512FE3"/>
                </a:solidFill>
              </a:rPr>
              <a:t> образование – это инструмент достижения высокого качества жизни. Основным результатом </a:t>
            </a:r>
            <a:r>
              <a:rPr lang="ru-RU" sz="3100" dirty="0" err="1">
                <a:solidFill>
                  <a:srgbClr val="512FE3"/>
                </a:solidFill>
              </a:rPr>
              <a:t>здоровьесберегающего</a:t>
            </a:r>
            <a:r>
              <a:rPr lang="ru-RU" sz="3100" dirty="0">
                <a:solidFill>
                  <a:srgbClr val="512FE3"/>
                </a:solidFill>
              </a:rPr>
              <a:t> образования должно стать обретение состояния гармонии, душевного равновесия и жизненных сил.</a:t>
            </a:r>
            <a:br>
              <a:rPr lang="ru-RU" sz="3100" dirty="0">
                <a:solidFill>
                  <a:srgbClr val="512FE3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67436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776864" cy="4824536"/>
          </a:xfrm>
        </p:spPr>
        <p:txBody>
          <a:bodyPr>
            <a:normAutofit/>
          </a:bodyPr>
          <a:lstStyle/>
          <a:p>
            <a:pPr indent="358775"/>
            <a:r>
              <a:rPr lang="ru-RU" sz="2800" i="1" dirty="0">
                <a:solidFill>
                  <a:srgbClr val="6E39D9"/>
                </a:solidFill>
              </a:rPr>
              <a:t>Дошкольное образовательное учреждение должно постоянно осваивать комплекс мер, направленных на сохранение здоровья ребенка на всех этапах его обучения и развития.</a:t>
            </a:r>
            <a:br>
              <a:rPr lang="ru-RU" sz="2800" i="1" dirty="0">
                <a:solidFill>
                  <a:srgbClr val="6E39D9"/>
                </a:solidFill>
              </a:rPr>
            </a:br>
            <a:r>
              <a:rPr lang="ru-RU" sz="2800" i="1" dirty="0">
                <a:solidFill>
                  <a:srgbClr val="6E39D9"/>
                </a:solidFill>
              </a:rPr>
              <a:t>Существуют разнообразные формы и виды деятельности, направленные на сохранение и укрепление здоровья воспитанников. Их комплекс получил в настоящее время их общее название «</a:t>
            </a:r>
            <a:r>
              <a:rPr lang="ru-RU" sz="2800" i="1" dirty="0" err="1">
                <a:solidFill>
                  <a:srgbClr val="6E39D9"/>
                </a:solidFill>
              </a:rPr>
              <a:t>здоровьесберегающие</a:t>
            </a:r>
            <a:r>
              <a:rPr lang="ru-RU" sz="2800" i="1" dirty="0">
                <a:solidFill>
                  <a:srgbClr val="6E39D9"/>
                </a:solidFill>
              </a:rPr>
              <a:t> технологии».</a:t>
            </a:r>
            <a:r>
              <a:rPr lang="ru-RU" sz="2800" i="1" dirty="0"/>
              <a:t/>
            </a:r>
            <a:br>
              <a:rPr lang="ru-RU" sz="2800" i="1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048059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3000"/>
                <a:lumMod val="85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detsad-kitty.ru/uploads/posts/2010-05/1273913594_sshot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404813"/>
            <a:ext cx="8401050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874792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80728"/>
            <a:ext cx="8075240" cy="417646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Цель:  </a:t>
            </a:r>
            <a:r>
              <a:rPr lang="ru-RU" sz="3600" b="1" dirty="0">
                <a:solidFill>
                  <a:srgbClr val="FF0000"/>
                </a:solidFill>
              </a:rPr>
              <a:t/>
            </a:r>
            <a:br>
              <a:rPr lang="ru-RU" sz="3600" b="1" dirty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8C3FC5"/>
                </a:solidFill>
              </a:rPr>
              <a:t>обеспечить </a:t>
            </a:r>
            <a:r>
              <a:rPr lang="ru-RU" sz="3200" b="1" dirty="0">
                <a:solidFill>
                  <a:srgbClr val="8C3FC5"/>
                </a:solidFill>
              </a:rPr>
              <a:t>дошкольнику возможность сохранения физического, психического и социального здоровья, сформировать у него необходимые знания, умения и навыки по здоровому образу жизни, научить использовать полученные знания в повседневной жизни</a:t>
            </a:r>
            <a:r>
              <a:rPr lang="ru-RU" sz="3200" dirty="0">
                <a:solidFill>
                  <a:srgbClr val="8C3FC5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652643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92211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00FF"/>
                </a:solidFill>
                <a:latin typeface="Arial Black" pitchFamily="34" charset="0"/>
              </a:rPr>
              <a:t>Задачи </a:t>
            </a:r>
            <a:r>
              <a:rPr lang="ru-RU" b="1" dirty="0" err="1">
                <a:solidFill>
                  <a:srgbClr val="0000FF"/>
                </a:solidFill>
                <a:latin typeface="Arial Black" pitchFamily="34" charset="0"/>
              </a:rPr>
              <a:t>здоровьесбережения</a:t>
            </a:r>
            <a:r>
              <a:rPr lang="ru-RU" sz="4000" b="1" dirty="0">
                <a:solidFill>
                  <a:srgbClr val="3333FF"/>
                </a:solidFill>
                <a:latin typeface="Arial Black" pitchFamily="34" charset="0"/>
              </a:rPr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9900CC"/>
                </a:solidFill>
                <a:latin typeface="Arial Black" pitchFamily="34" charset="0"/>
              </a:rPr>
              <a:t>создание адекватных условий для развития</a:t>
            </a:r>
            <a:r>
              <a:rPr lang="ru-RU" b="1" dirty="0">
                <a:solidFill>
                  <a:srgbClr val="9900CC"/>
                </a:solidFill>
              </a:rPr>
              <a:t>,</a:t>
            </a:r>
            <a:r>
              <a:rPr lang="ru-RU" b="1" dirty="0">
                <a:solidFill>
                  <a:srgbClr val="9900CC"/>
                </a:solidFill>
                <a:latin typeface="Arial Black" pitchFamily="34" charset="0"/>
              </a:rPr>
              <a:t> обучения</a:t>
            </a:r>
            <a:r>
              <a:rPr lang="ru-RU" b="1" dirty="0">
                <a:solidFill>
                  <a:srgbClr val="9900CC"/>
                </a:solidFill>
              </a:rPr>
              <a:t>,</a:t>
            </a:r>
            <a:r>
              <a:rPr lang="ru-RU" b="1" dirty="0">
                <a:solidFill>
                  <a:srgbClr val="9900CC"/>
                </a:solidFill>
                <a:latin typeface="Arial Black" pitchFamily="34" charset="0"/>
              </a:rPr>
              <a:t> оздоровления детей</a:t>
            </a:r>
          </a:p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9900CC"/>
                </a:solidFill>
                <a:latin typeface="Arial Black" pitchFamily="34" charset="0"/>
              </a:rPr>
              <a:t>сохранение здоровья детей и повышение двигательной активности и умственной работоспособности </a:t>
            </a:r>
          </a:p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9900CC"/>
                </a:solidFill>
                <a:latin typeface="Arial Black" pitchFamily="34" charset="0"/>
              </a:rPr>
              <a:t>создание положительного эмоционального настроя и снятие психоэмоционального напряжения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9581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21014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4000" b="1" dirty="0" smtClean="0">
                <a:solidFill>
                  <a:srgbClr val="512FE3"/>
                </a:solidFill>
              </a:rPr>
              <a:t>Глава </a:t>
            </a:r>
            <a:r>
              <a:rPr lang="ru-RU" sz="4000" b="1" dirty="0">
                <a:solidFill>
                  <a:srgbClr val="512FE3"/>
                </a:solidFill>
              </a:rPr>
              <a:t>1.  Условия и факторы, влияющие на сохранение здоровья</a:t>
            </a:r>
            <a:r>
              <a:rPr lang="ru-RU" sz="4000" dirty="0">
                <a:solidFill>
                  <a:srgbClr val="512FE3"/>
                </a:solidFill>
              </a:rPr>
              <a:t>.</a:t>
            </a:r>
            <a:br>
              <a:rPr lang="ru-RU" sz="4000" dirty="0">
                <a:solidFill>
                  <a:srgbClr val="512FE3"/>
                </a:solidFill>
              </a:rPr>
            </a:br>
            <a:r>
              <a:rPr lang="ru-RU" sz="4000" dirty="0">
                <a:solidFill>
                  <a:srgbClr val="512FE3"/>
                </a:solidFill>
              </a:rPr>
              <a:t/>
            </a:r>
            <a:br>
              <a:rPr lang="ru-RU" sz="4000" dirty="0">
                <a:solidFill>
                  <a:srgbClr val="512FE3"/>
                </a:solidFill>
              </a:rPr>
            </a:br>
            <a:endParaRPr lang="ru-RU" sz="4000" dirty="0">
              <a:solidFill>
                <a:srgbClr val="512FE3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219256" cy="4713387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8C3FC5"/>
                </a:solidFill>
              </a:rPr>
              <a:t>1.1. Фундаментальная </a:t>
            </a:r>
            <a:r>
              <a:rPr lang="ru-RU" b="1" dirty="0">
                <a:solidFill>
                  <a:srgbClr val="8C3FC5"/>
                </a:solidFill>
              </a:rPr>
              <a:t>основа </a:t>
            </a:r>
            <a:r>
              <a:rPr lang="ru-RU" b="1" dirty="0" err="1">
                <a:solidFill>
                  <a:srgbClr val="8C3FC5"/>
                </a:solidFill>
              </a:rPr>
              <a:t>здоровьесберегающей</a:t>
            </a:r>
            <a:r>
              <a:rPr lang="ru-RU" b="1" dirty="0">
                <a:solidFill>
                  <a:srgbClr val="8C3FC5"/>
                </a:solidFill>
              </a:rPr>
              <a:t> </a:t>
            </a:r>
            <a:r>
              <a:rPr lang="ru-RU" b="1" dirty="0" smtClean="0">
                <a:solidFill>
                  <a:srgbClr val="8C3FC5"/>
                </a:solidFill>
              </a:rPr>
              <a:t>системы</a:t>
            </a:r>
          </a:p>
          <a:p>
            <a:r>
              <a:rPr lang="ru-RU" dirty="0">
                <a:solidFill>
                  <a:srgbClr val="8C3FC5"/>
                </a:solidFill>
              </a:rPr>
              <a:t>Основной вопрос, который встает перед системой образования: как обеспечить сохранение, укрепление и восстановление здоровья детей? Но чтобы ответить на этот вопрос и успешно решать его, необходимо понять собственно условия и факторы, влияющие на здоровье человека.</a:t>
            </a:r>
          </a:p>
          <a:p>
            <a:r>
              <a:rPr lang="ru-RU" dirty="0">
                <a:solidFill>
                  <a:srgbClr val="8C3FC5"/>
                </a:solidFill>
              </a:rPr>
              <a:t>Образование – культура – здоровье являются фундаментальной основой </a:t>
            </a:r>
            <a:r>
              <a:rPr lang="ru-RU" dirty="0" err="1">
                <a:solidFill>
                  <a:srgbClr val="8C3FC5"/>
                </a:solidFill>
              </a:rPr>
              <a:t>здоровьесберегающей</a:t>
            </a:r>
            <a:r>
              <a:rPr lang="ru-RU" dirty="0">
                <a:solidFill>
                  <a:srgbClr val="8C3FC5"/>
                </a:solidFill>
              </a:rPr>
              <a:t> системы, стратегической целью которой является формирование гармонично развитой личности.</a:t>
            </a:r>
          </a:p>
          <a:p>
            <a:pPr marL="0" indent="0">
              <a:buNone/>
            </a:pPr>
            <a:endParaRPr lang="ru-RU" dirty="0">
              <a:solidFill>
                <a:srgbClr val="8C3FC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7824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43608" y="631311"/>
            <a:ext cx="6768752" cy="325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cs typeface="Times New Roman"/>
              </a:rPr>
              <a:t>Здоровье</a:t>
            </a:r>
            <a:r>
              <a:rPr kumimoji="0" lang="ru-RU" sz="36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cs typeface="Times New Roman"/>
              </a:rPr>
              <a:t> 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9900CC"/>
                </a:solidFill>
                <a:effectLst/>
                <a:uLnTx/>
                <a:uFillTx/>
                <a:latin typeface="Times New Roman"/>
                <a:cs typeface="Times New Roman"/>
              </a:rPr>
              <a:t>- это состояние полного физического, психического 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9900CC"/>
                </a:solidFill>
                <a:effectLst/>
                <a:uLnTx/>
                <a:uFillTx/>
                <a:latin typeface="Times New Roman"/>
                <a:cs typeface="Times New Roman"/>
              </a:rPr>
              <a:t>и социального благополучия, а не просто отсутствие болезней или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9900CC"/>
                </a:solidFill>
                <a:effectLst/>
                <a:uLnTx/>
                <a:uFillTx/>
                <a:latin typeface="Times New Roman"/>
                <a:cs typeface="Times New Roman"/>
              </a:rPr>
              <a:t> физических дефектов 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cs typeface="Times New Roman"/>
              </a:rPr>
              <a:t>(Всемирная организация здравоохранения)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8141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512FE3">
                <a:alpha val="30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1429969106"/>
              </p:ext>
            </p:extLst>
          </p:nvPr>
        </p:nvGraphicFramePr>
        <p:xfrm>
          <a:off x="552631" y="875768"/>
          <a:ext cx="7992888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39552" y="229437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FF3300"/>
                </a:solidFill>
                <a:latin typeface="Arial Black" pitchFamily="34" charset="0"/>
                <a:cs typeface="Aharoni" pitchFamily="2" charset="-79"/>
              </a:rPr>
              <a:t>Здоровье – это самое ценное, что есть у человека. </a:t>
            </a:r>
            <a:endParaRPr lang="ru-RU" b="1" dirty="0" smtClean="0">
              <a:solidFill>
                <a:srgbClr val="FF3300"/>
              </a:solidFill>
              <a:latin typeface="Arial Black" pitchFamily="34" charset="0"/>
              <a:cs typeface="Aharoni" pitchFamily="2" charset="-79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FF33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b="1" dirty="0" smtClean="0">
                <a:solidFill>
                  <a:srgbClr val="FF3300"/>
                </a:solidFill>
                <a:latin typeface="Arial Black" pitchFamily="34" charset="0"/>
                <a:cs typeface="Aharoni" pitchFamily="2" charset="-79"/>
              </a:rPr>
              <a:t>                                                                    Н.А</a:t>
            </a:r>
            <a:r>
              <a:rPr lang="ru-RU" b="1" dirty="0">
                <a:solidFill>
                  <a:srgbClr val="FF3300"/>
                </a:solidFill>
                <a:latin typeface="Arial Black" pitchFamily="34" charset="0"/>
                <a:cs typeface="Aharoni" pitchFamily="2" charset="-79"/>
              </a:rPr>
              <a:t>. Семашко</a:t>
            </a:r>
            <a:endParaRPr lang="ru-RU" dirty="0">
              <a:solidFill>
                <a:srgbClr val="FF3300"/>
              </a:solidFill>
              <a:latin typeface="Arial Black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9861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992888" cy="4752528"/>
          </a:xfrm>
        </p:spPr>
        <p:txBody>
          <a:bodyPr/>
          <a:lstStyle/>
          <a:p>
            <a:pPr lvl="1"/>
            <a:r>
              <a:rPr lang="ru-RU" sz="3200" b="1" dirty="0" smtClean="0">
                <a:solidFill>
                  <a:srgbClr val="9900CC"/>
                </a:solidFill>
              </a:rPr>
              <a:t>« </a:t>
            </a:r>
            <a:r>
              <a:rPr lang="ru-RU" sz="3200" b="1" dirty="0" smtClean="0">
                <a:solidFill>
                  <a:srgbClr val="0000FF"/>
                </a:solidFill>
              </a:rPr>
              <a:t>Забота о здоровье</a:t>
            </a:r>
            <a:r>
              <a:rPr lang="ru-RU" sz="3200" b="1" dirty="0" smtClean="0">
                <a:solidFill>
                  <a:srgbClr val="9900CC"/>
                </a:solidFill>
              </a:rPr>
              <a:t> — это важнейший труд воспитателя. От жизнерадостности, бодрости детей зависит их духовная жизнь, мировоззрение, умственное развитие, прочность знаний, вера в свои силы» </a:t>
            </a:r>
            <a:br>
              <a:rPr lang="ru-RU" sz="3200" b="1" dirty="0" smtClean="0">
                <a:solidFill>
                  <a:srgbClr val="9900CC"/>
                </a:solidFill>
              </a:rPr>
            </a:br>
            <a:r>
              <a:rPr lang="ru-RU" sz="3200" b="1" dirty="0" smtClean="0">
                <a:solidFill>
                  <a:srgbClr val="0000FF"/>
                </a:solidFill>
                <a:latin typeface="Arial Black" pitchFamily="34" charset="0"/>
              </a:rPr>
              <a:t>В. А. Сухомлинский</a:t>
            </a:r>
            <a:br>
              <a:rPr lang="ru-RU" sz="3200" b="1" dirty="0" smtClean="0">
                <a:solidFill>
                  <a:srgbClr val="0000FF"/>
                </a:solidFill>
                <a:latin typeface="Arial Black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89128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50506"/>
          </a:xfrm>
        </p:spPr>
        <p:txBody>
          <a:bodyPr/>
          <a:lstStyle/>
          <a:p>
            <a:pPr marL="342900" lvl="0" indent="-34290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3600" b="1" kern="0" dirty="0" err="1">
                <a:solidFill>
                  <a:srgbClr val="0000FF"/>
                </a:solidFill>
                <a:latin typeface="Times New Roman"/>
                <a:ea typeface="+mn-ea"/>
                <a:cs typeface="Times New Roman"/>
              </a:rPr>
              <a:t>Здоровьесберегающая</a:t>
            </a:r>
            <a:r>
              <a:rPr lang="ru-RU" sz="3600" b="1" kern="0" dirty="0">
                <a:solidFill>
                  <a:srgbClr val="0000FF"/>
                </a:solidFill>
                <a:latin typeface="Times New Roman"/>
                <a:ea typeface="+mn-ea"/>
                <a:cs typeface="Times New Roman"/>
              </a:rPr>
              <a:t> технология</a:t>
            </a:r>
            <a:r>
              <a:rPr lang="ru-RU" sz="3200" b="1" kern="0" dirty="0">
                <a:solidFill>
                  <a:srgbClr val="9900CC"/>
                </a:solidFill>
                <a:latin typeface="Times New Roman"/>
                <a:ea typeface="+mn-ea"/>
                <a:cs typeface="Times New Roman"/>
              </a:rPr>
              <a:t> - это система мер, включающая взаимосвязь и взаимодействие всех факторов образовательной среды, направленных на сохранение здоровья ребенка на всех этапах его обучения и развития. </a:t>
            </a:r>
            <a:br>
              <a:rPr lang="ru-RU" sz="3200" b="1" kern="0" dirty="0">
                <a:solidFill>
                  <a:srgbClr val="9900CC"/>
                </a:solidFill>
                <a:latin typeface="Times New Roman"/>
                <a:ea typeface="+mn-ea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69629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Georgia" pitchFamily="18" charset="0"/>
              </a:rPr>
              <a:t>Виды 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Georgia" pitchFamily="18" charset="0"/>
              </a:rPr>
              <a:t>здоровья</a:t>
            </a: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xmlns="" val="2108688945"/>
              </p:ext>
            </p:extLst>
          </p:nvPr>
        </p:nvGraphicFramePr>
        <p:xfrm>
          <a:off x="395536" y="1412776"/>
          <a:ext cx="828092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6023469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Критерии здоровья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</a:b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3612182698"/>
              </p:ext>
            </p:extLst>
          </p:nvPr>
        </p:nvGraphicFramePr>
        <p:xfrm>
          <a:off x="395536" y="1397000"/>
          <a:ext cx="8352928" cy="4048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23528" y="1772816"/>
            <a:ext cx="2304256" cy="92333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Соматическое и физическое здоровье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588224" y="1772816"/>
            <a:ext cx="2232247" cy="646331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Психическое здоровье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75856" y="5999222"/>
            <a:ext cx="2304256" cy="369332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Нравственное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4734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Признаки здоровья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468313" y="2133600"/>
            <a:ext cx="8135937" cy="863600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* Показатели роста и развития</a:t>
            </a: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468313" y="2997200"/>
            <a:ext cx="8135937" cy="936625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* Функциональное состояние и резервные возможности организма</a:t>
            </a: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468313" y="4005263"/>
            <a:ext cx="8135937" cy="936625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* Наличие и уровень какого-либо заболевания или дефекта развития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468313" y="5013325"/>
            <a:ext cx="8207375" cy="936625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* Уровень морально-волевых и ценностно-мотивационных установок 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468313" y="1196975"/>
            <a:ext cx="8064500" cy="1008063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*  Специфическая и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неспецифиическая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устойчивость к действиям повреждающих факторов</a:t>
            </a:r>
          </a:p>
        </p:txBody>
      </p:sp>
    </p:spTree>
    <p:extLst>
      <p:ext uri="{BB962C8B-B14F-4D97-AF65-F5344CB8AC3E}">
        <p14:creationId xmlns:p14="http://schemas.microsoft.com/office/powerpoint/2010/main" xmlns="" val="339091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6E39D9"/>
                </a:solidFill>
                <a:latin typeface="Georgia" pitchFamily="18" charset="0"/>
              </a:rPr>
              <a:t>Здоровье  зависит  от следующих  факторов: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/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81913"/>
              </p:ext>
            </p:extLst>
          </p:nvPr>
        </p:nvGraphicFramePr>
        <p:xfrm>
          <a:off x="467544" y="1628800"/>
          <a:ext cx="8382000" cy="4597400"/>
        </p:xfrm>
        <a:graphic>
          <a:graphicData uri="http://schemas.openxmlformats.org/presentationml/2006/ole">
            <p:oleObj spid="_x0000_s1031" r:id="rId3" imgW="8382727" imgH="4602879" progId="Excel.Shee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2665575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157592" cy="7200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8C3FC5"/>
                </a:solidFill>
              </a:rPr>
              <a:t/>
            </a:r>
            <a:br>
              <a:rPr lang="ru-RU" b="1" dirty="0" smtClean="0">
                <a:solidFill>
                  <a:srgbClr val="8C3FC5"/>
                </a:solidFill>
              </a:rPr>
            </a:br>
            <a:r>
              <a:rPr lang="ru-RU" b="1" dirty="0" smtClean="0">
                <a:solidFill>
                  <a:srgbClr val="8C3FC5"/>
                </a:solidFill>
              </a:rPr>
              <a:t>1.2</a:t>
            </a:r>
            <a:r>
              <a:rPr lang="ru-RU" b="1" dirty="0">
                <a:solidFill>
                  <a:srgbClr val="8C3FC5"/>
                </a:solidFill>
              </a:rPr>
              <a:t>. Концептуальные позиции.</a:t>
            </a:r>
            <a:r>
              <a:rPr lang="ru-RU" dirty="0">
                <a:solidFill>
                  <a:srgbClr val="8C3FC5"/>
                </a:solidFill>
              </a:rPr>
              <a:t/>
            </a:r>
            <a:br>
              <a:rPr lang="ru-RU" dirty="0">
                <a:solidFill>
                  <a:srgbClr val="8C3FC5"/>
                </a:solidFill>
              </a:rPr>
            </a:br>
            <a:endParaRPr lang="ru-RU" dirty="0">
              <a:solidFill>
                <a:srgbClr val="8C3FC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19256" cy="5073427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ru-RU" b="1" dirty="0" smtClean="0">
                <a:solidFill>
                  <a:srgbClr val="6E39D9"/>
                </a:solidFill>
              </a:rPr>
              <a:t>Целенаправленный </a:t>
            </a:r>
            <a:r>
              <a:rPr lang="ru-RU" b="1" dirty="0">
                <a:solidFill>
                  <a:srgbClr val="6E39D9"/>
                </a:solidFill>
              </a:rPr>
              <a:t>характер процесса по </a:t>
            </a:r>
            <a:r>
              <a:rPr lang="ru-RU" b="1" dirty="0" smtClean="0">
                <a:solidFill>
                  <a:srgbClr val="6E39D9"/>
                </a:solidFill>
              </a:rPr>
              <a:t>  формированию </a:t>
            </a:r>
            <a:r>
              <a:rPr lang="ru-RU" b="1" dirty="0">
                <a:solidFill>
                  <a:srgbClr val="6E39D9"/>
                </a:solidFill>
              </a:rPr>
              <a:t>культуры здоровья детей</a:t>
            </a:r>
            <a:endParaRPr lang="ru-RU" dirty="0">
              <a:solidFill>
                <a:srgbClr val="6E39D9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6E39D9"/>
                </a:solidFill>
              </a:rPr>
              <a:t>2</a:t>
            </a:r>
            <a:r>
              <a:rPr lang="ru-RU" b="1" dirty="0" smtClean="0">
                <a:solidFill>
                  <a:srgbClr val="6E39D9"/>
                </a:solidFill>
              </a:rPr>
              <a:t>.    </a:t>
            </a:r>
            <a:r>
              <a:rPr lang="ru-RU" b="1" dirty="0">
                <a:solidFill>
                  <a:srgbClr val="6E39D9"/>
                </a:solidFill>
              </a:rPr>
              <a:t>Целостность воспитательного процесса</a:t>
            </a:r>
            <a:endParaRPr lang="ru-RU" dirty="0">
              <a:solidFill>
                <a:srgbClr val="6E39D9"/>
              </a:solidFill>
            </a:endParaRPr>
          </a:p>
          <a:p>
            <a:pPr marL="514350" indent="-514350">
              <a:buAutoNum type="arabicPeriod" startAt="3"/>
            </a:pPr>
            <a:r>
              <a:rPr lang="ru-RU" b="1" dirty="0" smtClean="0">
                <a:solidFill>
                  <a:srgbClr val="6E39D9"/>
                </a:solidFill>
              </a:rPr>
              <a:t>Обновление </a:t>
            </a:r>
            <a:r>
              <a:rPr lang="ru-RU" b="1" dirty="0">
                <a:solidFill>
                  <a:srgbClr val="6E39D9"/>
                </a:solidFill>
              </a:rPr>
              <a:t>содержания и использование </a:t>
            </a:r>
            <a:r>
              <a:rPr lang="ru-RU" b="1" dirty="0" smtClean="0">
                <a:solidFill>
                  <a:srgbClr val="6E39D9"/>
                </a:solidFill>
              </a:rPr>
              <a:t>здоровье</a:t>
            </a:r>
          </a:p>
          <a:p>
            <a:pPr marL="0" indent="0">
              <a:buNone/>
            </a:pPr>
            <a:r>
              <a:rPr lang="ru-RU" b="1" dirty="0">
                <a:solidFill>
                  <a:srgbClr val="6E39D9"/>
                </a:solidFill>
              </a:rPr>
              <a:t> </a:t>
            </a:r>
            <a:r>
              <a:rPr lang="ru-RU" b="1" dirty="0" smtClean="0">
                <a:solidFill>
                  <a:srgbClr val="6E39D9"/>
                </a:solidFill>
              </a:rPr>
              <a:t>      сберегающих </a:t>
            </a:r>
            <a:r>
              <a:rPr lang="ru-RU" b="1" dirty="0">
                <a:solidFill>
                  <a:srgbClr val="6E39D9"/>
                </a:solidFill>
              </a:rPr>
              <a:t>технологий.</a:t>
            </a:r>
            <a:endParaRPr lang="ru-RU" dirty="0">
              <a:solidFill>
                <a:srgbClr val="6E39D9"/>
              </a:solidFill>
            </a:endParaRPr>
          </a:p>
          <a:p>
            <a:pPr marL="514350" indent="-514350">
              <a:buAutoNum type="arabicPeriod" startAt="4"/>
            </a:pPr>
            <a:r>
              <a:rPr lang="ru-RU" b="1" dirty="0" smtClean="0">
                <a:solidFill>
                  <a:srgbClr val="6E39D9"/>
                </a:solidFill>
              </a:rPr>
              <a:t>Создание </a:t>
            </a:r>
            <a:r>
              <a:rPr lang="ru-RU" b="1" dirty="0" err="1">
                <a:solidFill>
                  <a:srgbClr val="6E39D9"/>
                </a:solidFill>
              </a:rPr>
              <a:t>здоровьесберегающей</a:t>
            </a:r>
            <a:r>
              <a:rPr lang="ru-RU" b="1" dirty="0">
                <a:solidFill>
                  <a:srgbClr val="6E39D9"/>
                </a:solidFill>
              </a:rPr>
              <a:t> среды и </a:t>
            </a:r>
            <a:endParaRPr lang="ru-RU" b="1" dirty="0" smtClean="0">
              <a:solidFill>
                <a:srgbClr val="6E39D9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6E39D9"/>
                </a:solidFill>
              </a:rPr>
              <a:t> </a:t>
            </a:r>
            <a:r>
              <a:rPr lang="ru-RU" b="1" dirty="0" smtClean="0">
                <a:solidFill>
                  <a:srgbClr val="6E39D9"/>
                </a:solidFill>
              </a:rPr>
              <a:t>      использование </a:t>
            </a:r>
            <a:r>
              <a:rPr lang="ru-RU" b="1" dirty="0">
                <a:solidFill>
                  <a:srgbClr val="6E39D9"/>
                </a:solidFill>
              </a:rPr>
              <a:t>ее возможностей.</a:t>
            </a:r>
            <a:endParaRPr lang="ru-RU" dirty="0">
              <a:solidFill>
                <a:srgbClr val="6E39D9"/>
              </a:solidFill>
            </a:endParaRPr>
          </a:p>
          <a:p>
            <a:pPr marL="514350" indent="-514350">
              <a:buAutoNum type="arabicPeriod" startAt="5"/>
            </a:pPr>
            <a:r>
              <a:rPr lang="ru-RU" b="1" dirty="0" smtClean="0">
                <a:solidFill>
                  <a:srgbClr val="6E39D9"/>
                </a:solidFill>
              </a:rPr>
              <a:t>Развитие </a:t>
            </a:r>
            <a:r>
              <a:rPr lang="ru-RU" b="1" dirty="0">
                <a:solidFill>
                  <a:srgbClr val="6E39D9"/>
                </a:solidFill>
              </a:rPr>
              <a:t>двигательной активности и учет </a:t>
            </a:r>
            <a:endParaRPr lang="ru-RU" b="1" dirty="0" smtClean="0">
              <a:solidFill>
                <a:srgbClr val="6E39D9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6E39D9"/>
                </a:solidFill>
              </a:rPr>
              <a:t>       индивидуально-личностных </a:t>
            </a:r>
            <a:r>
              <a:rPr lang="ru-RU" b="1" dirty="0">
                <a:solidFill>
                  <a:srgbClr val="6E39D9"/>
                </a:solidFill>
              </a:rPr>
              <a:t>возможностей в </a:t>
            </a:r>
            <a:r>
              <a:rPr lang="ru-RU" b="1" dirty="0" smtClean="0">
                <a:solidFill>
                  <a:srgbClr val="6E39D9"/>
                </a:solidFill>
              </a:rPr>
              <a:t>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6E39D9"/>
                </a:solidFill>
              </a:rPr>
              <a:t> </a:t>
            </a:r>
            <a:r>
              <a:rPr lang="ru-RU" b="1" dirty="0" smtClean="0">
                <a:solidFill>
                  <a:srgbClr val="6E39D9"/>
                </a:solidFill>
              </a:rPr>
              <a:t>      условиях </a:t>
            </a:r>
            <a:r>
              <a:rPr lang="ru-RU" b="1" dirty="0">
                <a:solidFill>
                  <a:srgbClr val="6E39D9"/>
                </a:solidFill>
              </a:rPr>
              <a:t>конкретного образовательного учреждения.</a:t>
            </a:r>
            <a:endParaRPr lang="ru-RU" dirty="0">
              <a:solidFill>
                <a:srgbClr val="6E39D9"/>
              </a:solidFill>
            </a:endParaRPr>
          </a:p>
          <a:p>
            <a:pPr marL="514350" indent="-514350">
              <a:buAutoNum type="arabicPeriod" startAt="6"/>
            </a:pPr>
            <a:r>
              <a:rPr lang="ru-RU" b="1" dirty="0" smtClean="0">
                <a:solidFill>
                  <a:srgbClr val="6E39D9"/>
                </a:solidFill>
              </a:rPr>
              <a:t>Вовлечение </a:t>
            </a:r>
            <a:r>
              <a:rPr lang="ru-RU" b="1" dirty="0">
                <a:solidFill>
                  <a:srgbClr val="6E39D9"/>
                </a:solidFill>
              </a:rPr>
              <a:t>всех участников образовательного </a:t>
            </a:r>
            <a:endParaRPr lang="ru-RU" b="1" dirty="0" smtClean="0">
              <a:solidFill>
                <a:srgbClr val="6E39D9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6E39D9"/>
                </a:solidFill>
              </a:rPr>
              <a:t> </a:t>
            </a:r>
            <a:r>
              <a:rPr lang="ru-RU" b="1" dirty="0" smtClean="0">
                <a:solidFill>
                  <a:srgbClr val="6E39D9"/>
                </a:solidFill>
              </a:rPr>
              <a:t>      процесса </a:t>
            </a:r>
            <a:r>
              <a:rPr lang="ru-RU" b="1" dirty="0">
                <a:solidFill>
                  <a:srgbClr val="6E39D9"/>
                </a:solidFill>
              </a:rPr>
              <a:t>в разнообразные формы деятельности по </a:t>
            </a:r>
            <a:endParaRPr lang="ru-RU" b="1" dirty="0" smtClean="0">
              <a:solidFill>
                <a:srgbClr val="6E39D9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6E39D9"/>
                </a:solidFill>
              </a:rPr>
              <a:t> </a:t>
            </a:r>
            <a:r>
              <a:rPr lang="ru-RU" b="1" dirty="0" smtClean="0">
                <a:solidFill>
                  <a:srgbClr val="6E39D9"/>
                </a:solidFill>
              </a:rPr>
              <a:t>     сохранению </a:t>
            </a:r>
            <a:r>
              <a:rPr lang="ru-RU" b="1" dirty="0">
                <a:solidFill>
                  <a:srgbClr val="6E39D9"/>
                </a:solidFill>
              </a:rPr>
              <a:t>и укреплению здоровья.</a:t>
            </a:r>
            <a:endParaRPr lang="ru-RU" dirty="0">
              <a:solidFill>
                <a:srgbClr val="6E39D9"/>
              </a:solidFill>
            </a:endParaRPr>
          </a:p>
          <a:p>
            <a:endParaRPr lang="ru-RU" dirty="0">
              <a:solidFill>
                <a:srgbClr val="6E39D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77822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282154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> </a:t>
            </a:r>
            <a:r>
              <a:rPr lang="ru-RU" b="1" dirty="0" smtClean="0"/>
              <a:t>          </a:t>
            </a:r>
            <a:r>
              <a:rPr lang="ru-RU" b="1" dirty="0" smtClean="0">
                <a:solidFill>
                  <a:srgbClr val="FF0000"/>
                </a:solidFill>
              </a:rPr>
              <a:t>Глава </a:t>
            </a:r>
            <a:r>
              <a:rPr lang="ru-RU" b="1" dirty="0">
                <a:solidFill>
                  <a:srgbClr val="FF0000"/>
                </a:solidFill>
              </a:rPr>
              <a:t>2. Технологии </a:t>
            </a:r>
            <a:r>
              <a:rPr lang="ru-RU" b="1" dirty="0" err="1">
                <a:solidFill>
                  <a:srgbClr val="FF0000"/>
                </a:solidFill>
              </a:rPr>
              <a:t>здоровьесберегающей</a:t>
            </a:r>
            <a:r>
              <a:rPr lang="ru-RU" b="1" dirty="0">
                <a:solidFill>
                  <a:srgbClr val="FF0000"/>
                </a:solidFill>
              </a:rPr>
              <a:t> среды в ДОУ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3600" b="1" dirty="0" err="1">
                <a:solidFill>
                  <a:srgbClr val="8C3FC5"/>
                </a:solidFill>
              </a:rPr>
              <a:t>Здоровьесберегающие</a:t>
            </a:r>
            <a:r>
              <a:rPr lang="ru-RU" sz="3600" b="1" dirty="0">
                <a:solidFill>
                  <a:srgbClr val="8C3FC5"/>
                </a:solidFill>
              </a:rPr>
              <a:t> технологии:</a:t>
            </a:r>
            <a:r>
              <a:rPr lang="ru-RU" sz="3600" dirty="0">
                <a:solidFill>
                  <a:srgbClr val="8C3FC5"/>
                </a:solidFill>
              </a:rPr>
              <a:t/>
            </a:r>
            <a:br>
              <a:rPr lang="ru-RU" sz="3600" dirty="0">
                <a:solidFill>
                  <a:srgbClr val="8C3FC5"/>
                </a:solidFill>
              </a:rPr>
            </a:br>
            <a:r>
              <a:rPr lang="ru-RU" sz="4000" b="1" dirty="0" smtClean="0">
                <a:solidFill>
                  <a:srgbClr val="6E39D9"/>
                </a:solidFill>
              </a:rPr>
              <a:t>-</a:t>
            </a:r>
            <a:r>
              <a:rPr lang="ru-RU" sz="3600" dirty="0" smtClean="0">
                <a:solidFill>
                  <a:srgbClr val="6E39D9"/>
                </a:solidFill>
              </a:rPr>
              <a:t> Оптимальные </a:t>
            </a:r>
            <a:r>
              <a:rPr lang="ru-RU" sz="3600" dirty="0">
                <a:solidFill>
                  <a:srgbClr val="6E39D9"/>
                </a:solidFill>
              </a:rPr>
              <a:t>условия жизнеобеспечения </a:t>
            </a:r>
            <a:r>
              <a:rPr lang="ru-RU" sz="3600" dirty="0" smtClean="0">
                <a:solidFill>
                  <a:srgbClr val="6E39D9"/>
                </a:solidFill>
              </a:rPr>
              <a:t/>
            </a:r>
            <a:br>
              <a:rPr lang="ru-RU" sz="3600" dirty="0" smtClean="0">
                <a:solidFill>
                  <a:srgbClr val="6E39D9"/>
                </a:solidFill>
              </a:rPr>
            </a:br>
            <a:r>
              <a:rPr lang="ru-RU" sz="3600" dirty="0">
                <a:solidFill>
                  <a:srgbClr val="6E39D9"/>
                </a:solidFill>
              </a:rPr>
              <a:t> </a:t>
            </a:r>
            <a:r>
              <a:rPr lang="ru-RU" sz="3600" dirty="0" smtClean="0">
                <a:solidFill>
                  <a:srgbClr val="6E39D9"/>
                </a:solidFill>
              </a:rPr>
              <a:t>  детей</a:t>
            </a:r>
            <a:r>
              <a:rPr lang="ru-RU" sz="3600" dirty="0">
                <a:solidFill>
                  <a:srgbClr val="6E39D9"/>
                </a:solidFill>
              </a:rPr>
              <a:t/>
            </a:r>
            <a:br>
              <a:rPr lang="ru-RU" sz="3600" dirty="0">
                <a:solidFill>
                  <a:srgbClr val="6E39D9"/>
                </a:solidFill>
              </a:rPr>
            </a:br>
            <a:r>
              <a:rPr lang="ru-RU" sz="4000" b="1" dirty="0" smtClean="0">
                <a:solidFill>
                  <a:srgbClr val="6E39D9"/>
                </a:solidFill>
              </a:rPr>
              <a:t>-</a:t>
            </a:r>
            <a:r>
              <a:rPr lang="ru-RU" sz="3600" dirty="0" smtClean="0">
                <a:solidFill>
                  <a:srgbClr val="6E39D9"/>
                </a:solidFill>
              </a:rPr>
              <a:t> ОБЖ </a:t>
            </a:r>
            <a:r>
              <a:rPr lang="ru-RU" sz="3600" dirty="0">
                <a:solidFill>
                  <a:srgbClr val="6E39D9"/>
                </a:solidFill>
              </a:rPr>
              <a:t>дошкольников</a:t>
            </a:r>
            <a:br>
              <a:rPr lang="ru-RU" sz="3600" dirty="0">
                <a:solidFill>
                  <a:srgbClr val="6E39D9"/>
                </a:solidFill>
              </a:rPr>
            </a:br>
            <a:r>
              <a:rPr lang="ru-RU" sz="4000" b="1" dirty="0" smtClean="0">
                <a:solidFill>
                  <a:srgbClr val="6E39D9"/>
                </a:solidFill>
              </a:rPr>
              <a:t>-</a:t>
            </a:r>
            <a:r>
              <a:rPr lang="ru-RU" sz="3600" dirty="0" smtClean="0">
                <a:solidFill>
                  <a:srgbClr val="6E39D9"/>
                </a:solidFill>
              </a:rPr>
              <a:t> Формирование </a:t>
            </a:r>
            <a:r>
              <a:rPr lang="ru-RU" sz="3600" dirty="0">
                <a:solidFill>
                  <a:srgbClr val="6E39D9"/>
                </a:solidFill>
              </a:rPr>
              <a:t>основ ЗОЖ</a:t>
            </a:r>
            <a:br>
              <a:rPr lang="ru-RU" sz="3600" dirty="0">
                <a:solidFill>
                  <a:srgbClr val="6E39D9"/>
                </a:solidFill>
              </a:rPr>
            </a:br>
            <a:r>
              <a:rPr lang="ru-RU" sz="4000" b="1" dirty="0" smtClean="0">
                <a:solidFill>
                  <a:srgbClr val="6E39D9"/>
                </a:solidFill>
              </a:rPr>
              <a:t>-</a:t>
            </a:r>
            <a:r>
              <a:rPr lang="ru-RU" sz="3600" dirty="0" smtClean="0">
                <a:solidFill>
                  <a:srgbClr val="6E39D9"/>
                </a:solidFill>
              </a:rPr>
              <a:t> Здоровье-сберегающая </a:t>
            </a:r>
            <a:r>
              <a:rPr lang="ru-RU" sz="3600" dirty="0">
                <a:solidFill>
                  <a:srgbClr val="6E39D9"/>
                </a:solidFill>
              </a:rPr>
              <a:t>структура ДОУ</a:t>
            </a:r>
            <a:br>
              <a:rPr lang="ru-RU" sz="3600" dirty="0">
                <a:solidFill>
                  <a:srgbClr val="6E39D9"/>
                </a:solidFill>
              </a:rPr>
            </a:br>
            <a:endParaRPr lang="ru-RU" sz="4000" dirty="0">
              <a:solidFill>
                <a:srgbClr val="6E39D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5460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592" y="404664"/>
            <a:ext cx="77768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000" b="1" dirty="0" err="1">
                <a:solidFill>
                  <a:srgbClr val="FF0000"/>
                </a:solidFill>
                <a:latin typeface="Georgia" pitchFamily="18" charset="0"/>
              </a:rPr>
              <a:t>Здоровьесберегающие</a:t>
            </a:r>
            <a:r>
              <a:rPr lang="ru-RU" sz="4000" b="1" dirty="0">
                <a:solidFill>
                  <a:srgbClr val="FF0000"/>
                </a:solidFill>
                <a:latin typeface="Georgia" pitchFamily="18" charset="0"/>
              </a:rPr>
              <a:t> технологии –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22334" y="1916832"/>
            <a:ext cx="79541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600" b="1" dirty="0">
                <a:solidFill>
                  <a:srgbClr val="7030A0"/>
                </a:solidFill>
                <a:latin typeface="Georgia" pitchFamily="18" charset="0"/>
              </a:rPr>
              <a:t>это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Georgia" pitchFamily="18" charset="0"/>
              </a:rPr>
              <a:t>комплекс </a:t>
            </a:r>
            <a:r>
              <a:rPr lang="ru-RU" sz="3600" b="1" dirty="0">
                <a:solidFill>
                  <a:srgbClr val="7030A0"/>
                </a:solidFill>
                <a:latin typeface="Georgia" pitchFamily="18" charset="0"/>
              </a:rPr>
              <a:t>разнообразных форм и видов деятельности, направленный на сохранение и укрепление здоровья воспитанников ДОУ</a:t>
            </a:r>
          </a:p>
        </p:txBody>
      </p:sp>
    </p:spTree>
    <p:extLst>
      <p:ext uri="{BB962C8B-B14F-4D97-AF65-F5344CB8AC3E}">
        <p14:creationId xmlns:p14="http://schemas.microsoft.com/office/powerpoint/2010/main" xmlns="" val="9465131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16632"/>
            <a:ext cx="8060432" cy="1224136"/>
          </a:xfrm>
        </p:spPr>
        <p:txBody>
          <a:bodyPr>
            <a:noAutofit/>
          </a:bodyPr>
          <a:lstStyle/>
          <a:p>
            <a:r>
              <a:rPr lang="ru-RU" sz="3200" b="1" dirty="0" err="1">
                <a:solidFill>
                  <a:srgbClr val="0000FF"/>
                </a:solidFill>
                <a:latin typeface="Arial" charset="0"/>
              </a:rPr>
              <a:t>Здоровьесберегающие</a:t>
            </a:r>
            <a:r>
              <a:rPr lang="ru-RU" sz="3200" b="1" dirty="0">
                <a:solidFill>
                  <a:srgbClr val="0000FF"/>
                </a:solidFill>
                <a:latin typeface="Arial" charset="0"/>
              </a:rPr>
              <a:t> образовательные </a:t>
            </a:r>
            <a:r>
              <a:rPr lang="ru-RU" sz="3200" b="1" dirty="0" smtClean="0">
                <a:solidFill>
                  <a:srgbClr val="0000FF"/>
                </a:solidFill>
                <a:latin typeface="Arial" charset="0"/>
              </a:rPr>
              <a:t>технологии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412776"/>
            <a:ext cx="7232848" cy="4226024"/>
          </a:xfrm>
        </p:spPr>
        <p:txBody>
          <a:bodyPr>
            <a:normAutofit fontScale="92500" lnSpcReduction="20000"/>
          </a:bodyPr>
          <a:lstStyle/>
          <a:p>
            <a:pPr marL="457200" indent="-457200" algn="l">
              <a:buFont typeface="Wingdings" pitchFamily="2" charset="2"/>
              <a:buChar char="Ø"/>
            </a:pPr>
            <a:r>
              <a:rPr lang="ru-RU" b="1" dirty="0">
                <a:solidFill>
                  <a:srgbClr val="9900CC"/>
                </a:solidFill>
                <a:latin typeface="Arial" charset="0"/>
              </a:rPr>
              <a:t>технологии обеспечения гигиенически оптимальных условий проведения </a:t>
            </a:r>
            <a:r>
              <a:rPr lang="ru-RU" b="1" dirty="0" err="1">
                <a:solidFill>
                  <a:srgbClr val="9900CC"/>
                </a:solidFill>
                <a:latin typeface="Arial" charset="0"/>
              </a:rPr>
              <a:t>воспитательно</a:t>
            </a:r>
            <a:r>
              <a:rPr lang="ru-RU" b="1" dirty="0">
                <a:solidFill>
                  <a:srgbClr val="9900CC"/>
                </a:solidFill>
                <a:latin typeface="Arial" charset="0"/>
              </a:rPr>
              <a:t>-образовательного процесса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b="1" dirty="0">
                <a:solidFill>
                  <a:srgbClr val="9900CC"/>
                </a:solidFill>
                <a:latin typeface="Arial" charset="0"/>
              </a:rPr>
              <a:t>технологии правильной организации </a:t>
            </a:r>
            <a:r>
              <a:rPr lang="ru-RU" b="1" dirty="0" err="1">
                <a:solidFill>
                  <a:srgbClr val="9900CC"/>
                </a:solidFill>
                <a:latin typeface="Arial" charset="0"/>
              </a:rPr>
              <a:t>воспитательно</a:t>
            </a:r>
            <a:r>
              <a:rPr lang="ru-RU" b="1" dirty="0">
                <a:solidFill>
                  <a:srgbClr val="9900CC"/>
                </a:solidFill>
                <a:latin typeface="Arial" charset="0"/>
              </a:rPr>
              <a:t>-образовательного процесса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b="1" dirty="0">
                <a:solidFill>
                  <a:srgbClr val="9900CC"/>
                </a:solidFill>
                <a:latin typeface="Arial" charset="0"/>
              </a:rPr>
              <a:t>психолого-педагогические технологии</a:t>
            </a: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948064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01608" cy="5904656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FF0000"/>
                </a:solidFill>
              </a:rPr>
              <a:t>Основной показатель</a:t>
            </a:r>
            <a:r>
              <a:rPr lang="ru-RU" sz="3200" dirty="0">
                <a:solidFill>
                  <a:srgbClr val="6E39D9"/>
                </a:solidFill>
              </a:rPr>
              <a:t>, отличающий все </a:t>
            </a:r>
            <a:r>
              <a:rPr lang="ru-RU" sz="3200" dirty="0" err="1">
                <a:solidFill>
                  <a:srgbClr val="6E39D9"/>
                </a:solidFill>
              </a:rPr>
              <a:t>здоровьесберегающие</a:t>
            </a:r>
            <a:r>
              <a:rPr lang="ru-RU" sz="3200" dirty="0">
                <a:solidFill>
                  <a:srgbClr val="6E39D9"/>
                </a:solidFill>
              </a:rPr>
              <a:t> образовательные технологии — </a:t>
            </a:r>
            <a:r>
              <a:rPr lang="ru-RU" sz="3200" dirty="0">
                <a:solidFill>
                  <a:srgbClr val="FF0000"/>
                </a:solidFill>
              </a:rPr>
              <a:t>регулярная экспресс-диагностика </a:t>
            </a:r>
            <a:r>
              <a:rPr lang="ru-RU" sz="3200" dirty="0">
                <a:solidFill>
                  <a:srgbClr val="6E39D9"/>
                </a:solidFill>
              </a:rPr>
              <a:t>состояния детей и </a:t>
            </a:r>
            <a:r>
              <a:rPr lang="ru-RU" sz="3200" dirty="0">
                <a:solidFill>
                  <a:srgbClr val="FF0000"/>
                </a:solidFill>
              </a:rPr>
              <a:t>отслеживание</a:t>
            </a:r>
            <a:r>
              <a:rPr lang="ru-RU" sz="3200" dirty="0">
                <a:solidFill>
                  <a:srgbClr val="6E39D9"/>
                </a:solidFill>
              </a:rPr>
              <a:t> основных </a:t>
            </a:r>
            <a:r>
              <a:rPr lang="ru-RU" sz="3200" dirty="0">
                <a:solidFill>
                  <a:srgbClr val="FF0000"/>
                </a:solidFill>
              </a:rPr>
              <a:t>параметров</a:t>
            </a:r>
            <a:r>
              <a:rPr lang="ru-RU" sz="3200" dirty="0">
                <a:solidFill>
                  <a:srgbClr val="6E39D9"/>
                </a:solidFill>
              </a:rPr>
              <a:t> развития организма в динамике (начало — конец учебного года), что позволяет сделать соответствующие выводы о состоянии их здоровья.</a:t>
            </a:r>
            <a:br>
              <a:rPr lang="ru-RU" sz="3200" dirty="0">
                <a:solidFill>
                  <a:srgbClr val="6E39D9"/>
                </a:solidFill>
              </a:rPr>
            </a:br>
            <a:endParaRPr lang="ru-RU" sz="3200" dirty="0">
              <a:solidFill>
                <a:srgbClr val="6E39D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9790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363272" cy="1008112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>
                <a:solidFill>
                  <a:srgbClr val="FF0000"/>
                </a:solidFill>
              </a:rPr>
              <a:t>2.2 </a:t>
            </a:r>
            <a:r>
              <a:rPr lang="ru-RU" sz="3600" b="1" dirty="0" err="1">
                <a:solidFill>
                  <a:srgbClr val="FF0000"/>
                </a:solidFill>
              </a:rPr>
              <a:t>Здоровьесберегающие</a:t>
            </a:r>
            <a:r>
              <a:rPr lang="ru-RU" sz="3600" b="1" dirty="0">
                <a:solidFill>
                  <a:srgbClr val="FF0000"/>
                </a:solidFill>
              </a:rPr>
              <a:t> технологии </a:t>
            </a:r>
            <a:r>
              <a:rPr lang="ru-RU" sz="3600" b="1" dirty="0" smtClean="0">
                <a:solidFill>
                  <a:srgbClr val="FF0000"/>
                </a:solidFill>
              </a:rPr>
              <a:t>в </a:t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оздоровительно-развивающей работе </a:t>
            </a:r>
            <a:r>
              <a:rPr lang="ru-RU" sz="3600" b="1" dirty="0">
                <a:solidFill>
                  <a:srgbClr val="FF0000"/>
                </a:solidFill>
              </a:rPr>
              <a:t>ДОУ.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291264" cy="471338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 </a:t>
            </a:r>
            <a:r>
              <a:rPr lang="ru-RU" dirty="0" smtClean="0">
                <a:solidFill>
                  <a:srgbClr val="8C3FC5"/>
                </a:solidFill>
              </a:rPr>
              <a:t>Современные </a:t>
            </a:r>
            <a:r>
              <a:rPr lang="ru-RU" dirty="0" err="1">
                <a:solidFill>
                  <a:srgbClr val="8C3FC5"/>
                </a:solidFill>
              </a:rPr>
              <a:t>здоровьесберегающие</a:t>
            </a:r>
            <a:r>
              <a:rPr lang="ru-RU" dirty="0">
                <a:solidFill>
                  <a:srgbClr val="8C3FC5"/>
                </a:solidFill>
              </a:rPr>
              <a:t> технологии, используемые в системе дошкольного образования отражают две линии оздоровительно-развивающей работы:</a:t>
            </a:r>
          </a:p>
          <a:p>
            <a:pPr lvl="0"/>
            <a:r>
              <a:rPr lang="ru-RU" dirty="0">
                <a:solidFill>
                  <a:srgbClr val="8C3FC5"/>
                </a:solidFill>
              </a:rPr>
              <a:t> приобщение детей к физической культуре;</a:t>
            </a:r>
          </a:p>
          <a:p>
            <a:pPr lvl="0"/>
            <a:r>
              <a:rPr lang="ru-RU" dirty="0">
                <a:solidFill>
                  <a:srgbClr val="8C3FC5"/>
                </a:solidFill>
              </a:rPr>
              <a:t> использование развивающих форм оздоровительной работы.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014184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63" y="0"/>
            <a:ext cx="8496944" cy="70609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Области 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здоровьесбережения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667622" y="548680"/>
            <a:ext cx="7991475" cy="79216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Медико-гигиеническая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696223" y="1340843"/>
            <a:ext cx="7991475" cy="79216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Медико-гигиеническая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11188" y="2708275"/>
            <a:ext cx="7693025" cy="7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Wingdings" pitchFamily="2" charset="2"/>
              <a:buNone/>
            </a:pPr>
            <a:endParaRPr lang="ru-RU" sz="3200" b="1">
              <a:latin typeface="Comic Sans MS" pitchFamily="66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719531" y="2133006"/>
            <a:ext cx="7991475" cy="79216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Коррекционная</a:t>
            </a:r>
            <a:r>
              <a:rPr lang="ru-RU" sz="1400" dirty="0"/>
              <a:t> 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720662" y="2925169"/>
            <a:ext cx="7991475" cy="79216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Физкультурно-оздоровительная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745039" y="3718253"/>
            <a:ext cx="7991475" cy="86518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Информационно-просветительская</a:t>
            </a:r>
          </a:p>
        </p:txBody>
      </p:sp>
      <p:sp>
        <p:nvSpPr>
          <p:cNvPr id="12" name="Стрелка вправо 11"/>
          <p:cNvSpPr/>
          <p:nvPr/>
        </p:nvSpPr>
        <p:spPr>
          <a:xfrm>
            <a:off x="693310" y="4583440"/>
            <a:ext cx="7991475" cy="720725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Образовательная </a:t>
            </a:r>
          </a:p>
        </p:txBody>
      </p:sp>
      <p:sp>
        <p:nvSpPr>
          <p:cNvPr id="13" name="Стрелка вправо 12"/>
          <p:cNvSpPr/>
          <p:nvPr/>
        </p:nvSpPr>
        <p:spPr>
          <a:xfrm>
            <a:off x="738143" y="5285798"/>
            <a:ext cx="7991475" cy="79216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Спортивно-досуговая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693310" y="6077960"/>
            <a:ext cx="7991475" cy="69373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Экологическая </a:t>
            </a:r>
          </a:p>
        </p:txBody>
      </p:sp>
    </p:spTree>
    <p:extLst>
      <p:ext uri="{BB962C8B-B14F-4D97-AF65-F5344CB8AC3E}">
        <p14:creationId xmlns:p14="http://schemas.microsoft.com/office/powerpoint/2010/main" xmlns="" val="596275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008" y="116632"/>
            <a:ext cx="8928992" cy="1066130"/>
          </a:xfrm>
        </p:spPr>
        <p:txBody>
          <a:bodyPr>
            <a:normAutofit fontScale="9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Выбор  </a:t>
            </a:r>
            <a:r>
              <a:rPr lang="ru-RU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здоровьесберегающих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 </a:t>
            </a:r>
            <a:b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</a:b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технологий  зависит от:</a:t>
            </a:r>
            <a:r>
              <a:rPr lang="ru-RU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eorgia" pitchFamily="18" charset="0"/>
              </a:rPr>
              <a:t/>
            </a:r>
            <a:br>
              <a:rPr lang="ru-RU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eorgia" pitchFamily="18" charset="0"/>
              </a:rPr>
            </a:br>
            <a:endParaRPr lang="ru-RU" dirty="0"/>
          </a:p>
        </p:txBody>
      </p:sp>
      <p:sp>
        <p:nvSpPr>
          <p:cNvPr id="4" name="Выноска-облако 3"/>
          <p:cNvSpPr/>
          <p:nvPr/>
        </p:nvSpPr>
        <p:spPr>
          <a:xfrm>
            <a:off x="323850" y="2205038"/>
            <a:ext cx="2663825" cy="1655762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Тип дошкольного учреждения</a:t>
            </a:r>
          </a:p>
        </p:txBody>
      </p:sp>
      <p:sp>
        <p:nvSpPr>
          <p:cNvPr id="5" name="Выноска-облако 4"/>
          <p:cNvSpPr/>
          <p:nvPr/>
        </p:nvSpPr>
        <p:spPr>
          <a:xfrm>
            <a:off x="323850" y="4221163"/>
            <a:ext cx="3671888" cy="2016125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Профессиональная компетентность педагогов</a:t>
            </a:r>
          </a:p>
        </p:txBody>
      </p:sp>
      <p:sp>
        <p:nvSpPr>
          <p:cNvPr id="6" name="Выноска-облако 5"/>
          <p:cNvSpPr/>
          <p:nvPr/>
        </p:nvSpPr>
        <p:spPr>
          <a:xfrm>
            <a:off x="2987675" y="1628775"/>
            <a:ext cx="3816350" cy="1655763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Продолжительность пребывания в ДОУ детей</a:t>
            </a:r>
          </a:p>
        </p:txBody>
      </p:sp>
      <p:sp>
        <p:nvSpPr>
          <p:cNvPr id="8" name="Выноска-облако 7"/>
          <p:cNvSpPr/>
          <p:nvPr/>
        </p:nvSpPr>
        <p:spPr>
          <a:xfrm>
            <a:off x="6372200" y="2456656"/>
            <a:ext cx="2663825" cy="1871662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Показатели здоровья детей</a:t>
            </a:r>
          </a:p>
        </p:txBody>
      </p:sp>
      <p:sp>
        <p:nvSpPr>
          <p:cNvPr id="9" name="Выноска-облако 8"/>
          <p:cNvSpPr/>
          <p:nvPr/>
        </p:nvSpPr>
        <p:spPr>
          <a:xfrm>
            <a:off x="3779838" y="3429000"/>
            <a:ext cx="2663825" cy="1439863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Программа, по которой работают педагоги</a:t>
            </a:r>
          </a:p>
        </p:txBody>
      </p:sp>
      <p:sp>
        <p:nvSpPr>
          <p:cNvPr id="10" name="Выноска-облако 9"/>
          <p:cNvSpPr/>
          <p:nvPr/>
        </p:nvSpPr>
        <p:spPr>
          <a:xfrm>
            <a:off x="6012160" y="4581525"/>
            <a:ext cx="2520950" cy="1800225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eorgia" pitchFamily="18" charset="0"/>
              </a:rPr>
              <a:t>Конкретные условия ДОУ</a:t>
            </a:r>
          </a:p>
        </p:txBody>
      </p:sp>
    </p:spTree>
    <p:extLst>
      <p:ext uri="{BB962C8B-B14F-4D97-AF65-F5344CB8AC3E}">
        <p14:creationId xmlns:p14="http://schemas.microsoft.com/office/powerpoint/2010/main" xmlns="" val="26665643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2232248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  <a:defRPr/>
            </a:pPr>
            <a:r>
              <a:rPr lang="ru-RU" sz="2500" b="1" cap="all" dirty="0" smtClean="0">
                <a:ln w="0"/>
                <a:solidFill>
                  <a:srgbClr val="1F497D">
                    <a:lumMod val="50000"/>
                  </a:srgbClr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/>
            </a:r>
            <a:br>
              <a:rPr lang="ru-RU" sz="2500" b="1" cap="all" dirty="0" smtClean="0">
                <a:ln w="0"/>
                <a:solidFill>
                  <a:srgbClr val="1F497D">
                    <a:lumMod val="50000"/>
                  </a:srgbClr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</a:br>
            <a:r>
              <a:rPr lang="ru-RU" sz="31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2.3. </a:t>
            </a:r>
            <a:r>
              <a:rPr lang="ru-RU" sz="3100" b="1" dirty="0" smtClean="0">
                <a:solidFill>
                  <a:srgbClr val="FF0000"/>
                </a:solidFill>
              </a:rPr>
              <a:t>Обеспечение </a:t>
            </a:r>
            <a:r>
              <a:rPr lang="ru-RU" sz="3100" b="1" dirty="0" err="1">
                <a:solidFill>
                  <a:srgbClr val="FF0000"/>
                </a:solidFill>
              </a:rPr>
              <a:t>здоровьесберегающей</a:t>
            </a:r>
            <a:r>
              <a:rPr lang="ru-RU" sz="3100" b="1" dirty="0">
                <a:solidFill>
                  <a:srgbClr val="FF0000"/>
                </a:solidFill>
              </a:rPr>
              <a:t> деятельности в детском саду</a:t>
            </a:r>
            <a:r>
              <a:rPr lang="ru-RU" sz="3100" dirty="0">
                <a:solidFill>
                  <a:srgbClr val="FF0000"/>
                </a:solidFill>
              </a:rPr>
              <a:t/>
            </a:r>
            <a:br>
              <a:rPr lang="ru-RU" sz="3100" dirty="0">
                <a:solidFill>
                  <a:srgbClr val="FF0000"/>
                </a:solidFill>
              </a:rPr>
            </a:br>
            <a:r>
              <a:rPr lang="ru-RU" sz="31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 </a:t>
            </a:r>
            <a:r>
              <a:rPr lang="ru-RU" sz="3100" b="1" cap="all" dirty="0" smtClean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        </a:t>
            </a:r>
            <a:r>
              <a:rPr lang="ru-RU" sz="2200" b="1" cap="all" dirty="0" smtClean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Ресурсное </a:t>
            </a:r>
            <a:r>
              <a:rPr lang="ru-RU" sz="22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обеспечение </a:t>
            </a:r>
            <a:br>
              <a:rPr lang="ru-RU" sz="22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</a:br>
            <a:r>
              <a:rPr lang="ru-RU" sz="2200" b="1" cap="all" dirty="0" err="1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здоровьесберегающей</a:t>
            </a:r>
            <a:r>
              <a:rPr lang="ru-RU" sz="22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 деятельности </a:t>
            </a:r>
            <a:br>
              <a:rPr lang="ru-RU" sz="22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</a:br>
            <a:r>
              <a:rPr lang="ru-RU" sz="22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в детском саду</a:t>
            </a:r>
            <a:br>
              <a:rPr lang="ru-RU" sz="22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</a:br>
            <a:endParaRPr lang="ru-RU" sz="2200" dirty="0">
              <a:solidFill>
                <a:srgbClr val="512FE3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276872"/>
            <a:ext cx="54543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Закон «Об образовании»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Концепция дошкольного воспитания от 16.06.89 №7/1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Санитарно-эпидемиологические правила и нормативы СанПиН 2.4.1.2660-10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Устав  образовательного учреждения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Приказ Минздрава России от 30.06.09 №186/272 «О совершенствовании системы медицинского обеспечения детей в образовательных учреждениях»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Инструктивно-методическое письмо Минобразования России «О гигиенических требованиях, максимальной нагрузке на детей дошкольного возраста в организованных формах обучения» от 14.03.00. </a:t>
            </a:r>
          </a:p>
        </p:txBody>
      </p:sp>
    </p:spTree>
    <p:extLst>
      <p:ext uri="{BB962C8B-B14F-4D97-AF65-F5344CB8AC3E}">
        <p14:creationId xmlns:p14="http://schemas.microsoft.com/office/powerpoint/2010/main" xmlns="" val="13066396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  <a:defRPr/>
            </a:pPr>
            <a:r>
              <a:rPr lang="ru-RU" sz="18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Научно-методическим обеспечением </a:t>
            </a:r>
            <a:br>
              <a:rPr lang="ru-RU" sz="18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</a:br>
            <a:r>
              <a:rPr lang="ru-RU" sz="18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 </a:t>
            </a:r>
            <a:r>
              <a:rPr lang="ru-RU" sz="1800" b="1" cap="all" dirty="0" err="1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здоровьесберегающей</a:t>
            </a:r>
            <a:r>
              <a:rPr lang="ru-RU" sz="18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 деятельности </a:t>
            </a:r>
            <a:br>
              <a:rPr lang="ru-RU" sz="18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</a:br>
            <a:r>
              <a:rPr lang="ru-RU" sz="1800" b="1" cap="all" dirty="0">
                <a:ln w="0"/>
                <a:solidFill>
                  <a:srgbClr val="512FE3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  <a:ea typeface="+mn-ea"/>
                <a:cs typeface="+mn-cs"/>
              </a:rPr>
              <a:t>Являются программы по следующим направлениям</a:t>
            </a:r>
            <a:endParaRPr lang="ru-RU" dirty="0">
              <a:solidFill>
                <a:srgbClr val="512FE3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340768"/>
            <a:ext cx="828092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err="1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В.П.Обижесвет</a:t>
            </a:r>
            <a:r>
              <a:rPr lang="ru-RU" dirty="0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В.Н.Касаткина</a:t>
            </a:r>
            <a:r>
              <a:rPr lang="ru-RU" dirty="0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С.М.Чечельницкая</a:t>
            </a:r>
            <a:r>
              <a:rPr lang="ru-RU" dirty="0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– Настольная книга медицинской сестры детского сада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В.Ф.Яненко</a:t>
            </a: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Т.А.Киселёва</a:t>
            </a: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Е.И.Лесникова</a:t>
            </a: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– Фельдшер образовательных учреждений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Ю.Ф.Змановский</a:t>
            </a: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– Программа «Здоровый дошкольник»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В.Г.Алямовская</a:t>
            </a: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 - Программа «Как воспитать здорового ребёнка»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В.Т.Кудрявцев</a:t>
            </a: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 - Программа развития двигательной активности и оздоровительной работы с детьми 4-7 лет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М.Л.Баранова</a:t>
            </a:r>
            <a:r>
              <a:rPr lang="ru-RU" dirty="0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Е.А.Агурицева</a:t>
            </a:r>
            <a:r>
              <a:rPr lang="ru-RU" dirty="0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Е.В.Леонтьева</a:t>
            </a:r>
            <a:r>
              <a:rPr lang="ru-RU" dirty="0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– Расти малыш здоровым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Н.Н.Ефименко</a:t>
            </a: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– Программа «Театр физического развития и оздоровления детей дошкольного и младшего школьного возраста»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А.Л.Венгер</a:t>
            </a:r>
            <a:r>
              <a:rPr lang="ru-RU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– Психологическое консультирование и диагностика. Практическое пособие</a:t>
            </a:r>
            <a:endParaRPr lang="ru-RU" dirty="0">
              <a:solidFill>
                <a:srgbClr val="6E39D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48975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kern="10" dirty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666699"/>
                </a:solidFill>
                <a:latin typeface="Georgia" pitchFamily="18" charset="0"/>
              </a:rPr>
              <a:t> модель идеально здорового ребенка </a:t>
            </a:r>
            <a:endParaRPr lang="ru-RU" dirty="0"/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>
            <a:off x="5076825" y="1525901"/>
            <a:ext cx="3575050" cy="2236787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660066"/>
                </a:solidFill>
                <a:latin typeface="+mn-lt"/>
              </a:rPr>
              <a:t>Оздоровительный блок  </a:t>
            </a:r>
            <a:endParaRPr lang="en-US" sz="20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Оздоровление  часто и длительно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 болеющих детей, мониторинг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 состояния здоровья</a:t>
            </a:r>
            <a:r>
              <a:rPr lang="en-US" sz="1600" dirty="0">
                <a:solidFill>
                  <a:srgbClr val="000099"/>
                </a:solidFill>
                <a:latin typeface="+mn-lt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+mn-lt"/>
              </a:rPr>
              <a:t> каждого ребенка,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учет и использование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 особенностей его организма,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индивидуализация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профилактических мероприятий,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 создание определенных</a:t>
            </a:r>
            <a:r>
              <a:rPr lang="ru-RU" sz="1600" b="1" dirty="0">
                <a:solidFill>
                  <a:srgbClr val="000099"/>
                </a:solidFill>
                <a:latin typeface="+mn-lt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+mn-lt"/>
              </a:rPr>
              <a:t>условий.</a:t>
            </a:r>
            <a:r>
              <a:rPr lang="ru-RU" sz="1600" dirty="0">
                <a:latin typeface="+mn-lt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+mn-lt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506776" y="1525901"/>
            <a:ext cx="3810000" cy="2305050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660066"/>
                </a:solidFill>
                <a:latin typeface="+mn-lt"/>
              </a:rPr>
              <a:t>Гигиенический блок</a:t>
            </a:r>
            <a:endParaRPr lang="en-US" sz="20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  Создание условий обеспечивающие</a:t>
            </a:r>
            <a:endParaRPr lang="en-US" sz="1600" dirty="0">
              <a:solidFill>
                <a:srgbClr val="000099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 охрану жизни и укрепление здоровья </a:t>
            </a:r>
            <a:endParaRPr lang="en-US" sz="1600" dirty="0">
              <a:solidFill>
                <a:srgbClr val="000099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детей</a:t>
            </a:r>
            <a:r>
              <a:rPr lang="en-US" sz="1600" dirty="0">
                <a:solidFill>
                  <a:srgbClr val="000099"/>
                </a:solidFill>
                <a:latin typeface="+mn-lt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+mn-lt"/>
              </a:rPr>
              <a:t> с учетом</a:t>
            </a:r>
            <a:r>
              <a:rPr lang="en-US" sz="1600" dirty="0">
                <a:solidFill>
                  <a:srgbClr val="000099"/>
                </a:solidFill>
                <a:latin typeface="+mn-lt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 санитарно-эпидемиологических </a:t>
            </a:r>
            <a:endParaRPr lang="en-US" sz="1600" dirty="0">
              <a:solidFill>
                <a:srgbClr val="000099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требований к устройству, </a:t>
            </a:r>
            <a:endParaRPr lang="en-US" sz="1600" dirty="0">
              <a:solidFill>
                <a:srgbClr val="000099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содержанию режима работы в ДОУ.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rgbClr val="00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+mn-lt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594273" y="4071633"/>
            <a:ext cx="3733800" cy="2376487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660066"/>
                </a:solidFill>
                <a:latin typeface="+mn-lt"/>
              </a:rPr>
              <a:t>Физическая культура</a:t>
            </a:r>
            <a:endParaRPr lang="en-US" sz="2000" b="1" dirty="0">
              <a:solidFill>
                <a:srgbClr val="000099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rgbClr val="000099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Формирование основ здорового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образа жизни, его направленность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на укрепление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 здоровья, физического 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психического развития,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эмоционального благополучия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каждого ребенка.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5076825" y="4071633"/>
            <a:ext cx="3527425" cy="2305050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660066"/>
                </a:solidFill>
                <a:latin typeface="+mn-lt"/>
              </a:rPr>
              <a:t>Совместная работа   </a:t>
            </a:r>
            <a:endParaRPr lang="en-US" sz="20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660066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Всестороннее грамотное развитие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детской личности требует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единства, согласованности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всей системы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воспитательно-образовательных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+mn-lt"/>
              </a:rPr>
              <a:t> воздействий взрослых на ребенка.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84343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1" algn="ctr" rtl="0">
              <a:spcBef>
                <a:spcPct val="0"/>
              </a:spcBef>
            </a:pPr>
            <a:r>
              <a:rPr lang="ru-RU" sz="2800" b="1" dirty="0" smtClean="0">
                <a:solidFill>
                  <a:srgbClr val="FF0000"/>
                </a:solidFill>
              </a:rPr>
              <a:t>2.4. Формы </a:t>
            </a:r>
            <a:r>
              <a:rPr lang="ru-RU" sz="2800" b="1" dirty="0">
                <a:solidFill>
                  <a:srgbClr val="FF0000"/>
                </a:solidFill>
              </a:rPr>
              <a:t>и направления </a:t>
            </a:r>
            <a:r>
              <a:rPr lang="ru-RU" sz="2800" b="1" dirty="0" err="1">
                <a:solidFill>
                  <a:srgbClr val="FF0000"/>
                </a:solidFill>
              </a:rPr>
              <a:t>физкультурно</a:t>
            </a:r>
            <a:r>
              <a:rPr lang="ru-RU" sz="2800" b="1" dirty="0">
                <a:solidFill>
                  <a:srgbClr val="FF0000"/>
                </a:solidFill>
              </a:rPr>
              <a:t> – оздоровительной работы в ДОУ.</a:t>
            </a:r>
            <a:r>
              <a:rPr lang="ru-RU" sz="1600" dirty="0"/>
              <a:t/>
            </a:r>
            <a:br>
              <a:rPr lang="ru-RU" sz="16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512FE3"/>
                </a:solidFill>
              </a:rPr>
              <a:t>    Физическая </a:t>
            </a:r>
            <a:r>
              <a:rPr lang="ru-RU" b="1" dirty="0">
                <a:solidFill>
                  <a:srgbClr val="512FE3"/>
                </a:solidFill>
              </a:rPr>
              <a:t>культура:</a:t>
            </a:r>
            <a:endParaRPr lang="ru-RU" dirty="0">
              <a:solidFill>
                <a:srgbClr val="512FE3"/>
              </a:solidFill>
            </a:endParaRPr>
          </a:p>
          <a:p>
            <a:r>
              <a:rPr lang="ru-RU" dirty="0">
                <a:solidFill>
                  <a:srgbClr val="512FE3"/>
                </a:solidFill>
              </a:rPr>
              <a:t>Формирование основ здорового образа жизни, его направленность </a:t>
            </a:r>
          </a:p>
          <a:p>
            <a:r>
              <a:rPr lang="ru-RU" dirty="0">
                <a:solidFill>
                  <a:srgbClr val="512FE3"/>
                </a:solidFill>
              </a:rPr>
              <a:t>на укрепление  здоровья, физического и психического развития, </a:t>
            </a:r>
          </a:p>
          <a:p>
            <a:r>
              <a:rPr lang="ru-RU" dirty="0">
                <a:solidFill>
                  <a:srgbClr val="512FE3"/>
                </a:solidFill>
              </a:rPr>
              <a:t>эмоционального благополучия каждого ребенка. </a:t>
            </a:r>
          </a:p>
          <a:p>
            <a:r>
              <a:rPr lang="ru-RU" dirty="0">
                <a:solidFill>
                  <a:srgbClr val="512FE3"/>
                </a:solidFill>
              </a:rPr>
              <a:t>Совместная работа:   </a:t>
            </a:r>
          </a:p>
          <a:p>
            <a:r>
              <a:rPr lang="ru-RU" dirty="0">
                <a:solidFill>
                  <a:srgbClr val="512FE3"/>
                </a:solidFill>
              </a:rPr>
              <a:t>Всестороннее грамотное развитие детской личности требует единства, согласованности </a:t>
            </a:r>
          </a:p>
          <a:p>
            <a:r>
              <a:rPr lang="ru-RU" dirty="0">
                <a:solidFill>
                  <a:srgbClr val="512FE3"/>
                </a:solidFill>
              </a:rPr>
              <a:t>всей системы </a:t>
            </a:r>
            <a:r>
              <a:rPr lang="ru-RU" dirty="0" err="1">
                <a:solidFill>
                  <a:srgbClr val="512FE3"/>
                </a:solidFill>
              </a:rPr>
              <a:t>воспитательно</a:t>
            </a:r>
            <a:r>
              <a:rPr lang="ru-RU" dirty="0">
                <a:solidFill>
                  <a:srgbClr val="512FE3"/>
                </a:solidFill>
              </a:rPr>
              <a:t>-образовательных  воздействий взрослых на ребенка.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655261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0"/>
              </a:spcBef>
              <a:defRPr/>
            </a:pPr>
            <a:r>
              <a:rPr lang="ru-RU" sz="2400" b="1" dirty="0">
                <a:ln w="1905"/>
                <a:solidFill>
                  <a:srgbClr val="512FE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  <a:t>Основные направления </a:t>
            </a:r>
            <a:br>
              <a:rPr lang="ru-RU" sz="2400" b="1" dirty="0">
                <a:ln w="1905"/>
                <a:solidFill>
                  <a:srgbClr val="512FE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</a:br>
            <a:r>
              <a:rPr lang="ru-RU" sz="2400" b="1" dirty="0" err="1">
                <a:ln w="1905"/>
                <a:solidFill>
                  <a:srgbClr val="512FE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  <a:t>физкультурно</a:t>
            </a:r>
            <a:r>
              <a:rPr lang="ru-RU" sz="2400" b="1" dirty="0">
                <a:ln w="1905"/>
                <a:solidFill>
                  <a:srgbClr val="512FE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  <a:t> – оздоровительной работы в ДОУ</a:t>
            </a:r>
            <a:r>
              <a:rPr lang="ru-RU" sz="2400" b="1" dirty="0">
                <a:ln w="1905"/>
                <a:solidFill>
                  <a:srgbClr val="1F497D">
                    <a:lumMod val="7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  <a:t/>
            </a:r>
            <a:br>
              <a:rPr lang="ru-RU" sz="2400" b="1" dirty="0">
                <a:ln w="1905"/>
                <a:solidFill>
                  <a:srgbClr val="1F497D">
                    <a:lumMod val="75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052736"/>
            <a:ext cx="73448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определение исходных показателей состояния здоровья и психического развития детей;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рациональная </a:t>
            </a: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организация двигательной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активности детей;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система эффективного закаливания детей;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рационального питания;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оздоровительных режимов детей;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комплекс профилактических и оздоровительных мероприятий;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учет влияния внешних факторов среды на здоровье ребенка и формирование начал экологических знаний;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учет психолого-педагогических аспектов сексуального развития и здоровья детей;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формирование основ </a:t>
            </a:r>
            <a:r>
              <a:rPr lang="ru-RU" sz="20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валеологических</a:t>
            </a: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знаний;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физкультурные занятия/плавание;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интегрированные оздоровительные занятия;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занятия познавательного цикла по знакомству со строением тела человека и безопасным поведением в быту и на природе;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сотрудничество с семьей по пропаганде </a:t>
            </a:r>
            <a:r>
              <a:rPr lang="ru-RU" sz="20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валеологических</a:t>
            </a: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знаний;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Font typeface="Wingdings" pitchFamily="2" charset="2"/>
              <a:buChar char="v"/>
            </a:pP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профилактика заболеваний и повышение защитных сил организма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708740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0"/>
              </a:spcBef>
              <a:defRPr/>
            </a:pPr>
            <a:r>
              <a:rPr lang="ru-RU" sz="2400" b="1" dirty="0" err="1">
                <a:ln w="1905"/>
                <a:solidFill>
                  <a:srgbClr val="512FE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  <a:t>Воспитательно</a:t>
            </a:r>
            <a:r>
              <a:rPr lang="ru-RU" sz="2400" b="1" dirty="0">
                <a:ln w="1905"/>
                <a:solidFill>
                  <a:srgbClr val="512FE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  <a:t> – образовательная и оздоровительная работа в дошкольном учреждении для часто и длительно болеющих детей</a:t>
            </a:r>
            <a:endParaRPr lang="ru-RU" sz="2400" b="1" dirty="0">
              <a:ln w="1905"/>
              <a:solidFill>
                <a:srgbClr val="512FE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556792"/>
            <a:ext cx="69127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Направлена на: 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ü"/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сохранение и укрепление здоровья и снижение заболеваемости детей; 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ü"/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формирование у воспитанников устойчивых навыков и привычек к здоровью; 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ü"/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овладение знаниями об оздоровлении;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ü"/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400" dirty="0" err="1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здоровьесберегающего</a:t>
            </a: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400" dirty="0" err="1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здоровьеразвивающего</a:t>
            </a: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 сознания.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18478980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1282154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  <a:defRPr/>
            </a:pPr>
            <a:r>
              <a:rPr lang="ru-RU" sz="2400" b="1" dirty="0">
                <a:solidFill>
                  <a:srgbClr val="512FE3"/>
                </a:solidFill>
                <a:latin typeface="Georgia" pitchFamily="18" charset="0"/>
                <a:ea typeface="+mn-ea"/>
                <a:cs typeface="+mn-cs"/>
              </a:rPr>
              <a:t>Результаты внедрения </a:t>
            </a:r>
            <a:br>
              <a:rPr lang="ru-RU" sz="2400" b="1" dirty="0">
                <a:solidFill>
                  <a:srgbClr val="512FE3"/>
                </a:solidFill>
                <a:latin typeface="Georgia" pitchFamily="18" charset="0"/>
                <a:ea typeface="+mn-ea"/>
                <a:cs typeface="+mn-cs"/>
              </a:rPr>
            </a:br>
            <a:r>
              <a:rPr lang="ru-RU" sz="2400" b="1" dirty="0">
                <a:solidFill>
                  <a:srgbClr val="512FE3"/>
                </a:solidFill>
                <a:latin typeface="Georgia" pitchFamily="18" charset="0"/>
                <a:ea typeface="+mn-ea"/>
                <a:cs typeface="+mn-cs"/>
              </a:rPr>
              <a:t>        </a:t>
            </a:r>
            <a:r>
              <a:rPr lang="ru-RU" sz="2400" b="1" dirty="0" err="1">
                <a:solidFill>
                  <a:srgbClr val="512FE3"/>
                </a:solidFill>
                <a:latin typeface="Georgia" pitchFamily="18" charset="0"/>
                <a:ea typeface="+mn-ea"/>
                <a:cs typeface="+mn-cs"/>
              </a:rPr>
              <a:t>здоровьесберегающих</a:t>
            </a:r>
            <a:r>
              <a:rPr lang="ru-RU" sz="2400" b="1" dirty="0">
                <a:solidFill>
                  <a:srgbClr val="512FE3"/>
                </a:solidFill>
                <a:latin typeface="Georgia" pitchFamily="18" charset="0"/>
                <a:ea typeface="+mn-ea"/>
                <a:cs typeface="+mn-cs"/>
              </a:rPr>
              <a:t> технологий в ДОУ</a:t>
            </a:r>
            <a:r>
              <a:rPr lang="ru-RU" sz="2400" b="1" dirty="0">
                <a:solidFill>
                  <a:srgbClr val="1F497D">
                    <a:lumMod val="75000"/>
                  </a:srgbClr>
                </a:solidFill>
                <a:latin typeface="Georgia" pitchFamily="18" charset="0"/>
                <a:ea typeface="+mn-ea"/>
                <a:cs typeface="+mn-cs"/>
              </a:rPr>
              <a:t/>
            </a:r>
            <a:br>
              <a:rPr lang="ru-RU" sz="2400" b="1" dirty="0">
                <a:solidFill>
                  <a:srgbClr val="1F497D">
                    <a:lumMod val="75000"/>
                  </a:srgbClr>
                </a:solidFill>
                <a:latin typeface="Georgia" pitchFamily="18" charset="0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750" y="1341438"/>
            <a:ext cx="8353425" cy="48196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rgbClr val="512FE3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 Сформированные навыки здорового образа жизни воспитанников, педагогов и родителей  ДОУ.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 Взаимодействие специалистов ДОУ в организации физкультурно-оздоровительной работы с дошкольниками.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 Проявление толерантности всех участников внедрения </a:t>
            </a:r>
            <a:r>
              <a:rPr lang="ru-RU" sz="2400" dirty="0" err="1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 технологий в педагогический процесс ДОУ.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 Формирование нормативно-правовой базы по вопросам оздоровления дошкольников.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 Внедрение научно-методических подходов к организации работы по сохранению здоровья детей, к созданию </a:t>
            </a:r>
            <a:r>
              <a:rPr lang="ru-RU" sz="2400" dirty="0" err="1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здоровьесберегающего</a:t>
            </a: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 образовательного пространства в ДОУ и семье; 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 Улучшение и сохранение соматических показателей здоровья дошкольников. </a:t>
            </a:r>
          </a:p>
        </p:txBody>
      </p:sp>
    </p:spTree>
    <p:extLst>
      <p:ext uri="{BB962C8B-B14F-4D97-AF65-F5344CB8AC3E}">
        <p14:creationId xmlns:p14="http://schemas.microsoft.com/office/powerpoint/2010/main" xmlns="" val="42793111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>
                <a:solidFill>
                  <a:srgbClr val="512FE3"/>
                </a:solidFill>
              </a:rPr>
              <a:t>Формы </a:t>
            </a:r>
            <a:r>
              <a:rPr lang="ru-RU" sz="3200" b="1" dirty="0">
                <a:solidFill>
                  <a:srgbClr val="512FE3"/>
                </a:solidFill>
              </a:rPr>
              <a:t>организации </a:t>
            </a:r>
            <a:r>
              <a:rPr lang="ru-RU" sz="3200" b="1" dirty="0" err="1">
                <a:solidFill>
                  <a:srgbClr val="512FE3"/>
                </a:solidFill>
              </a:rPr>
              <a:t>здоровьесберегающей</a:t>
            </a:r>
            <a:r>
              <a:rPr lang="ru-RU" sz="3200" b="1" dirty="0">
                <a:solidFill>
                  <a:srgbClr val="512FE3"/>
                </a:solidFill>
              </a:rPr>
              <a:t> работы:</a:t>
            </a:r>
            <a:r>
              <a:rPr lang="ru-RU" sz="3200" dirty="0">
                <a:solidFill>
                  <a:srgbClr val="512FE3"/>
                </a:solidFill>
              </a:rPr>
              <a:t/>
            </a:r>
            <a:br>
              <a:rPr lang="ru-RU" sz="3200" dirty="0">
                <a:solidFill>
                  <a:srgbClr val="512FE3"/>
                </a:solidFill>
              </a:rPr>
            </a:br>
            <a:endParaRPr lang="ru-RU" sz="3200" dirty="0">
              <a:solidFill>
                <a:srgbClr val="512FE3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70000" lnSpcReduction="20000"/>
          </a:bodyPr>
          <a:lstStyle/>
          <a:p>
            <a:pPr lvl="0">
              <a:buFont typeface="Wingdings"/>
              <a:buChar char=""/>
              <a:tabLst>
                <a:tab pos="457200" algn="l"/>
              </a:tabLst>
            </a:pPr>
            <a:r>
              <a:rPr lang="ru-RU" b="1" dirty="0">
                <a:latin typeface="Times New Roman"/>
                <a:ea typeface="Times New Roman"/>
              </a:rPr>
              <a:t>Физкультурные занятия</a:t>
            </a:r>
            <a:r>
              <a:rPr lang="ru-RU" dirty="0">
                <a:latin typeface="Times New Roman"/>
                <a:ea typeface="Times New Roman"/>
              </a:rPr>
              <a:t>: занятия проводятся в соответствии с программой, перед занятием необходимо хорошо проветрить помещение</a:t>
            </a:r>
            <a:endParaRPr lang="ru-RU" sz="2800" dirty="0">
              <a:latin typeface="Times New Roman"/>
              <a:ea typeface="Times New Roman"/>
            </a:endParaRPr>
          </a:p>
          <a:p>
            <a:pPr lvl="0">
              <a:buFont typeface="Wingdings"/>
              <a:buChar char=""/>
              <a:tabLst>
                <a:tab pos="457200" algn="l"/>
              </a:tabLst>
            </a:pPr>
            <a:r>
              <a:rPr lang="ru-RU" b="1" dirty="0">
                <a:latin typeface="Times New Roman"/>
                <a:ea typeface="Times New Roman"/>
              </a:rPr>
              <a:t>Самостоятельная деятельность детей:  </a:t>
            </a:r>
            <a:endParaRPr lang="ru-RU" sz="2800" dirty="0">
              <a:latin typeface="Times New Roman"/>
              <a:ea typeface="Times New Roman"/>
            </a:endParaRPr>
          </a:p>
          <a:p>
            <a:pPr lvl="0">
              <a:buFont typeface="Wingdings"/>
              <a:buChar char=""/>
              <a:tabLst>
                <a:tab pos="457200" algn="l"/>
              </a:tabLst>
            </a:pPr>
            <a:r>
              <a:rPr lang="ru-RU" b="1" dirty="0">
                <a:latin typeface="Times New Roman"/>
                <a:ea typeface="Times New Roman"/>
              </a:rPr>
              <a:t>Подвижные игры:</a:t>
            </a:r>
            <a:r>
              <a:rPr lang="ru-RU" dirty="0">
                <a:latin typeface="Times New Roman"/>
                <a:ea typeface="Times New Roman"/>
              </a:rPr>
              <a:t> подбираются в соответствии с возрастом ребёнка, местом и временем её проведения. В детском саду используем лишь элементы спортивных игр.</a:t>
            </a:r>
            <a:endParaRPr lang="ru-RU" sz="2800" dirty="0">
              <a:latin typeface="Times New Roman"/>
              <a:ea typeface="Times New Roman"/>
            </a:endParaRPr>
          </a:p>
          <a:p>
            <a:pPr lvl="0">
              <a:buFont typeface="Wingdings"/>
              <a:buChar char=""/>
              <a:tabLst>
                <a:tab pos="457200" algn="l"/>
              </a:tabLst>
            </a:pPr>
            <a:r>
              <a:rPr lang="ru-RU" b="1" dirty="0">
                <a:latin typeface="Times New Roman"/>
                <a:ea typeface="Times New Roman"/>
              </a:rPr>
              <a:t>Утренняя гимнастика</a:t>
            </a:r>
            <a:r>
              <a:rPr lang="ru-RU" dirty="0">
                <a:latin typeface="Times New Roman"/>
                <a:ea typeface="Times New Roman"/>
              </a:rPr>
              <a:t> (традиционная, дыхательная, звуковая)</a:t>
            </a:r>
            <a:endParaRPr lang="ru-RU" sz="2800" dirty="0">
              <a:latin typeface="Times New Roman"/>
              <a:ea typeface="Times New Roman"/>
            </a:endParaRPr>
          </a:p>
          <a:p>
            <a:pPr lvl="0">
              <a:buFont typeface="Wingdings"/>
              <a:buChar char=""/>
              <a:tabLst>
                <a:tab pos="457200" algn="l"/>
              </a:tabLst>
            </a:pPr>
            <a:r>
              <a:rPr lang="ru-RU" b="1" dirty="0">
                <a:latin typeface="Times New Roman"/>
                <a:ea typeface="Times New Roman"/>
              </a:rPr>
              <a:t>Гимнастика бодрящая, закаливание</a:t>
            </a:r>
            <a:r>
              <a:rPr lang="ru-RU" dirty="0">
                <a:latin typeface="Times New Roman"/>
                <a:ea typeface="Times New Roman"/>
              </a:rPr>
              <a:t>:</a:t>
            </a:r>
            <a:br>
              <a:rPr lang="ru-RU" dirty="0">
                <a:latin typeface="Times New Roman"/>
                <a:ea typeface="Times New Roman"/>
              </a:rPr>
            </a:br>
            <a:r>
              <a:rPr lang="ru-RU" dirty="0">
                <a:latin typeface="Times New Roman"/>
                <a:ea typeface="Times New Roman"/>
              </a:rPr>
              <a:t>форма проведения различна: упражнения на кроватках, обширное умывание, ходьба по дорожкам «здоровья», лёгкий бег из группы в спортзал с разницей температуры в помещениях и другие.</a:t>
            </a:r>
            <a:endParaRPr lang="ru-RU" sz="2800" dirty="0">
              <a:latin typeface="Times New Roman"/>
              <a:ea typeface="Times New Roman"/>
            </a:endParaRPr>
          </a:p>
          <a:p>
            <a:pPr lvl="0">
              <a:buFont typeface="Wingdings"/>
              <a:buChar char=""/>
              <a:tabLst>
                <a:tab pos="457200" algn="l"/>
              </a:tabLst>
            </a:pPr>
            <a:r>
              <a:rPr lang="ru-RU" b="1" dirty="0">
                <a:latin typeface="Times New Roman"/>
                <a:ea typeface="Times New Roman"/>
              </a:rPr>
              <a:t>Гимнастика пальчиковая:</a:t>
            </a:r>
            <a:r>
              <a:rPr lang="ru-RU" dirty="0">
                <a:latin typeface="Times New Roman"/>
                <a:ea typeface="Times New Roman"/>
              </a:rPr>
              <a:t/>
            </a:r>
            <a:br>
              <a:rPr lang="ru-RU" dirty="0">
                <a:latin typeface="Times New Roman"/>
                <a:ea typeface="Times New Roman"/>
              </a:rPr>
            </a:br>
            <a:r>
              <a:rPr lang="ru-RU" dirty="0">
                <a:latin typeface="Times New Roman"/>
                <a:ea typeface="Times New Roman"/>
              </a:rPr>
              <a:t>рекомендуется всем детям, особенно с речевыми проблемами. Проводиться в любой удобный отрезок времени.</a:t>
            </a:r>
            <a:endParaRPr lang="ru-RU" sz="2800" dirty="0"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249605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234" y="476672"/>
            <a:ext cx="8380333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680363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3359" y="836712"/>
            <a:ext cx="812108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Wingdings"/>
              <a:buChar char=""/>
              <a:tabLst>
                <a:tab pos="457200" algn="l"/>
              </a:tabLst>
            </a:pPr>
            <a:r>
              <a:rPr lang="ru-RU" sz="2000" b="1" dirty="0">
                <a:latin typeface="Times New Roman"/>
                <a:ea typeface="Times New Roman"/>
              </a:rPr>
              <a:t>Восточная гимнастика:</a:t>
            </a:r>
            <a:r>
              <a:rPr lang="ru-RU" sz="2000" dirty="0">
                <a:latin typeface="Times New Roman"/>
                <a:ea typeface="Times New Roman"/>
              </a:rPr>
              <a:t/>
            </a:r>
            <a:br>
              <a:rPr lang="ru-RU" sz="2000" dirty="0">
                <a:latin typeface="Times New Roman"/>
                <a:ea typeface="Times New Roman"/>
              </a:rPr>
            </a:br>
            <a:r>
              <a:rPr lang="ru-RU" sz="2000" dirty="0">
                <a:latin typeface="Times New Roman"/>
                <a:ea typeface="Times New Roman"/>
              </a:rPr>
              <a:t>проводится со среднего возраста, развивает пластику движений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"/>
              <a:tabLst>
                <a:tab pos="457200" algn="l"/>
              </a:tabLst>
            </a:pPr>
            <a:r>
              <a:rPr lang="ru-RU" sz="2000" b="1" dirty="0">
                <a:latin typeface="Times New Roman"/>
                <a:ea typeface="Times New Roman"/>
              </a:rPr>
              <a:t>Технологии музыкального воздействия:</a:t>
            </a:r>
            <a:r>
              <a:rPr lang="ru-RU" sz="2000" dirty="0">
                <a:latin typeface="Times New Roman"/>
                <a:ea typeface="Times New Roman"/>
              </a:rPr>
              <a:t/>
            </a:r>
            <a:br>
              <a:rPr lang="ru-RU" sz="2000" dirty="0">
                <a:latin typeface="Times New Roman"/>
                <a:ea typeface="Times New Roman"/>
              </a:rPr>
            </a:br>
            <a:r>
              <a:rPr lang="ru-RU" sz="2000" dirty="0">
                <a:latin typeface="Times New Roman"/>
                <a:ea typeface="Times New Roman"/>
              </a:rPr>
              <a:t>используется в качестве вспомогательного средства, как часть других технологий, для снятия напряжения, повышения эмоционального настроя.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"/>
              <a:tabLst>
                <a:tab pos="457200" algn="l"/>
              </a:tabLst>
            </a:pPr>
            <a:r>
              <a:rPr lang="ru-RU" sz="2000" b="1" dirty="0">
                <a:latin typeface="Times New Roman"/>
                <a:ea typeface="Times New Roman"/>
              </a:rPr>
              <a:t>Упражнения на степах:</a:t>
            </a:r>
            <a:r>
              <a:rPr lang="ru-RU" sz="2000" dirty="0">
                <a:latin typeface="Times New Roman"/>
                <a:ea typeface="Times New Roman"/>
              </a:rPr>
              <a:t/>
            </a:r>
            <a:br>
              <a:rPr lang="ru-RU" sz="2000" dirty="0">
                <a:latin typeface="Times New Roman"/>
                <a:ea typeface="Times New Roman"/>
              </a:rPr>
            </a:br>
            <a:r>
              <a:rPr lang="ru-RU" sz="2000" dirty="0">
                <a:latin typeface="Times New Roman"/>
                <a:ea typeface="Times New Roman"/>
              </a:rPr>
              <a:t>проводятся под ритмичную музыку: в форме утренней гимнастики, части физкультурного: занятия, досуга или праздника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"/>
              <a:tabLst>
                <a:tab pos="457200" algn="l"/>
              </a:tabLst>
            </a:pPr>
            <a:r>
              <a:rPr lang="ru-RU" sz="2000" b="1" dirty="0">
                <a:latin typeface="Times New Roman"/>
                <a:ea typeface="Times New Roman"/>
              </a:rPr>
              <a:t>Технологии эстетической направленности:</a:t>
            </a:r>
            <a:r>
              <a:rPr lang="ru-RU" sz="2000" dirty="0">
                <a:latin typeface="Times New Roman"/>
                <a:ea typeface="Times New Roman"/>
              </a:rPr>
              <a:t/>
            </a:r>
            <a:br>
              <a:rPr lang="ru-RU" sz="2000" dirty="0">
                <a:latin typeface="Times New Roman"/>
                <a:ea typeface="Times New Roman"/>
              </a:rPr>
            </a:br>
            <a:r>
              <a:rPr lang="ru-RU" sz="2000" dirty="0">
                <a:latin typeface="Times New Roman"/>
                <a:ea typeface="Times New Roman"/>
              </a:rPr>
              <a:t>реализуется на занятиях художественно-эстетического цикла, при посещении музеев, театров, выставок и пр., оформление помещений к </a:t>
            </a:r>
            <a:r>
              <a:rPr lang="ru-RU" sz="2000" dirty="0" smtClean="0">
                <a:latin typeface="Times New Roman"/>
                <a:ea typeface="Times New Roman"/>
              </a:rPr>
              <a:t>праздникам</a:t>
            </a:r>
            <a:endParaRPr lang="ru-RU" sz="2000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71613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a typeface="+mn-ea"/>
                <a:cs typeface="+mn-cs"/>
              </a:rPr>
              <a:t> </a:t>
            </a:r>
            <a:r>
              <a:rPr lang="ru-RU" sz="32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a typeface="+mn-ea"/>
                <a:cs typeface="+mn-cs"/>
              </a:rPr>
              <a:t>2.5. </a:t>
            </a:r>
            <a:r>
              <a:rPr lang="ru-RU" sz="3200" b="1" dirty="0" err="1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a typeface="+mn-ea"/>
                <a:cs typeface="+mn-cs"/>
              </a:rPr>
              <a:t>Здоровьесбережение</a:t>
            </a:r>
            <a:r>
              <a:rPr lang="ru-RU" sz="32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a typeface="+mn-ea"/>
                <a:cs typeface="+mn-cs"/>
              </a:rPr>
              <a:t> </a:t>
            </a:r>
            <a:r>
              <a:rPr lang="ru-RU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a typeface="+mn-ea"/>
                <a:cs typeface="+mn-cs"/>
              </a:rPr>
              <a:t>в режиме дня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99846455"/>
              </p:ext>
            </p:extLst>
          </p:nvPr>
        </p:nvGraphicFramePr>
        <p:xfrm>
          <a:off x="683568" y="980728"/>
          <a:ext cx="8007350" cy="5342768"/>
        </p:xfrm>
        <a:graphic>
          <a:graphicData uri="http://schemas.openxmlformats.org/drawingml/2006/table">
            <a:tbl>
              <a:tblPr/>
              <a:tblGrid>
                <a:gridCol w="2160240"/>
                <a:gridCol w="3178523"/>
                <a:gridCol w="2668587"/>
              </a:tblGrid>
              <a:tr h="4325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Виды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здоровьесберегающих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технологий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Время проведения в режиме дня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Особенности методики проведения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785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Стретчинг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раньше чем через 30 мин. после приема пищи, 2 раза в неделю со среднего возраста в совмещённом  или тренажерном зале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Рекомендуется детям с вялой осанкой и плоскостопием. Опасаться непропорциональной нагрузки на мышцы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5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Оздоровительная аэробика и ритмическая гимнастика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раньше чем через 30 мин после приема пищи, 2 раза в неделю с младшего возраста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Обратить внимание на художественную ценность, величину физической нагрузки и ее соразмерность возрастным показателям ребенка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5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Подвижные и спортивные игры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Как часть физкультурного занятия, на прогулке. Ежедневно для всех возрастных групп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Игры подбираются в соответствии с возрастом ребенка, местом и временем ее проведения. Используются элементы спортивных игр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85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Релаксация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зависимости от состояния детей и целей, педагог определяет интенсивность технологии. Для всех возрастных групп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Можно использовать спокойную музыку, звуки природы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85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Гимнастика утренняя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Ежедневно, утром,  перед завтраком во всех группах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групповой комнате, совмещенном  зале, под музыку, с использованием подвижных игр и др.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Гимнастика после дневного сна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Ежедневно после дневного сна, 5-10 мин во всех группах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Различные варианты проведения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964234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59"/>
          <p:cNvGraphicFramePr>
            <a:graphicFrameLocks/>
          </p:cNvGraphicFramePr>
          <p:nvPr/>
        </p:nvGraphicFramePr>
        <p:xfrm>
          <a:off x="395288" y="404813"/>
          <a:ext cx="8388350" cy="5922821"/>
        </p:xfrm>
        <a:graphic>
          <a:graphicData uri="http://schemas.openxmlformats.org/drawingml/2006/table">
            <a:tbl>
              <a:tblPr/>
              <a:tblGrid>
                <a:gridCol w="2016224"/>
                <a:gridCol w="3384376"/>
                <a:gridCol w="2987750"/>
              </a:tblGrid>
              <a:tr h="5406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Гимнастика пальчиковая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младшего возраста в различных формах физкультурно-оздоровительной работы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Рекомендуется всем детям, особенно с речевыми проблемами. Проводится в любой удобный отрезок времени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8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Закаливание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Ежедневно в любое свободное время, в разных формах физкультурно-оздоровительной работы с младшего возраста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Рекомендуется использовать наглядный материал, показ педагога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11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Гимнастика дыхательная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различных формах физкультурно-оздоровительной работы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Обеспечить проветривание помещения, педагогу дать детям инструкции об обязательной гигиене полости носа перед проведением процедуры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Динамическая пауза /физкультминутки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различных формах физкультурно-оздоровительной работы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Форма проведения зависит от поставленной задачи и контингента детей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2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Физкультурное занятие /плавание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раза в неделю в совмещённом зале  (бассейне)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Ранний возраст в групповой комнате – 10 мин, младший возраст – 15 – 20 мин, средний- 20-25 мин, старший возраст – 25-30 мин.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Занятия проводятся в соответствии с программой, по которой работает ДОУ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88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Игровой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самомассаж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зависимости от поставленных целей, сеансами либо в различных формах физкультурно-оздоровительной работы   с детьми старшего возраста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Необходимо объяснить ребенку серьезность процедуры и дать детям элементарные знания о том, как не нанести вред своему организму.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Информация для детей по теме   « Здоровье»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Взаимодействие с семьёй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 время совместной деятельности в зависимости от поставленных задач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различных формах физкультурно-оздоровительной работы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Могут быть частью совместной деятельности   с целью познавательного развития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Форма проведения зависит от поставленной задачи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43516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404664"/>
            <a:ext cx="72008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Таким образом, очень важно, чтобы каждая из рассмотренных технологий имела оздоровительную направленность, а используемая в комплексе </a:t>
            </a:r>
            <a:r>
              <a:rPr lang="ru-RU" sz="2000" b="1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здоровьесберегающая</a:t>
            </a:r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деятельность в итоге сформировала бы у ребенка стойкую мотивацию на здоровый образ жизни, полноценное и неосложненное развитие.</a:t>
            </a:r>
          </a:p>
          <a:p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Применение в работе ДОУ </a:t>
            </a:r>
            <a:r>
              <a:rPr lang="ru-RU" sz="2000" b="1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педагогических технологий повысит результативность </a:t>
            </a:r>
            <a:r>
              <a:rPr lang="ru-RU" sz="2000" b="1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-образовательного процесса, сформирует у педагогов и родителей ценностные ориентации, направленные на сохранение и укрепление здоровья воспитанников, если будут созданы условия для возможности корректировки технологий, в зависимости от конкретных условий и специализации ДОУ; если, опираясь на статистический мониторинг здоровья детей, будут внесены необходимые поправки в интенсивность технологических воздействий, обеспечен индивидуальный подход к каждому ребенку; будут сформированы положительные мотивации у педагогов ДОУ и </a:t>
            </a:r>
            <a:r>
              <a:rPr lang="ru-RU" sz="2000" b="1" dirty="0">
                <a:solidFill>
                  <a:srgbClr val="6E39D9"/>
                </a:solidFill>
              </a:rPr>
              <a:t>родителей детей.</a:t>
            </a:r>
          </a:p>
        </p:txBody>
      </p:sp>
    </p:spTree>
    <p:extLst>
      <p:ext uri="{BB962C8B-B14F-4D97-AF65-F5344CB8AC3E}">
        <p14:creationId xmlns:p14="http://schemas.microsoft.com/office/powerpoint/2010/main" xmlns="" val="18988987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  <a:defRPr/>
            </a:pPr>
            <a:r>
              <a:rPr lang="ru-RU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1F497D">
                    <a:lumMod val="75000"/>
                  </a:srgbClr>
                </a:solidFill>
                <a:latin typeface="Georgia" pitchFamily="18" charset="0"/>
                <a:ea typeface="+mn-ea"/>
                <a:cs typeface="+mn-cs"/>
              </a:rPr>
              <a:t>Воспитание потребности и практики </a:t>
            </a:r>
            <a:br>
              <a:rPr lang="ru-RU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1F497D">
                    <a:lumMod val="75000"/>
                  </a:srgbClr>
                </a:solidFill>
                <a:latin typeface="Georgia" pitchFamily="18" charset="0"/>
                <a:ea typeface="+mn-ea"/>
                <a:cs typeface="+mn-cs"/>
              </a:rPr>
            </a:br>
            <a:r>
              <a:rPr lang="ru-RU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1F497D">
                    <a:lumMod val="75000"/>
                  </a:srgbClr>
                </a:solidFill>
                <a:latin typeface="Georgia" pitchFamily="18" charset="0"/>
                <a:ea typeface="+mn-ea"/>
                <a:cs typeface="+mn-cs"/>
              </a:rPr>
              <a:t>здорового образа жизни</a:t>
            </a:r>
            <a:br>
              <a:rPr lang="ru-RU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1F497D">
                    <a:lumMod val="75000"/>
                  </a:srgbClr>
                </a:solidFill>
                <a:latin typeface="Georgia" pitchFamily="18" charset="0"/>
                <a:ea typeface="+mn-ea"/>
                <a:cs typeface="+mn-cs"/>
              </a:rPr>
            </a:b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832510602"/>
              </p:ext>
            </p:extLst>
          </p:nvPr>
        </p:nvGraphicFramePr>
        <p:xfrm>
          <a:off x="395536" y="1340768"/>
          <a:ext cx="8352928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1320442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57018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Глава </a:t>
            </a:r>
            <a:r>
              <a:rPr lang="ru-RU" b="1" dirty="0">
                <a:solidFill>
                  <a:srgbClr val="FF0000"/>
                </a:solidFill>
              </a:rPr>
              <a:t>3.  Программа </a:t>
            </a:r>
            <a:r>
              <a:rPr lang="ru-RU" b="1" dirty="0" err="1">
                <a:solidFill>
                  <a:srgbClr val="FF0000"/>
                </a:solidFill>
              </a:rPr>
              <a:t>здоровьясбережения</a:t>
            </a:r>
            <a:r>
              <a:rPr lang="ru-RU" b="1" dirty="0">
                <a:solidFill>
                  <a:srgbClr val="FF0000"/>
                </a:solidFill>
              </a:rPr>
              <a:t> (из опыта работы МБДОУ №202 </a:t>
            </a:r>
            <a:r>
              <a:rPr lang="ru-RU" b="1" dirty="0" err="1">
                <a:solidFill>
                  <a:srgbClr val="FF0000"/>
                </a:solidFill>
              </a:rPr>
              <a:t>г.Кемерово</a:t>
            </a:r>
            <a:r>
              <a:rPr lang="ru-RU" b="1" dirty="0">
                <a:solidFill>
                  <a:srgbClr val="FF0000"/>
                </a:solidFill>
              </a:rPr>
              <a:t>).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988840"/>
            <a:ext cx="8363272" cy="44644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 </a:t>
            </a:r>
            <a:r>
              <a:rPr lang="ru-RU" sz="2400" dirty="0" smtClean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МБОУ </a:t>
            </a: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Детский </a:t>
            </a:r>
            <a:r>
              <a:rPr lang="ru-RU" sz="2400" dirty="0" smtClean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дом №2 медицинская </a:t>
            </a: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сестра наряду с администрацией контролируют режим и качество питания, соблюдение требований санитарно-эпидемиологических правил и норм, организуют и проводят оздоровительные мероприятия с воспитанниками, контролируют закаливающие процедуры, двигательный режим в группах в течение дня.</a:t>
            </a:r>
            <a:br>
              <a:rPr lang="ru-RU" sz="2400" dirty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План по созданию системы </a:t>
            </a:r>
            <a:r>
              <a:rPr lang="ru-RU" sz="2400" dirty="0" err="1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здоровьясбережения</a:t>
            </a: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«</a:t>
            </a:r>
            <a:r>
              <a:rPr lang="ru-RU" sz="2400" dirty="0" err="1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Здоровячок</a:t>
            </a:r>
            <a:r>
              <a:rPr lang="ru-RU" sz="2400" dirty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» является комплексной стратегией улучшения здоровья детей. В рамках его реализации разработаны мероприятия для детей, часто болеющих острыми респираторными заболеваниями, без функциональных отклонений организма и для детей с наиболее распространёнными ЛОР-заболеваниями</a:t>
            </a:r>
            <a:r>
              <a:rPr lang="ru-RU" sz="2000" dirty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r>
              <a:rPr lang="ru-RU" sz="4000" dirty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000" dirty="0">
                <a:solidFill>
                  <a:srgbClr val="512FE3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dirty="0">
              <a:solidFill>
                <a:srgbClr val="512FE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8618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FF33CC">
                <a:alpha val="22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документ 1"/>
          <p:cNvSpPr/>
          <p:nvPr/>
        </p:nvSpPr>
        <p:spPr>
          <a:xfrm>
            <a:off x="468313" y="222061"/>
            <a:ext cx="8207375" cy="863600"/>
          </a:xfrm>
          <a:prstGeom prst="flowChartDocumen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Комплексная система физкультурно-оздоровительной работы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в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МБДОУ № 202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Блок-схема: подготовка 2"/>
          <p:cNvSpPr/>
          <p:nvPr/>
        </p:nvSpPr>
        <p:spPr>
          <a:xfrm>
            <a:off x="251049" y="1237682"/>
            <a:ext cx="1944687" cy="863600"/>
          </a:xfrm>
          <a:prstGeom prst="flowChartPreparation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условий для двигательной активности</a:t>
            </a: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275238" y="2413336"/>
            <a:ext cx="1656655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гибкий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режим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индивидуальный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режим пробуждения после дневного сна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создание условий (спортивное оборудование, оснащение бассейна)</a:t>
            </a:r>
          </a:p>
        </p:txBody>
      </p:sp>
      <p:sp>
        <p:nvSpPr>
          <p:cNvPr id="5" name="Блок-схема: подготовка 4"/>
          <p:cNvSpPr/>
          <p:nvPr/>
        </p:nvSpPr>
        <p:spPr>
          <a:xfrm>
            <a:off x="2063579" y="1516234"/>
            <a:ext cx="2303463" cy="1225550"/>
          </a:xfrm>
          <a:prstGeom prst="flowChartPreparation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 двигательной активности и система психологической помощи</a:t>
            </a:r>
          </a:p>
        </p:txBody>
      </p:sp>
      <p:sp>
        <p:nvSpPr>
          <p:cNvPr id="7" name="Блок-схема: подготовка 6"/>
          <p:cNvSpPr/>
          <p:nvPr/>
        </p:nvSpPr>
        <p:spPr>
          <a:xfrm>
            <a:off x="4307542" y="1228103"/>
            <a:ext cx="1800225" cy="576262"/>
          </a:xfrm>
          <a:prstGeom prst="flowChartPreparation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 закаливания</a:t>
            </a:r>
          </a:p>
        </p:txBody>
      </p:sp>
      <p:sp>
        <p:nvSpPr>
          <p:cNvPr id="8" name="Блок-схема: подготовка 7"/>
          <p:cNvSpPr/>
          <p:nvPr/>
        </p:nvSpPr>
        <p:spPr>
          <a:xfrm>
            <a:off x="6167267" y="1081070"/>
            <a:ext cx="2808288" cy="1800225"/>
          </a:xfrm>
          <a:prstGeom prst="flowChartPreparation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Диагностика уровня физического развития и состояния здоровья, физической подготовленности, </a:t>
            </a:r>
            <a:r>
              <a:rPr lang="ru-RU" sz="12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психо-эмоционального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состояния</a:t>
            </a:r>
          </a:p>
        </p:txBody>
      </p:sp>
      <p:sp>
        <p:nvSpPr>
          <p:cNvPr id="9" name="TextBox 9"/>
          <p:cNvSpPr txBox="1">
            <a:spLocks noChangeArrowheads="1"/>
          </p:cNvSpPr>
          <p:nvPr/>
        </p:nvSpPr>
        <p:spPr bwMode="auto">
          <a:xfrm>
            <a:off x="1944080" y="2896606"/>
            <a:ext cx="23218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утренняя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гимнастика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прием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детей на улице в теплое время года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физическая культура в помещении и на улице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плавание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подвижные игры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физкультминутки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динамические паузы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гимнастика после дневного сна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спортивно-ритмическая гимнастика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физкультурные досуги, праздники и развлечения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психогимнастика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367042" y="2129009"/>
            <a:ext cx="2079481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Calibri" pitchFamily="34" charset="0"/>
              </a:rPr>
              <a:t> в </a:t>
            </a:r>
            <a:r>
              <a:rPr lang="ru-RU" sz="1400" b="1" i="1" dirty="0" err="1">
                <a:latin typeface="Calibri" pitchFamily="34" charset="0"/>
              </a:rPr>
              <a:t>повседненой</a:t>
            </a:r>
            <a:r>
              <a:rPr lang="ru-RU" sz="1400" b="1" i="1" dirty="0">
                <a:latin typeface="Calibri" pitchFamily="34" charset="0"/>
              </a:rPr>
              <a:t> жизни: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прием на свежем воздухе в теплое время года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утренняя гимнастика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плавание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облегчённая форма одежды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босохождение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до и после сна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сон с допуском воздуха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воздушные и солнечные ванны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полоскание рта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полоскание горла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кварцевание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организация рационального питания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питьевой режим</a:t>
            </a:r>
          </a:p>
          <a:p>
            <a:pPr>
              <a:buFont typeface="Wingdings" pitchFamily="2" charset="2"/>
              <a:buChar char="§"/>
            </a:pPr>
            <a:endParaRPr lang="ru-RU" sz="1200" dirty="0">
              <a:latin typeface="Calibri" pitchFamily="34" charset="0"/>
            </a:endParaRPr>
          </a:p>
          <a:p>
            <a:endParaRPr lang="ru-RU" sz="1200" dirty="0">
              <a:latin typeface="Calibri" pitchFamily="34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653201" y="3428999"/>
            <a:ext cx="2089150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диагностика уровня физического развития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диспансеризация детей в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поликлинниках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диагностика физической подготовленности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диагностика развития ребёнка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обследование  педагогом-психологом</a:t>
            </a:r>
          </a:p>
          <a:p>
            <a:pPr>
              <a:buFont typeface="Wingdings" pitchFamily="2" charset="2"/>
              <a:buChar char="§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обследование логопедом</a:t>
            </a:r>
          </a:p>
        </p:txBody>
      </p:sp>
    </p:spTree>
    <p:extLst>
      <p:ext uri="{BB962C8B-B14F-4D97-AF65-F5344CB8AC3E}">
        <p14:creationId xmlns:p14="http://schemas.microsoft.com/office/powerpoint/2010/main" xmlns="" val="12754462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792088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Данные приведенной таблицы, свидетельствуют о благоприятной социальной адаптации детей к ДОУ, что обусловлено проведением комплексных медико-психолого-педагогических мероприятий до поступления ребенка в ДОУ и в период адаптации в детском учреждении. </a:t>
            </a:r>
          </a:p>
          <a:p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sz="2000" b="1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здоровьясбережения</a:t>
            </a:r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dirty="0" err="1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Здоровячок</a:t>
            </a:r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» включает следующие компоненты: </a:t>
            </a:r>
          </a:p>
          <a:p>
            <a:pPr lvl="0"/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Рациональное питание. </a:t>
            </a:r>
          </a:p>
          <a:p>
            <a:pPr lvl="0"/>
            <a:r>
              <a:rPr lang="ru-RU" sz="2000" b="1" dirty="0" smtClean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Оптимальная для организма двигательная активность. </a:t>
            </a:r>
            <a:r>
              <a:rPr lang="ru-RU" sz="2000" b="1" dirty="0">
                <a:solidFill>
                  <a:srgbClr val="6E39D9"/>
                </a:solidFill>
                <a:latin typeface="Times New Roman" pitchFamily="18" charset="0"/>
                <a:cs typeface="Times New Roman" pitchFamily="18" charset="0"/>
              </a:rPr>
              <a:t>Соблюдение режима дня (с учетом индивидуальных биоритмов: «жаворонки», «голуби», «совы»). «Жаворонки» - рано просыпаются, но и рано ложатся спать; «совы» - просыпаются поздно, высокоактивны ночью, ложатся поздно; «голуби» занимают промежуточное положение, среди взрослого населения они составляют 50% общей численности. Учет индивидуальных биоритмических особенностей - необходимое условие для рациональной организации деятельности, а последовательно и режима дня. </a:t>
            </a:r>
          </a:p>
          <a:p>
            <a:pPr lvl="0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781224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92697"/>
            <a:ext cx="7560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8C3FC5"/>
                </a:solidFill>
                <a:latin typeface="Times New Roman" pitchFamily="18" charset="0"/>
                <a:cs typeface="Times New Roman" pitchFamily="18" charset="0"/>
              </a:rPr>
              <a:t>Предупреждение вредных привычек и формирование полезных привычек. </a:t>
            </a:r>
          </a:p>
          <a:p>
            <a:pPr lvl="0"/>
            <a:r>
              <a:rPr lang="ru-RU" sz="2000" b="1" dirty="0">
                <a:solidFill>
                  <a:srgbClr val="8C3FC5"/>
                </a:solidFill>
                <a:latin typeface="Times New Roman" pitchFamily="18" charset="0"/>
                <a:cs typeface="Times New Roman" pitchFamily="18" charset="0"/>
              </a:rPr>
              <a:t>Повышение психоэмоциональной устойчивости. </a:t>
            </a:r>
          </a:p>
          <a:p>
            <a:r>
              <a:rPr lang="ru-RU" sz="2000" b="1" dirty="0">
                <a:solidFill>
                  <a:srgbClr val="8C3FC5"/>
                </a:solidFill>
                <a:latin typeface="Times New Roman" pitchFamily="18" charset="0"/>
                <a:cs typeface="Times New Roman" pitchFamily="18" charset="0"/>
              </a:rPr>
              <a:t>Необходимо проводить диагностику здоровья детей. Цель диагностики здоровья детей - способствовать укреплению здоровья ребенка, его гармоничному развитию. Диагностируя здоровье детей, на практике выделяют 2 направления: </a:t>
            </a:r>
          </a:p>
          <a:p>
            <a:r>
              <a:rPr lang="ru-RU" sz="2000" b="1" dirty="0">
                <a:solidFill>
                  <a:srgbClr val="8C3FC5"/>
                </a:solidFill>
                <a:latin typeface="Times New Roman" pitchFamily="18" charset="0"/>
                <a:cs typeface="Times New Roman" pitchFamily="18" charset="0"/>
              </a:rPr>
              <a:t>оценка физического развития; </a:t>
            </a:r>
          </a:p>
          <a:p>
            <a:r>
              <a:rPr lang="ru-RU" sz="2000" b="1" dirty="0">
                <a:solidFill>
                  <a:srgbClr val="8C3FC5"/>
                </a:solidFill>
                <a:latin typeface="Times New Roman" pitchFamily="18" charset="0"/>
                <a:cs typeface="Times New Roman" pitchFamily="18" charset="0"/>
              </a:rPr>
              <a:t>оценка физиологических возможностей организма (резервов здоровья). </a:t>
            </a:r>
          </a:p>
          <a:p>
            <a:r>
              <a:rPr lang="ru-RU" sz="2000" b="1" dirty="0">
                <a:solidFill>
                  <a:srgbClr val="8C3FC5"/>
                </a:solidFill>
                <a:latin typeface="Times New Roman" pitchFamily="18" charset="0"/>
                <a:cs typeface="Times New Roman" pitchFamily="18" charset="0"/>
              </a:rPr>
              <a:t>Основной причиной успешной работы в данном направлении может являться только наличие системности. </a:t>
            </a:r>
          </a:p>
        </p:txBody>
      </p:sp>
    </p:spTree>
    <p:extLst>
      <p:ext uri="{BB962C8B-B14F-4D97-AF65-F5344CB8AC3E}">
        <p14:creationId xmlns:p14="http://schemas.microsoft.com/office/powerpoint/2010/main" xmlns="" val="26270153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2388" y="931863"/>
            <a:ext cx="6499225" cy="499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35420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274638"/>
            <a:ext cx="3528392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Заключение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80728"/>
            <a:ext cx="8373616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Значение ранних периодов детства для развития личности и воспитания здорового ребенка трудно переоценить. Отечественной системой дошкольного образования накоплен ценный опыт гигиенического воспитания, однако ухудшение здоровья дошкольников и современные социальные условия диктуют новые подходы к формированию здорового образа жизни детей.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Здоровье детей зависит не только от особенностей их физического состояния, но и от условий жизни в семье, санитарной и гигиенической культуры людей, уровня развития здравоохранения и образования, социально-экономической и экологической ситуации в стране. </a:t>
            </a:r>
            <a:br>
              <a:rPr lang="ru-RU" b="1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Проблема здоровья детей в любом обществе и при любых социально-экономических и политических ситуациях актуальна, своевременна и достаточно сложна, так как оно определяет будущее страны, генофонд нации, научный и экономический потенциал общества.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8153791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764704"/>
            <a:ext cx="799288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512FE3"/>
                </a:solidFill>
                <a:latin typeface="Times New Roman" pitchFamily="18" charset="0"/>
                <a:cs typeface="Times New Roman" pitchFamily="18" charset="0"/>
              </a:rPr>
              <a:t>Именно обучение и воспитание, проявляясь в единстве целей формирования гармонично развитой личности, создают мотивацию в человеке. Поскольку все составляющие здоровья тесно взаимосвязаны, а реализация программы развития зависит от множества факторов, основной задачей «педагогики здоровья» является целостное формирование потребностей в сохранении и укреплении здоровья, в осознанной мотивации на здоровый образ жизни посредством методов воспитания, самовоспитания, создание программы обучения здоровью.</a:t>
            </a:r>
          </a:p>
        </p:txBody>
      </p:sp>
    </p:spTree>
    <p:extLst>
      <p:ext uri="{BB962C8B-B14F-4D97-AF65-F5344CB8AC3E}">
        <p14:creationId xmlns:p14="http://schemas.microsoft.com/office/powerpoint/2010/main" xmlns="" val="31153934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13708"/>
            <a:ext cx="5832648" cy="994122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Список литературы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836712"/>
            <a:ext cx="8280920" cy="5544616"/>
          </a:xfrm>
        </p:spPr>
        <p:txBody>
          <a:bodyPr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sz="1600" b="1" dirty="0" err="1">
                <a:solidFill>
                  <a:srgbClr val="7030A0"/>
                </a:solidFill>
              </a:rPr>
              <a:t>Ахутина</a:t>
            </a:r>
            <a:r>
              <a:rPr lang="ru-RU" sz="1600" b="1" dirty="0">
                <a:solidFill>
                  <a:srgbClr val="7030A0"/>
                </a:solidFill>
              </a:rPr>
              <a:t> Т.В. </a:t>
            </a:r>
            <a:r>
              <a:rPr lang="ru-RU" sz="1600" b="1" dirty="0" err="1">
                <a:solidFill>
                  <a:srgbClr val="7030A0"/>
                </a:solidFill>
              </a:rPr>
              <a:t>Здоровьесберегающие</a:t>
            </a:r>
            <a:r>
              <a:rPr lang="ru-RU" sz="1600" b="1" dirty="0">
                <a:solidFill>
                  <a:srgbClr val="7030A0"/>
                </a:solidFill>
              </a:rPr>
              <a:t> технологии обучения</a:t>
            </a:r>
            <a:r>
              <a:rPr lang="ru-RU" sz="1600" b="1" dirty="0" smtClean="0">
                <a:solidFill>
                  <a:srgbClr val="7030A0"/>
                </a:solidFill>
              </a:rPr>
              <a:t>:  </a:t>
            </a:r>
            <a:r>
              <a:rPr lang="ru-RU" sz="1600" b="1" dirty="0">
                <a:solidFill>
                  <a:srgbClr val="7030A0"/>
                </a:solidFill>
              </a:rPr>
              <a:t>индивидуально-ориентированный подход // Школа здоровья. - 2000. </a:t>
            </a:r>
            <a:r>
              <a:rPr lang="ru-RU" sz="1600" b="1" dirty="0" smtClean="0">
                <a:solidFill>
                  <a:srgbClr val="7030A0"/>
                </a:solidFill>
              </a:rPr>
              <a:t>- </a:t>
            </a:r>
            <a:r>
              <a:rPr lang="ru-RU" sz="1600" b="1" dirty="0">
                <a:solidFill>
                  <a:srgbClr val="7030A0"/>
                </a:solidFill>
              </a:rPr>
              <a:t>Т. 7. - №2. - С.21-28.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600" b="1" dirty="0">
                <a:solidFill>
                  <a:srgbClr val="7030A0"/>
                </a:solidFill>
              </a:rPr>
              <a:t>Кучма В.Р., </a:t>
            </a:r>
            <a:r>
              <a:rPr lang="ru-RU" sz="1600" b="1" dirty="0" err="1">
                <a:solidFill>
                  <a:srgbClr val="7030A0"/>
                </a:solidFill>
              </a:rPr>
              <a:t>Сердюковская</a:t>
            </a:r>
            <a:r>
              <a:rPr lang="ru-RU" sz="1600" b="1" dirty="0">
                <a:solidFill>
                  <a:srgbClr val="7030A0"/>
                </a:solidFill>
              </a:rPr>
              <a:t> Г.Н., Демин А.К. Руководство по </a:t>
            </a:r>
            <a:r>
              <a:rPr lang="ru-RU" sz="1600" b="1" dirty="0" smtClean="0">
                <a:solidFill>
                  <a:srgbClr val="7030A0"/>
                </a:solidFill>
              </a:rPr>
              <a:t>гигиене </a:t>
            </a:r>
            <a:r>
              <a:rPr lang="ru-RU" sz="1600" b="1" dirty="0">
                <a:solidFill>
                  <a:srgbClr val="7030A0"/>
                </a:solidFill>
              </a:rPr>
              <a:t>и охране здоровья школьников. - М., 2000.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600" b="1" dirty="0">
                <a:solidFill>
                  <a:srgbClr val="7030A0"/>
                </a:solidFill>
              </a:rPr>
              <a:t>Назаренко Л.Д. Оздоровительные основы физических упражнений. </a:t>
            </a:r>
            <a:r>
              <a:rPr lang="ru-RU" sz="1600" b="1" dirty="0" smtClean="0">
                <a:solidFill>
                  <a:srgbClr val="7030A0"/>
                </a:solidFill>
              </a:rPr>
              <a:t>– </a:t>
            </a:r>
            <a:r>
              <a:rPr lang="ru-RU" sz="1600" b="1" dirty="0">
                <a:solidFill>
                  <a:srgbClr val="7030A0"/>
                </a:solidFill>
              </a:rPr>
              <a:t>М., 2002.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600" b="1" dirty="0">
                <a:solidFill>
                  <a:srgbClr val="7030A0"/>
                </a:solidFill>
              </a:rPr>
              <a:t>Педагогика и психология здоровья /Под ред. Н.К. Смирнова. - М.: </a:t>
            </a:r>
            <a:r>
              <a:rPr lang="ru-RU" sz="1600" b="1" dirty="0" smtClean="0">
                <a:solidFill>
                  <a:srgbClr val="7030A0"/>
                </a:solidFill>
              </a:rPr>
              <a:t> </a:t>
            </a:r>
            <a:r>
              <a:rPr lang="ru-RU" sz="1600" b="1" dirty="0" err="1">
                <a:solidFill>
                  <a:srgbClr val="7030A0"/>
                </a:solidFill>
              </a:rPr>
              <a:t>АПКиПРО</a:t>
            </a:r>
            <a:r>
              <a:rPr lang="ru-RU" sz="1600" b="1" dirty="0">
                <a:solidFill>
                  <a:srgbClr val="7030A0"/>
                </a:solidFill>
              </a:rPr>
              <a:t>, 2003.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600" b="1" dirty="0">
                <a:solidFill>
                  <a:srgbClr val="7030A0"/>
                </a:solidFill>
              </a:rPr>
              <a:t>Сухарев А.Г. Концепция укрепления здоровья детского и </a:t>
            </a:r>
            <a:r>
              <a:rPr lang="ru-RU" sz="1600" b="1" dirty="0" smtClean="0">
                <a:solidFill>
                  <a:srgbClr val="7030A0"/>
                </a:solidFill>
              </a:rPr>
              <a:t>подросткового </a:t>
            </a:r>
            <a:r>
              <a:rPr lang="ru-RU" sz="1600" b="1" dirty="0">
                <a:solidFill>
                  <a:srgbClr val="7030A0"/>
                </a:solidFill>
              </a:rPr>
              <a:t>населения России // Школа здоровья. - 2000. - Т. 7. </a:t>
            </a:r>
            <a:r>
              <a:rPr lang="ru-RU" sz="1600" b="1" dirty="0" smtClean="0">
                <a:solidFill>
                  <a:srgbClr val="7030A0"/>
                </a:solidFill>
              </a:rPr>
              <a:t>- </a:t>
            </a:r>
            <a:r>
              <a:rPr lang="ru-RU" sz="1600" b="1" dirty="0">
                <a:solidFill>
                  <a:srgbClr val="7030A0"/>
                </a:solidFill>
              </a:rPr>
              <a:t>№2. С.29-34.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600" b="1" dirty="0">
                <a:solidFill>
                  <a:srgbClr val="7030A0"/>
                </a:solidFill>
              </a:rPr>
              <a:t>Ткачева В.И. Играем каждый день //Методические рекомендации. </a:t>
            </a:r>
            <a:r>
              <a:rPr lang="ru-RU" sz="1600" b="1" dirty="0" smtClean="0">
                <a:solidFill>
                  <a:srgbClr val="7030A0"/>
                </a:solidFill>
              </a:rPr>
              <a:t>– </a:t>
            </a:r>
            <a:r>
              <a:rPr lang="ru-RU" sz="1600" b="1" dirty="0">
                <a:solidFill>
                  <a:srgbClr val="7030A0"/>
                </a:solidFill>
              </a:rPr>
              <a:t>Мн.: НИО, </a:t>
            </a:r>
            <a:r>
              <a:rPr lang="ru-RU" sz="1600" b="1" dirty="0" smtClean="0">
                <a:solidFill>
                  <a:srgbClr val="7030A0"/>
                </a:solidFill>
              </a:rPr>
              <a:t>2001.</a:t>
            </a:r>
          </a:p>
          <a:p>
            <a:pPr marL="0" lvl="0" indent="0">
              <a:buNone/>
            </a:pPr>
            <a:r>
              <a:rPr lang="ru-RU" sz="1600" b="1" dirty="0" smtClean="0">
                <a:solidFill>
                  <a:srgbClr val="7030A0"/>
                </a:solidFill>
              </a:rPr>
              <a:t>            </a:t>
            </a:r>
            <a:r>
              <a:rPr lang="ru-RU" sz="1600" b="1" dirty="0" err="1" smtClean="0">
                <a:solidFill>
                  <a:srgbClr val="7030A0"/>
                </a:solidFill>
              </a:rPr>
              <a:t>В.П.Обижесвет</a:t>
            </a:r>
            <a:r>
              <a:rPr lang="ru-RU" sz="1600" b="1" dirty="0" smtClean="0">
                <a:solidFill>
                  <a:srgbClr val="7030A0"/>
                </a:solidFill>
              </a:rPr>
              <a:t>, </a:t>
            </a:r>
            <a:r>
              <a:rPr lang="ru-RU" sz="1600" b="1" dirty="0" err="1" smtClean="0">
                <a:solidFill>
                  <a:srgbClr val="7030A0"/>
                </a:solidFill>
              </a:rPr>
              <a:t>В.Н.Касаткина</a:t>
            </a:r>
            <a:r>
              <a:rPr lang="ru-RU" sz="1600" b="1" dirty="0" smtClean="0">
                <a:solidFill>
                  <a:srgbClr val="7030A0"/>
                </a:solidFill>
              </a:rPr>
              <a:t>, </a:t>
            </a:r>
            <a:r>
              <a:rPr lang="ru-RU" sz="1600" b="1" dirty="0" err="1" smtClean="0">
                <a:solidFill>
                  <a:srgbClr val="7030A0"/>
                </a:solidFill>
              </a:rPr>
              <a:t>С.М.Чечельницкая</a:t>
            </a:r>
            <a:r>
              <a:rPr lang="ru-RU" sz="1600" b="1" dirty="0" smtClean="0">
                <a:solidFill>
                  <a:srgbClr val="7030A0"/>
                </a:solidFill>
              </a:rPr>
              <a:t> – Настольная книга медицинской   </a:t>
            </a:r>
          </a:p>
          <a:p>
            <a:pPr marL="0" lvl="0" indent="0">
              <a:buNone/>
            </a:pPr>
            <a:r>
              <a:rPr lang="ru-RU" sz="1600" b="1" dirty="0">
                <a:solidFill>
                  <a:srgbClr val="7030A0"/>
                </a:solidFill>
              </a:rPr>
              <a:t> </a:t>
            </a:r>
            <a:r>
              <a:rPr lang="ru-RU" sz="1600" b="1" dirty="0" smtClean="0">
                <a:solidFill>
                  <a:srgbClr val="7030A0"/>
                </a:solidFill>
              </a:rPr>
              <a:t>          сестры детского сада</a:t>
            </a:r>
          </a:p>
          <a:p>
            <a:pPr marL="0" lvl="0" indent="0">
              <a:buNone/>
            </a:pPr>
            <a:r>
              <a:rPr lang="ru-RU" sz="1600" b="1" dirty="0" smtClean="0">
                <a:solidFill>
                  <a:srgbClr val="7030A0"/>
                </a:solidFill>
              </a:rPr>
              <a:t>7.         </a:t>
            </a:r>
            <a:r>
              <a:rPr lang="ru-RU" sz="1600" b="1" dirty="0" err="1">
                <a:solidFill>
                  <a:srgbClr val="7030A0"/>
                </a:solidFill>
              </a:rPr>
              <a:t>В.Ф.Яненко</a:t>
            </a:r>
            <a:r>
              <a:rPr lang="ru-RU" sz="1600" b="1" dirty="0">
                <a:solidFill>
                  <a:srgbClr val="7030A0"/>
                </a:solidFill>
              </a:rPr>
              <a:t>, </a:t>
            </a:r>
            <a:r>
              <a:rPr lang="ru-RU" sz="1600" b="1" dirty="0" err="1">
                <a:solidFill>
                  <a:srgbClr val="7030A0"/>
                </a:solidFill>
              </a:rPr>
              <a:t>Т.А.Киселёва</a:t>
            </a:r>
            <a:r>
              <a:rPr lang="ru-RU" sz="1600" b="1" dirty="0">
                <a:solidFill>
                  <a:srgbClr val="7030A0"/>
                </a:solidFill>
              </a:rPr>
              <a:t>, </a:t>
            </a:r>
            <a:r>
              <a:rPr lang="ru-RU" sz="1600" b="1" dirty="0" err="1">
                <a:solidFill>
                  <a:srgbClr val="7030A0"/>
                </a:solidFill>
              </a:rPr>
              <a:t>Е.И.Лесникова</a:t>
            </a:r>
            <a:r>
              <a:rPr lang="ru-RU" sz="1600" b="1" dirty="0">
                <a:solidFill>
                  <a:srgbClr val="7030A0"/>
                </a:solidFill>
              </a:rPr>
              <a:t> – Фельдшер образовательных учреждений</a:t>
            </a:r>
          </a:p>
          <a:p>
            <a:pPr marL="0" lvl="0" indent="0">
              <a:buNone/>
            </a:pPr>
            <a:r>
              <a:rPr lang="ru-RU" sz="1600" b="1" dirty="0" smtClean="0">
                <a:solidFill>
                  <a:srgbClr val="7030A0"/>
                </a:solidFill>
              </a:rPr>
              <a:t>            </a:t>
            </a:r>
            <a:r>
              <a:rPr lang="ru-RU" sz="1600" b="1" dirty="0" err="1">
                <a:solidFill>
                  <a:srgbClr val="7030A0"/>
                </a:solidFill>
              </a:rPr>
              <a:t>Ю.Ф.Змановский</a:t>
            </a:r>
            <a:r>
              <a:rPr lang="ru-RU" sz="1600" b="1" dirty="0">
                <a:solidFill>
                  <a:srgbClr val="7030A0"/>
                </a:solidFill>
              </a:rPr>
              <a:t> – Программа «Здоровый дошкольник»</a:t>
            </a:r>
          </a:p>
          <a:p>
            <a:pPr marL="0" lvl="0" indent="0">
              <a:buNone/>
            </a:pPr>
            <a:r>
              <a:rPr lang="ru-RU" sz="1600" b="1" dirty="0" smtClean="0">
                <a:solidFill>
                  <a:srgbClr val="7030A0"/>
                </a:solidFill>
              </a:rPr>
              <a:t>8.         </a:t>
            </a:r>
            <a:r>
              <a:rPr lang="ru-RU" sz="1600" b="1" dirty="0" err="1">
                <a:solidFill>
                  <a:srgbClr val="7030A0"/>
                </a:solidFill>
              </a:rPr>
              <a:t>В.Г.Алямовская</a:t>
            </a:r>
            <a:r>
              <a:rPr lang="ru-RU" sz="1600" b="1" dirty="0">
                <a:solidFill>
                  <a:srgbClr val="7030A0"/>
                </a:solidFill>
              </a:rPr>
              <a:t>  - Программа «Как воспитать здорового ребёнка»</a:t>
            </a:r>
          </a:p>
          <a:p>
            <a:pPr marL="514350" lvl="0" indent="-514350">
              <a:buAutoNum type="arabicPeriod" startAt="9"/>
            </a:pPr>
            <a:r>
              <a:rPr lang="ru-RU" sz="1600" b="1" dirty="0" err="1" smtClean="0">
                <a:solidFill>
                  <a:srgbClr val="7030A0"/>
                </a:solidFill>
              </a:rPr>
              <a:t>В.Т.Кудрявцев</a:t>
            </a:r>
            <a:r>
              <a:rPr lang="ru-RU" sz="1600" b="1" dirty="0" smtClean="0">
                <a:solidFill>
                  <a:srgbClr val="7030A0"/>
                </a:solidFill>
              </a:rPr>
              <a:t>  </a:t>
            </a:r>
            <a:r>
              <a:rPr lang="ru-RU" sz="1600" b="1" dirty="0">
                <a:solidFill>
                  <a:srgbClr val="7030A0"/>
                </a:solidFill>
              </a:rPr>
              <a:t>- Программа развития двигательной активности и оздоровительной </a:t>
            </a:r>
            <a:endParaRPr lang="ru-RU" sz="1600" b="1" dirty="0" smtClean="0">
              <a:solidFill>
                <a:srgbClr val="7030A0"/>
              </a:solidFill>
            </a:endParaRPr>
          </a:p>
          <a:p>
            <a:pPr marL="0" lvl="0" indent="0">
              <a:buNone/>
            </a:pPr>
            <a:r>
              <a:rPr lang="ru-RU" sz="1600" b="1" dirty="0">
                <a:solidFill>
                  <a:srgbClr val="7030A0"/>
                </a:solidFill>
              </a:rPr>
              <a:t> </a:t>
            </a:r>
            <a:r>
              <a:rPr lang="ru-RU" sz="1600" b="1" dirty="0" smtClean="0">
                <a:solidFill>
                  <a:srgbClr val="7030A0"/>
                </a:solidFill>
              </a:rPr>
              <a:t>           работы </a:t>
            </a:r>
            <a:r>
              <a:rPr lang="ru-RU" sz="1600" b="1" dirty="0">
                <a:solidFill>
                  <a:srgbClr val="7030A0"/>
                </a:solidFill>
              </a:rPr>
              <a:t>с детьми 4-7 лет</a:t>
            </a:r>
          </a:p>
          <a:p>
            <a:pPr marL="0" lvl="0" indent="0">
              <a:buNone/>
            </a:pPr>
            <a:r>
              <a:rPr lang="ru-RU" sz="1600" b="1" dirty="0" smtClean="0">
                <a:solidFill>
                  <a:srgbClr val="7030A0"/>
                </a:solidFill>
              </a:rPr>
              <a:t>10.      </a:t>
            </a:r>
            <a:r>
              <a:rPr lang="ru-RU" sz="1600" b="1" dirty="0" err="1">
                <a:solidFill>
                  <a:srgbClr val="7030A0"/>
                </a:solidFill>
              </a:rPr>
              <a:t>М.Л.Баранова</a:t>
            </a:r>
            <a:r>
              <a:rPr lang="ru-RU" sz="1600" b="1" dirty="0">
                <a:solidFill>
                  <a:srgbClr val="7030A0"/>
                </a:solidFill>
              </a:rPr>
              <a:t>, </a:t>
            </a:r>
            <a:r>
              <a:rPr lang="ru-RU" sz="1600" b="1" dirty="0" err="1">
                <a:solidFill>
                  <a:srgbClr val="7030A0"/>
                </a:solidFill>
              </a:rPr>
              <a:t>Е.А.Агурицева</a:t>
            </a:r>
            <a:r>
              <a:rPr lang="ru-RU" sz="1600" b="1" dirty="0">
                <a:solidFill>
                  <a:srgbClr val="7030A0"/>
                </a:solidFill>
              </a:rPr>
              <a:t>, </a:t>
            </a:r>
            <a:r>
              <a:rPr lang="ru-RU" sz="1600" b="1" dirty="0" err="1">
                <a:solidFill>
                  <a:srgbClr val="7030A0"/>
                </a:solidFill>
              </a:rPr>
              <a:t>Е.В.Леонтьева</a:t>
            </a:r>
            <a:r>
              <a:rPr lang="ru-RU" sz="1600" b="1" dirty="0">
                <a:solidFill>
                  <a:srgbClr val="7030A0"/>
                </a:solidFill>
              </a:rPr>
              <a:t> – Расти малыш здоровым</a:t>
            </a:r>
          </a:p>
          <a:p>
            <a:pPr marL="514350" lvl="0" indent="-514350">
              <a:buAutoNum type="arabicPeriod" startAt="11"/>
            </a:pPr>
            <a:r>
              <a:rPr lang="ru-RU" sz="1600" b="1" dirty="0" err="1" smtClean="0">
                <a:solidFill>
                  <a:srgbClr val="7030A0"/>
                </a:solidFill>
              </a:rPr>
              <a:t>Н.Н.Ефименко</a:t>
            </a:r>
            <a:r>
              <a:rPr lang="ru-RU" sz="1600" b="1" dirty="0" smtClean="0">
                <a:solidFill>
                  <a:srgbClr val="7030A0"/>
                </a:solidFill>
              </a:rPr>
              <a:t> </a:t>
            </a:r>
            <a:r>
              <a:rPr lang="ru-RU" sz="1600" b="1" dirty="0">
                <a:solidFill>
                  <a:srgbClr val="7030A0"/>
                </a:solidFill>
              </a:rPr>
              <a:t>– Программа «Театр физического развития и оздоровления детей </a:t>
            </a:r>
            <a:endParaRPr lang="ru-RU" sz="1600" b="1" dirty="0" smtClean="0">
              <a:solidFill>
                <a:srgbClr val="7030A0"/>
              </a:solidFill>
            </a:endParaRPr>
          </a:p>
          <a:p>
            <a:pPr marL="0" lvl="0" indent="0">
              <a:buNone/>
            </a:pPr>
            <a:r>
              <a:rPr lang="ru-RU" sz="1600" b="1" dirty="0">
                <a:solidFill>
                  <a:srgbClr val="7030A0"/>
                </a:solidFill>
              </a:rPr>
              <a:t> </a:t>
            </a:r>
            <a:r>
              <a:rPr lang="ru-RU" sz="1600" b="1" dirty="0" smtClean="0">
                <a:solidFill>
                  <a:srgbClr val="7030A0"/>
                </a:solidFill>
              </a:rPr>
              <a:t>           дошкольного </a:t>
            </a:r>
            <a:r>
              <a:rPr lang="ru-RU" sz="1600" b="1" dirty="0">
                <a:solidFill>
                  <a:srgbClr val="7030A0"/>
                </a:solidFill>
              </a:rPr>
              <a:t>и младшего школьного возраста»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9357391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599" y="404664"/>
            <a:ext cx="6641609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Приложения</a:t>
            </a: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C00000"/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b="1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Поездка в зоопарк»</a:t>
            </a: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  <a:ea typeface="Calibri" pitchFamily="34" charset="0"/>
                <a:cs typeface="Times New Roman" pitchFamily="18" charset="0"/>
              </a:rPr>
              <a:t>для детей младшего дошкольного возраста</a:t>
            </a:r>
            <a:endParaRPr lang="ru-RU" dirty="0">
              <a:solidFill>
                <a:srgbClr val="C00000"/>
              </a:solidFill>
              <a:latin typeface="Segoe Print" pitchFamily="2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</a:t>
            </a:r>
            <a:r>
              <a:rPr lang="ru-RU" sz="14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Машина</a:t>
            </a:r>
            <a:r>
              <a:rPr lang="ru-RU" sz="14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(Гимнастика проводится в кровати.)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Исходное положение: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лежа, руки вдоль.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машине едем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(Руки перед собой.) 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зоопарк скорей.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(Вращательные движения, имитируя руль.)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 интересных 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Там живет зверей.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</a:t>
            </a:r>
            <a:r>
              <a:rPr lang="ru-RU" sz="14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Страус</a:t>
            </a:r>
            <a:r>
              <a:rPr lang="ru-RU" sz="14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(Гимнастика проводится в кровати.)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Исходное положение: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лежа, ноги вытянуты, руки вдоль туловища.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Страус в клетке ходит важно - 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на вид такой отважный?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(Попеременно поднимают прямые ноги вверх.)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увидев двух сорок, 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Прячет голову в песок.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(Закрывают лицо руками.)</a:t>
            </a:r>
            <a:endParaRPr lang="en-US" sz="1400" i="1" dirty="0">
              <a:solidFill>
                <a:prstClr val="black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</a:t>
            </a:r>
            <a:r>
              <a:rPr lang="ru-RU" sz="14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Обезьянки</a:t>
            </a:r>
            <a:r>
              <a:rPr lang="ru-RU" sz="1400" b="1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(Гимнастика проводится в кровати.)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Исходное положение: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лежа, руки и ноги подняты вверх.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на качелях, на лианах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Раскачиваются обезьянки: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(Качают ногами и руками из стороны в сторону.)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Одни шагают грузно,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(Обнимают руками стопы и шагают.)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Другие скачут дружно,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(Перебирают в воздухе руками и ногами.)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усевшись высоко,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(Садятся.)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Корчат рожицы легко. 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(Большие пальцы рук у висков, ладонями крутят в воздухе.)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36195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3" descr="Картинка 147 из 19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268760"/>
            <a:ext cx="2334438" cy="1429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92883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548680"/>
            <a:ext cx="698477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«Просыпающиеся котята»</a:t>
            </a:r>
            <a:endParaRPr lang="ru-RU" dirty="0">
              <a:solidFill>
                <a:srgbClr val="C00000"/>
              </a:solidFill>
              <a:latin typeface="Segoe Print" pitchFamily="2" charset="0"/>
              <a:ea typeface="Calibri" pitchFamily="34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(с элементами самомассажа)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prstClr val="black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Воспитатель: Давайте  поиграем, сегодня с вами</a:t>
            </a:r>
            <a:r>
              <a:rPr lang="ru-RU" sz="14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—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маленькие пушистые котята.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Кот решил котят учить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,                                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Выполняют движения по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тексту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Как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же нужно лапки мыть,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Мы недалеко сидели, </a:t>
            </a:r>
            <a:endParaRPr lang="ru-RU" sz="1400" dirty="0" smtClean="0">
              <a:solidFill>
                <a:prstClr val="black"/>
              </a:solidFill>
              <a:latin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Все движенья подглядели.      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Лапку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правую потрем, </a:t>
            </a:r>
            <a:endParaRPr lang="ru-RU" sz="1400" dirty="0" smtClean="0">
              <a:solidFill>
                <a:prstClr val="black"/>
              </a:solidFill>
              <a:latin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А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потом ее встряхнем. 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Вот и левой лапке тоже </a:t>
            </a:r>
            <a:endParaRPr lang="ru-RU" sz="1400" dirty="0" smtClean="0">
              <a:solidFill>
                <a:prstClr val="black"/>
              </a:solidFill>
              <a:latin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Правой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лапкой мы поможем. 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Ушко левое свое  </a:t>
            </a:r>
            <a:endParaRPr lang="ru-RU" sz="1400" dirty="0" smtClean="0">
              <a:solidFill>
                <a:prstClr val="black"/>
              </a:solidFill>
              <a:latin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Левой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лапкой достаем, 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Правое не забываем,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Лапкой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правой умываем. 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Проведем по шерстке лапкой,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 Будет лобик чистый, гладкий. </a:t>
            </a:r>
            <a:endParaRPr lang="ru-RU" sz="1400" dirty="0" smtClean="0">
              <a:solidFill>
                <a:prstClr val="black"/>
              </a:solidFill>
              <a:latin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Дальше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глазки закрываем,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Каждый гладим, умываем. </a:t>
            </a:r>
            <a:endParaRPr lang="ru-RU" sz="1400" dirty="0" smtClean="0">
              <a:solidFill>
                <a:prstClr val="black"/>
              </a:solidFill>
              <a:latin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Чистим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носик осторожно.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Грудку нам разгладить можно. 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Вот и чистые котята, </a:t>
            </a:r>
            <a:endParaRPr lang="ru-RU" sz="1400" dirty="0" smtClean="0">
              <a:solidFill>
                <a:prstClr val="black"/>
              </a:solidFill>
              <a:latin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</a:rPr>
              <a:t>Вот и выспались ребята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</a:rPr>
              <a:t>!</a:t>
            </a:r>
            <a:endParaRPr lang="ru-RU" sz="1400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739672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288" y="561975"/>
            <a:ext cx="8280400" cy="541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b="1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«Поднимайся, детвора!»</a:t>
            </a:r>
          </a:p>
          <a:p>
            <a:pPr eaLnBrk="0" hangingPunct="0"/>
            <a:endParaRPr lang="ru-RU" sz="800" dirty="0">
              <a:ea typeface="Calibri" pitchFamily="34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Завершился тихий час,</a:t>
            </a:r>
            <a:endParaRPr lang="ru-RU" sz="1400" dirty="0">
              <a:ea typeface="Calibri" pitchFamily="34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Свет дневной встречает нас.</a:t>
            </a:r>
            <a:endParaRPr lang="ru-RU" sz="1400" dirty="0">
              <a:ea typeface="Calibri" pitchFamily="34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проснулись, потянулись (потягивания)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Приподняли мы головку, (приподняли голову, повороты)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Кулачки сжимаем ловко. (сжимание-разжимание кистей)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Ножки начали плясать,  (движения стопами направлениях)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Не желаем больше спать.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Обопремся мы на ножки, (</a:t>
            </a:r>
            <a:r>
              <a:rPr lang="ru-RU" sz="1400" dirty="0" err="1">
                <a:latin typeface="Times New Roman" pitchFamily="18" charset="0"/>
              </a:rPr>
              <a:t>упр</a:t>
            </a:r>
            <a:r>
              <a:rPr lang="ru-RU" sz="1400" dirty="0">
                <a:latin typeface="Times New Roman" pitchFamily="18" charset="0"/>
              </a:rPr>
              <a:t>-е "мостик"-приподнимание таза)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Приподнимемся немножко.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Все прогнулись, округлились,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Мостики получились.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Ну, теперь вставать пора,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Поднимайся, детвора!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Все по полу босиком,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А потом легко бегом.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Сделай вдох и улыбайся,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На носочки поднимайся.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Опускайся, выдыхай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И еще раз повторяй.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Стопу разминай- (ходьба на носках, пятках, внешней </a:t>
            </a:r>
            <a:r>
              <a:rPr lang="ru-RU" sz="1400" dirty="0" err="1">
                <a:latin typeface="Times New Roman" pitchFamily="18" charset="0"/>
              </a:rPr>
              <a:t>стор</a:t>
            </a:r>
            <a:r>
              <a:rPr lang="ru-RU" sz="1400" dirty="0">
                <a:latin typeface="Times New Roman" pitchFamily="18" charset="0"/>
              </a:rPr>
              <a:t>.)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Ходьбу выполняй.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Вот теперь совсем проснулись, </a:t>
            </a:r>
            <a:endParaRPr lang="ru-RU" sz="1400" dirty="0"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</a:rPr>
              <a:t>И к делам своим вернулись.</a:t>
            </a:r>
            <a:endParaRPr lang="ru-RU" sz="1400" dirty="0">
              <a:cs typeface="Arial" charset="0"/>
            </a:endParaRPr>
          </a:p>
        </p:txBody>
      </p:sp>
      <p:pic>
        <p:nvPicPr>
          <p:cNvPr id="3" name="Picture 4" descr="Картинка 339 из 39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3141663"/>
            <a:ext cx="47625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8063625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288" y="476250"/>
            <a:ext cx="8316912" cy="520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Гимнастика после сна </a:t>
            </a:r>
            <a:endParaRPr lang="ru-RU" dirty="0">
              <a:solidFill>
                <a:srgbClr val="C00000"/>
              </a:solidFill>
              <a:latin typeface="Segoe Print" pitchFamily="2" charset="0"/>
              <a:ea typeface="Calibri" pitchFamily="34" charset="0"/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</a:t>
            </a:r>
            <a:r>
              <a:rPr lang="ru-RU" sz="1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Удержись</a:t>
            </a:r>
            <a:r>
              <a:rPr lang="ru-RU" sz="1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стояние на носках, руки вверх; на одной ноге, вторая согнута в колене перед собой или в сторону, руки на поясе. </a:t>
            </a:r>
            <a:endParaRPr lang="ru-RU" sz="1200" dirty="0">
              <a:ea typeface="Calibri" pitchFamily="34" charset="0"/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</a:t>
            </a:r>
            <a:r>
              <a:rPr lang="ru-RU" sz="1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Кто дольше</a:t>
            </a:r>
            <a:r>
              <a:rPr lang="ru-RU" sz="1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носок сзади стоящей ноги вплотную примыкает к пятке впередистоящей, сохраняя равновесие. </a:t>
            </a:r>
            <a:endParaRPr lang="ru-RU" sz="1200" dirty="0">
              <a:ea typeface="Calibri" pitchFamily="34" charset="0"/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</a:t>
            </a:r>
            <a:r>
              <a:rPr lang="ru-RU" sz="1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кочки на кочку</a:t>
            </a:r>
            <a:r>
              <a:rPr lang="ru-RU" sz="1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прыжки с одного предмета на другой (резиновые кольца, массажные коврики и т. д.). 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4. </a:t>
            </a:r>
            <a:r>
              <a:rPr lang="ru-RU" sz="1200" dirty="0">
                <a:latin typeface="Calibri" pitchFamily="34" charset="0"/>
              </a:rPr>
              <a:t>«</a:t>
            </a:r>
            <a:r>
              <a:rPr lang="ru-RU" sz="1200" dirty="0">
                <a:latin typeface="Times New Roman" pitchFamily="18" charset="0"/>
              </a:rPr>
              <a:t>Не закружись!</a:t>
            </a:r>
            <a:r>
              <a:rPr lang="ru-RU" sz="1200" dirty="0">
                <a:latin typeface="Calibri" pitchFamily="34" charset="0"/>
              </a:rPr>
              <a:t>»</a:t>
            </a:r>
            <a:r>
              <a:rPr lang="ru-RU" sz="1200" dirty="0">
                <a:latin typeface="Times New Roman" pitchFamily="18" charset="0"/>
              </a:rPr>
              <a:t>: кружение поочередно в одну и другую сторону, руки на поясе, руки в стороны. 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5. </a:t>
            </a:r>
            <a:r>
              <a:rPr lang="ru-RU" sz="1200" dirty="0">
                <a:latin typeface="Calibri" pitchFamily="34" charset="0"/>
              </a:rPr>
              <a:t>«</a:t>
            </a:r>
            <a:r>
              <a:rPr lang="ru-RU" sz="1200" dirty="0">
                <a:latin typeface="Times New Roman" pitchFamily="18" charset="0"/>
              </a:rPr>
              <a:t>Ласточка</a:t>
            </a:r>
            <a:r>
              <a:rPr lang="ru-RU" sz="1200" dirty="0">
                <a:latin typeface="Calibri" pitchFamily="34" charset="0"/>
              </a:rPr>
              <a:t>»</a:t>
            </a:r>
            <a:r>
              <a:rPr lang="ru-RU" sz="1200" dirty="0">
                <a:latin typeface="Times New Roman" pitchFamily="18" charset="0"/>
              </a:rPr>
              <a:t>: стойка на одной ноге, другая отведена назад. Наклоны вперед, руки в стороны. 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6. </a:t>
            </a:r>
            <a:r>
              <a:rPr lang="ru-RU" sz="1200" dirty="0">
                <a:latin typeface="Calibri" pitchFamily="34" charset="0"/>
              </a:rPr>
              <a:t>«</a:t>
            </a:r>
            <a:r>
              <a:rPr lang="ru-RU" sz="1200" dirty="0">
                <a:latin typeface="Times New Roman" pitchFamily="18" charset="0"/>
              </a:rPr>
              <a:t>Ежики</a:t>
            </a:r>
            <a:r>
              <a:rPr lang="ru-RU" sz="1200" dirty="0">
                <a:latin typeface="Calibri" pitchFamily="34" charset="0"/>
              </a:rPr>
              <a:t>»</a:t>
            </a:r>
            <a:r>
              <a:rPr lang="ru-RU" sz="1200" dirty="0">
                <a:latin typeface="Times New Roman" pitchFamily="18" charset="0"/>
              </a:rPr>
              <a:t>: ходьба на четвереньках, опираясь на стопы и ладони, на спине предмет (мешочек с грузом, массажный мячик и др.).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Игровая гимнастика может состоять из комплекса упражнений имитационного характера (например, комплекс </a:t>
            </a:r>
            <a:r>
              <a:rPr lang="ru-RU" sz="1200" dirty="0">
                <a:latin typeface="Calibri" pitchFamily="34" charset="0"/>
              </a:rPr>
              <a:t>«</a:t>
            </a:r>
            <a:r>
              <a:rPr lang="ru-RU" sz="1200" dirty="0">
                <a:latin typeface="Times New Roman" pitchFamily="18" charset="0"/>
              </a:rPr>
              <a:t>Лошадки</a:t>
            </a:r>
            <a:r>
              <a:rPr lang="ru-RU" sz="1200" dirty="0">
                <a:latin typeface="Calibri" pitchFamily="34" charset="0"/>
              </a:rPr>
              <a:t>»</a:t>
            </a:r>
            <a:r>
              <a:rPr lang="ru-RU" sz="1200" dirty="0">
                <a:latin typeface="Times New Roman" pitchFamily="18" charset="0"/>
              </a:rPr>
              <a:t>). 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Слова воспитателя: </a:t>
            </a:r>
            <a:r>
              <a:rPr lang="ru-RU" sz="1200" dirty="0">
                <a:latin typeface="Calibri" pitchFamily="34" charset="0"/>
              </a:rPr>
              <a:t>«</a:t>
            </a:r>
            <a:r>
              <a:rPr lang="ru-RU" sz="1200" dirty="0">
                <a:latin typeface="Times New Roman" pitchFamily="18" charset="0"/>
              </a:rPr>
              <a:t>Эй, лошадки, все за мной, поспешим на водопой. Вот широкая река. В ней холодная вода. Пейте, пейте! Хорошая водица! Постучим копытцем. Ну, лошадки, все за мной И поскачем все домой!</a:t>
            </a:r>
            <a:r>
              <a:rPr lang="ru-RU" sz="1200" dirty="0">
                <a:latin typeface="Calibri" pitchFamily="34" charset="0"/>
              </a:rPr>
              <a:t>»</a:t>
            </a:r>
            <a:r>
              <a:rPr lang="ru-RU" sz="1200" dirty="0">
                <a:latin typeface="Times New Roman" pitchFamily="18" charset="0"/>
              </a:rPr>
              <a:t> 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Действия детей: Учащенная ходьба в чередовании с бегом, высоко поднимая колени, подскоки. Плавное разведение рук в стороны и наклоны </a:t>
            </a:r>
            <a:r>
              <a:rPr lang="ru-RU" sz="1200" dirty="0">
                <a:latin typeface="Calibri" pitchFamily="34" charset="0"/>
              </a:rPr>
              <a:t>—</a:t>
            </a:r>
            <a:r>
              <a:rPr lang="ru-RU" sz="1200" dirty="0">
                <a:latin typeface="Times New Roman" pitchFamily="18" charset="0"/>
              </a:rPr>
              <a:t> </a:t>
            </a:r>
            <a:r>
              <a:rPr lang="ru-RU" sz="1200" dirty="0">
                <a:latin typeface="Calibri" pitchFamily="34" charset="0"/>
              </a:rPr>
              <a:t>«</a:t>
            </a:r>
            <a:r>
              <a:rPr lang="ru-RU" sz="1200" dirty="0">
                <a:latin typeface="Times New Roman" pitchFamily="18" charset="0"/>
              </a:rPr>
              <a:t>лошадка пьет воду</a:t>
            </a:r>
            <a:r>
              <a:rPr lang="ru-RU" sz="1200" dirty="0">
                <a:latin typeface="Calibri" pitchFamily="34" charset="0"/>
              </a:rPr>
              <a:t>»</a:t>
            </a:r>
            <a:r>
              <a:rPr lang="ru-RU" sz="1200" dirty="0">
                <a:latin typeface="Times New Roman" pitchFamily="18" charset="0"/>
              </a:rPr>
              <a:t>. Поочередное притопывание правой, левой ногой </a:t>
            </a:r>
            <a:r>
              <a:rPr lang="ru-RU" sz="1200" dirty="0">
                <a:latin typeface="Calibri" pitchFamily="34" charset="0"/>
              </a:rPr>
              <a:t>—</a:t>
            </a:r>
            <a:r>
              <a:rPr lang="ru-RU" sz="1200" dirty="0">
                <a:latin typeface="Times New Roman" pitchFamily="18" charset="0"/>
              </a:rPr>
              <a:t> </a:t>
            </a:r>
            <a:r>
              <a:rPr lang="ru-RU" sz="1200" dirty="0">
                <a:latin typeface="Calibri" pitchFamily="34" charset="0"/>
              </a:rPr>
              <a:t>«</a:t>
            </a:r>
            <a:r>
              <a:rPr lang="ru-RU" sz="1200" dirty="0">
                <a:latin typeface="Times New Roman" pitchFamily="18" charset="0"/>
              </a:rPr>
              <a:t>лошадка стучит копытцем</a:t>
            </a:r>
            <a:r>
              <a:rPr lang="ru-RU" sz="1200" dirty="0">
                <a:latin typeface="Calibri" pitchFamily="34" charset="0"/>
              </a:rPr>
              <a:t>»</a:t>
            </a:r>
            <a:r>
              <a:rPr lang="ru-RU" sz="1200" dirty="0">
                <a:latin typeface="Times New Roman" pitchFamily="18" charset="0"/>
              </a:rPr>
              <a:t>. Легкий бег с подскоками в чередовании с ходьбой (дети произносят </a:t>
            </a:r>
            <a:r>
              <a:rPr lang="ru-RU" sz="1200" dirty="0">
                <a:latin typeface="Calibri" pitchFamily="34" charset="0"/>
              </a:rPr>
              <a:t>«</a:t>
            </a:r>
            <a:r>
              <a:rPr lang="ru-RU" sz="1200" dirty="0">
                <a:latin typeface="Times New Roman" pitchFamily="18" charset="0"/>
              </a:rPr>
              <a:t>И-</a:t>
            </a:r>
            <a:r>
              <a:rPr lang="ru-RU" sz="1200" dirty="0" err="1">
                <a:latin typeface="Times New Roman" pitchFamily="18" charset="0"/>
              </a:rPr>
              <a:t>го</a:t>
            </a:r>
            <a:r>
              <a:rPr lang="ru-RU" sz="1200" dirty="0">
                <a:latin typeface="Times New Roman" pitchFamily="18" charset="0"/>
              </a:rPr>
              <a:t>-</a:t>
            </a:r>
            <a:r>
              <a:rPr lang="ru-RU" sz="1200" dirty="0" err="1">
                <a:latin typeface="Times New Roman" pitchFamily="18" charset="0"/>
              </a:rPr>
              <a:t>го</a:t>
            </a:r>
            <a:r>
              <a:rPr lang="ru-RU" sz="1200" dirty="0">
                <a:latin typeface="Times New Roman" pitchFamily="18" charset="0"/>
              </a:rPr>
              <a:t>»</a:t>
            </a:r>
            <a:endParaRPr lang="ru-RU" sz="1200" dirty="0">
              <a:cs typeface="Arial" charset="0"/>
            </a:endParaRPr>
          </a:p>
          <a:p>
            <a:pPr eaLnBrk="0" hangingPunct="0"/>
            <a:endParaRPr lang="ru-RU" sz="1600" b="1" dirty="0">
              <a:latin typeface="Times New Roman" pitchFamily="18" charset="0"/>
            </a:endParaRPr>
          </a:p>
          <a:p>
            <a:pPr eaLnBrk="0" hangingPunct="0"/>
            <a:r>
              <a:rPr lang="ru-RU" b="1" dirty="0">
                <a:solidFill>
                  <a:srgbClr val="C00000"/>
                </a:solidFill>
                <a:latin typeface="Segoe Print" pitchFamily="2" charset="0"/>
              </a:rPr>
              <a:t>Гимнастика после сна "</a:t>
            </a:r>
            <a:r>
              <a:rPr lang="ru-RU" b="1" dirty="0" err="1">
                <a:solidFill>
                  <a:srgbClr val="C00000"/>
                </a:solidFill>
                <a:latin typeface="Segoe Print" pitchFamily="2" charset="0"/>
              </a:rPr>
              <a:t>Бегемотик</a:t>
            </a:r>
            <a:r>
              <a:rPr lang="ru-RU" b="1" dirty="0">
                <a:solidFill>
                  <a:srgbClr val="C00000"/>
                </a:solidFill>
                <a:latin typeface="Segoe Print" pitchFamily="2" charset="0"/>
              </a:rPr>
              <a:t>"</a:t>
            </a:r>
            <a:endParaRPr lang="ru-RU" dirty="0">
              <a:solidFill>
                <a:srgbClr val="C00000"/>
              </a:solidFill>
              <a:latin typeface="Segoe Print" pitchFamily="2" charset="0"/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Цель: улучшить функцию внешнего дыхания, освоить первичные приемы дыхательной гимнастики.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Ребенок, находящийся в положении лежа, кладет ладонь на область диафрагмы. Взрослый произносит рифмовку: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 err="1">
                <a:latin typeface="Times New Roman" pitchFamily="18" charset="0"/>
              </a:rPr>
              <a:t>Бегемотики</a:t>
            </a:r>
            <a:r>
              <a:rPr lang="ru-RU" sz="1200" dirty="0">
                <a:latin typeface="Times New Roman" pitchFamily="18" charset="0"/>
              </a:rPr>
              <a:t> лежали, </a:t>
            </a:r>
            <a:r>
              <a:rPr lang="ru-RU" sz="1200" dirty="0" err="1">
                <a:latin typeface="Times New Roman" pitchFamily="18" charset="0"/>
              </a:rPr>
              <a:t>бегемотики</a:t>
            </a:r>
            <a:r>
              <a:rPr lang="ru-RU" sz="1200" dirty="0">
                <a:latin typeface="Times New Roman" pitchFamily="18" charset="0"/>
              </a:rPr>
              <a:t> дышали.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То животик поднимается (вдох),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                     То животик опускается (выдох).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Упражнение может выполняться в положении сидя и сопровождаться рифмовкой: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                     Сели </a:t>
            </a:r>
            <a:r>
              <a:rPr lang="ru-RU" sz="1200" dirty="0" err="1">
                <a:latin typeface="Times New Roman" pitchFamily="18" charset="0"/>
              </a:rPr>
              <a:t>бегемотики</a:t>
            </a:r>
            <a:r>
              <a:rPr lang="ru-RU" sz="1200" dirty="0">
                <a:latin typeface="Times New Roman" pitchFamily="18" charset="0"/>
              </a:rPr>
              <a:t>, потрогали животики.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                      То животик поднимается (вдох), </a:t>
            </a:r>
            <a:endParaRPr lang="ru-RU" sz="1200" dirty="0">
              <a:cs typeface="Arial" charset="0"/>
            </a:endParaRPr>
          </a:p>
          <a:p>
            <a:pPr eaLnBrk="0" hangingPunct="0"/>
            <a:r>
              <a:rPr lang="ru-RU" sz="1200" dirty="0">
                <a:latin typeface="Times New Roman" pitchFamily="18" charset="0"/>
              </a:rPr>
              <a:t>                      То животик опускается (выдох).</a:t>
            </a:r>
            <a:endParaRPr lang="ru-RU" sz="12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098231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288" y="322263"/>
            <a:ext cx="5219700" cy="22780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Массаж спины «Паровоз»</a:t>
            </a:r>
            <a:endParaRPr lang="ru-RU" sz="1600" b="1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Чух-чух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, пыхчу, пыхчу, ворчу,      Похлопывание по спине 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Стоять на месте не хочу!                 ладонями.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Чух-чух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, пыхчу, пыхчу, ворчу!    Поворот на 180,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Стоять на мете не хочу!              поколачивание кулачками.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Колёсами стучу, стучу,               Поворот на 180,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Колёсами стучу, стучу,              постукивание пальцами.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Колёсами стучу, стучу,            Поворот на 180, 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Садись скорее, прокачу!     поглаживание ладонями.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Чу, чу, чу!                            Лёгкое поглаживание пальцами.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3" name="Picture 3" descr="Картинка 44 из 9905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549275"/>
            <a:ext cx="2547937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68313" y="3253274"/>
            <a:ext cx="806450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Гимнастика для глаз «Лиса»</a:t>
            </a:r>
            <a:endParaRPr lang="ru-RU" sz="1600" b="1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Ходит рыжая лиса,             Крепко зажмурить и открыть глаза.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Щурит хитрые глаза.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Смотрит хитрая лисица,           Вытянуть вперёд правую руку,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Ищет, где бы поживиться.        на которой все пальцы, кроме указательного, сжаты в кулак. Вести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рукой </a:t>
            </a: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                                              вправо-влево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и следить за движением указательного пальца глазами, не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</a:t>
            </a: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                                               поворачивая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головы.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Пошла </a:t>
            </a:r>
            <a:r>
              <a:rPr lang="ru-RU" sz="1400" dirty="0" err="1">
                <a:latin typeface="Times New Roman" pitchFamily="18" charset="0"/>
                <a:ea typeface="Times New Roman" pitchFamily="18" charset="0"/>
                <a:cs typeface="Arial" charset="0"/>
              </a:rPr>
              <a:t>лиска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 на базар,                             Поднять руку и опустить, 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Посмотрела на товар.                              прослеживая взглядом.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Себе купила сайку,         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Arial" charset="0"/>
              </a:rPr>
              <a:t>             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Описать рукой круг по часовой стрелке и 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Лисятам балалайку.                        против неё.</a:t>
            </a:r>
          </a:p>
        </p:txBody>
      </p:sp>
      <p:pic>
        <p:nvPicPr>
          <p:cNvPr id="5" name="Picture 6" descr="Картинка 447 из 105306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76231" y="4872038"/>
            <a:ext cx="12192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721832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68313" y="517525"/>
            <a:ext cx="7451725" cy="31702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Массаж спины «Дождик»</a:t>
            </a:r>
            <a:endParaRPr lang="ru-RU" b="1" dirty="0" smtClean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Дождик бегает по крыше -       Встать друг за другом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Бом! Бом! Бом!                        «паровозиком» и похлопывать друг 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По весёлой звонкой крыше -            другу по спине.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Бом! Бом! Бом!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Дома, дома посидите -             Постукивание пальчиками.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Бом! Бом! Бом! 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Никуда не выходите –Бом! Бом! Бом!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Почитайте, поиграйте -            Поколачивание кулачками.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Бом! Бом! Бом!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А уйду – тогда гуляйте … Бом! Бом! Бом!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Дождик бегает по крыше -      Поглаживание ладошками.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Бом! Бом! Бом! 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По весёлой звонкой крыше –Бом! Бом! Бом!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3" name="Picture 4" descr="Картинка 7 из 48297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97353" y="404813"/>
            <a:ext cx="3535485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68314" y="3763576"/>
            <a:ext cx="5471838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Массаж ног</a:t>
            </a: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Божьей коровки папа идёт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Сидя, поглаживать ноги сверху донизу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Следом за папой мама идёт,       Разминать их,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За мамой следом детишки идут,     похлопывать ладошками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Вслед за ними самые малыши бредут.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«Шагать» пальчиками.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Красные юбочки носят они,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        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Поколачивать кулаками.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Юбочки с точками чёрненькими. 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Постукивать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пальцами.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На солнышко они похожи, 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       Поднять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руки вверх и 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Встречают дружно           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       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скрестить кисти, широко 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Новый день                        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     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раздвинув пальцы.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А если будет жарко им,      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     Поглаживать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ноги ладонями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То спрячутся все вместе в тень.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И спрятать руки за спину.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01960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288" y="476250"/>
            <a:ext cx="604892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Массаж лица «Белый мельник»</a:t>
            </a:r>
            <a:endParaRPr lang="ru-RU" b="1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Белый-белый мельник         Провести пальцами по лбу 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Сел на облака.                       от середины к вискам.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Из мешка посыпалась          Легко постучать пальцами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Белая мука.                            по щекам.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Радуются дети,    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    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Сжав руки в кулаки, возвышениями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Лепят колобки.           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больших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пальцев быстро  растереть крылья носа.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Заплясали сани        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Раздвинув указательный и 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Лыжи и коньки.         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средний пальцы, массировать точки перед 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                                         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собой и за ушными раковинами.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68313" y="2930525"/>
            <a:ext cx="6911999" cy="2092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Массаж ушей «Часовой»</a:t>
            </a:r>
            <a:endParaRPr lang="ru-RU" b="1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На далёкой на границе                                                            Загнуть руками уши вперёд.</a:t>
            </a:r>
            <a:endParaRPr lang="ru-RU" sz="1400" dirty="0"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И в холод, и в зной, в зелёной фуражке стоит часовой.</a:t>
            </a:r>
            <a:endParaRPr lang="ru-RU" sz="1400" dirty="0"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На дальней границе                                                                 Потянуть руками мочки ушей </a:t>
            </a:r>
            <a:endParaRPr lang="ru-RU" sz="1400" dirty="0"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И ночью, и днём                                                                         в стороны, вверх, вниз, опустить.</a:t>
            </a:r>
            <a:endParaRPr lang="ru-RU" sz="1400" dirty="0"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Он зорко, он зорко следит за врагом.</a:t>
            </a:r>
            <a:endParaRPr lang="ru-RU" sz="1400" dirty="0"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И если лазутчик захочет пройти,                                                    Указательным </a:t>
            </a:r>
            <a:endParaRPr lang="ru-RU" sz="1400" dirty="0"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Его остановит солдат на пути!                                                       пальцем помассировать </a:t>
            </a:r>
            <a:endParaRPr lang="ru-RU" sz="1400" dirty="0"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                                                                                                          слуховые отвороты.</a:t>
            </a:r>
            <a:endParaRPr lang="ru-RU" sz="1400" dirty="0">
              <a:ea typeface="Times New Roman" pitchFamily="18" charset="0"/>
              <a:cs typeface="Arial" charset="0"/>
            </a:endParaRPr>
          </a:p>
        </p:txBody>
      </p:sp>
      <p:pic>
        <p:nvPicPr>
          <p:cNvPr id="4" name="Picture 4" descr="Картинка 252 из 14658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49" y="4509120"/>
            <a:ext cx="1584325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0351706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68313" y="476250"/>
            <a:ext cx="5111799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Самомассаж рук «Плотник»</a:t>
            </a:r>
            <a:endParaRPr lang="ru-RU" b="1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Мастер в руки взял фуганок,     Поглаживать левую руку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Остро наточил рубанок,         от плеча к кисти 4р., другую.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Доски гладко остругал,              Разминать левую руку.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Взял сверло, шурупы взял,         Разминать руки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Доски ловко просверлил,           круговые двумя пальцами 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Их шурупами свинтил,                от плеча к кисти.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Поработал долотом,                Поколачивание по левой руке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Сколотил всё молотком            по правой.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Получилась рама -                      Быстро перебирая пальцами 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Загляденье прямо!                       пройти по рукам.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Прекрасный тот работник           Погладить руки.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Зовётся просто: плотник.           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68313" y="3567748"/>
            <a:ext cx="6695975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114300"/>
            <a:r>
              <a:rPr lang="ru-RU" b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Массаж спины  «Дятел»</a:t>
            </a:r>
            <a:r>
              <a:rPr lang="ru-RU" sz="12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/>
            </a:r>
            <a:br>
              <a:rPr lang="ru-RU" sz="12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Дятел жил в дупле пустом,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Дуб долбил, как долотом.    (дети похлопывают ладонями по спине впереди стоящего)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Тук-тук-тук, тук-тук-тук!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Долбит дятел крепкий сук.   (поколачивают пальцами)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Клювом, клювом он стучит,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дятел ствол уже долбит.  (постукивают кулачками)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Дятел в дуб всё тук да тук...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Дуб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скрипит:"что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 там за стук? ( постукивают рёбрами ладоней)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Дятел клювом постучал,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Постучал и замолчал,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Arial" charset="0"/>
              </a:rPr>
              <a:t>Потому что он устал.  (поглаживают ладонями)</a:t>
            </a:r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4" name="Picture 6" descr="Картинка 10 из 352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488" y="3644900"/>
            <a:ext cx="151130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372758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54006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C00000"/>
                </a:solidFill>
                <a:latin typeface="Segoe Print" pitchFamily="2" charset="0"/>
                <a:cs typeface="Times New Roman" pitchFamily="18" charset="0"/>
              </a:rPr>
              <a:t>Капуста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Тук, тук, тук, тук-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Раздается в доме стук.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Мы капусту нарубили,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Перетерли,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Посолили-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набили плотно в кадку.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Все теперь у нас в порядке.  (движения по замыслу)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2877329"/>
            <a:ext cx="3456384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C00000"/>
                </a:solidFill>
                <a:latin typeface="Segoe Print" pitchFamily="2" charset="0"/>
                <a:cs typeface="Times New Roman" pitchFamily="18" charset="0"/>
              </a:rPr>
              <a:t>Две лягушки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лужайке две подружки –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Ква-ква-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ква-ква-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Две зеленые лягушки –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Ква-ква-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ква-ква-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Хором песни распевают –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Ква-ква-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Ква-ква-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спокойно спать мешают –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Ква-ква-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ква-ква-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63888" y="3212976"/>
            <a:ext cx="33843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Похлопать по коленям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Похлопать в ладоши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Похлопать по коленям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Похлопать в ладоши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Притопнуть одной ногой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Сложить ладони и чуть-чуть приоткрыть их потом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Похлопать в ладоши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Несколько раз притопнуть ногой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Погрозить пальцем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Похлопать в ладоши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Притопнуть одной ногой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Картинка 28 из 19771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3180850"/>
            <a:ext cx="1978584" cy="2272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442260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4948" y="332656"/>
            <a:ext cx="32221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C00000"/>
                </a:solidFill>
                <a:latin typeface="Segoe Print" pitchFamily="2" charset="0"/>
                <a:cs typeface="Times New Roman" pitchFamily="18" charset="0"/>
              </a:rPr>
              <a:t>Смешные человечки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Дети делятся на пары)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Бежали мимо речки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Смешные человечки,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Прыгали, скакали,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Солнышко встречали.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Забрались на мостик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забили гвоздик.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потом бултых в речку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35896" y="908721"/>
            <a:ext cx="40324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Пальчики бегут по рукам детей, стоящих  друг против друга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Пальчиками попрыгать по плечам друг друга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Ласково положить руки на щеки друг друга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Сложить мостик из рук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Постучать кулачками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Наклониться и свободно покачать руками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4948" y="3717032"/>
            <a:ext cx="40410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C00000"/>
                </a:solidFill>
                <a:latin typeface="Segoe Print" pitchFamily="2" charset="0"/>
                <a:cs typeface="Times New Roman" pitchFamily="18" charset="0"/>
              </a:rPr>
              <a:t>Компот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Будем мы варить компот.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Фруктов нужно много. Вот.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Будем яблоки крошить, 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Грушу будем мы рубить,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Отожмем лимонный сок,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Слив положим и песок.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Варим, варим мы компот: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Угостим честной народ.  (движения по тексту на спине товарища)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0" descr="http://im3-tub-ru.yandex.net/i?id=529303266-06-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7266" y="3783013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im8-tub-ru.yandex.net/i?id=135319235-54-7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3765" y="3249613"/>
            <a:ext cx="1428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http://im6-tub-ru.yandex.net/i?id=375479626-46-7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53138" y="3442444"/>
            <a:ext cx="8953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http://im3-tub-ru.yandex.net/i?id=412468378-28-7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488" y="3068638"/>
            <a:ext cx="14192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http://im3-tub-ru.yandex.net/i?id=73087658-20-7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1038" y="5112682"/>
            <a:ext cx="142875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4692988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2"/>
          <p:cNvSpPr>
            <a:spLocks noChangeArrowheads="1"/>
          </p:cNvSpPr>
          <p:nvPr/>
        </p:nvSpPr>
        <p:spPr bwMode="auto">
          <a:xfrm>
            <a:off x="395289" y="476250"/>
            <a:ext cx="6264944" cy="215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b="1" dirty="0" err="1">
                <a:solidFill>
                  <a:srgbClr val="C00000"/>
                </a:solidFill>
                <a:latin typeface="Segoe Print" pitchFamily="2" charset="0"/>
              </a:rPr>
              <a:t>Граблеобразное</a:t>
            </a:r>
            <a: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  <a:t> круговое растирание ладони одной руки </a:t>
            </a:r>
            <a:b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</a:br>
            <a: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  <a:t>подушечками пальцев другой руки «Паук»</a:t>
            </a:r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Диво дивное – паук,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Восемь ног и восемь рук.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Если надо наутек,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Выручают восемь ног.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Сеть плести за кругом круг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Выручают восемь рук.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В. Суслов</a:t>
            </a:r>
          </a:p>
        </p:txBody>
      </p:sp>
      <p:pic>
        <p:nvPicPr>
          <p:cNvPr id="3" name="Picture 2" descr="http://im4-tub-ru.yandex.net/i?id=40128746-35-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341437"/>
            <a:ext cx="14097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998788" y="2431922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  <a:t>Круговое разминание ладони подушечкой большого пальца</a:t>
            </a:r>
            <a:b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</a:br>
            <a: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  <a:t>противоположной руки «Улитка»</a:t>
            </a:r>
            <a:r>
              <a:rPr lang="ru-RU" dirty="0">
                <a:solidFill>
                  <a:prstClr val="black"/>
                </a:solidFill>
                <a:latin typeface="Calibri" pitchFamily="34" charset="0"/>
              </a:rPr>
              <a:t/>
            </a:r>
            <a:br>
              <a:rPr lang="ru-RU" dirty="0">
                <a:solidFill>
                  <a:prstClr val="black"/>
                </a:solidFill>
                <a:latin typeface="Calibri" pitchFamily="34" charset="0"/>
              </a:rPr>
            </a:br>
            <a:r>
              <a:rPr lang="ru-RU" sz="1400" dirty="0">
                <a:solidFill>
                  <a:prstClr val="black"/>
                </a:solidFill>
                <a:latin typeface="Calibri" pitchFamily="34" charset="0"/>
              </a:rPr>
              <a:t>Толстушка-</a:t>
            </a:r>
            <a:r>
              <a:rPr lang="ru-RU" sz="1400" dirty="0" err="1">
                <a:solidFill>
                  <a:prstClr val="black"/>
                </a:solidFill>
                <a:latin typeface="Calibri" pitchFamily="34" charset="0"/>
              </a:rPr>
              <a:t>ползушка</a:t>
            </a:r>
            <a:r>
              <a:rPr lang="ru-RU" sz="1400" dirty="0">
                <a:solidFill>
                  <a:prstClr val="black"/>
                </a:solidFill>
                <a:latin typeface="Calibri" pitchFamily="34" charset="0"/>
              </a:rPr>
              <a:t>,</a:t>
            </a:r>
            <a:br>
              <a:rPr lang="ru-RU" sz="1400" dirty="0">
                <a:solidFill>
                  <a:prstClr val="black"/>
                </a:solidFill>
                <a:latin typeface="Calibri" pitchFamily="34" charset="0"/>
              </a:rPr>
            </a:br>
            <a:r>
              <a:rPr lang="ru-RU" sz="1400" dirty="0">
                <a:solidFill>
                  <a:prstClr val="black"/>
                </a:solidFill>
                <a:latin typeface="Calibri" pitchFamily="34" charset="0"/>
              </a:rPr>
              <a:t>Дом-завитушка,</a:t>
            </a:r>
            <a:br>
              <a:rPr lang="ru-RU" sz="1400" dirty="0">
                <a:solidFill>
                  <a:prstClr val="black"/>
                </a:solidFill>
                <a:latin typeface="Calibri" pitchFamily="34" charset="0"/>
              </a:rPr>
            </a:br>
            <a:r>
              <a:rPr lang="ru-RU" sz="1400" dirty="0">
                <a:solidFill>
                  <a:prstClr val="black"/>
                </a:solidFill>
                <a:latin typeface="Calibri" pitchFamily="34" charset="0"/>
              </a:rPr>
              <a:t>Ползи по дорожке,</a:t>
            </a:r>
            <a:br>
              <a:rPr lang="ru-RU" sz="1400" dirty="0">
                <a:solidFill>
                  <a:prstClr val="black"/>
                </a:solidFill>
                <a:latin typeface="Calibri" pitchFamily="34" charset="0"/>
              </a:rPr>
            </a:br>
            <a:r>
              <a:rPr lang="ru-RU" sz="1400" dirty="0">
                <a:solidFill>
                  <a:prstClr val="black"/>
                </a:solidFill>
                <a:latin typeface="Calibri" pitchFamily="34" charset="0"/>
              </a:rPr>
              <a:t>Ползи по ладошке,</a:t>
            </a:r>
            <a:br>
              <a:rPr lang="ru-RU" sz="1400" dirty="0">
                <a:solidFill>
                  <a:prstClr val="black"/>
                </a:solidFill>
                <a:latin typeface="Calibri" pitchFamily="34" charset="0"/>
              </a:rPr>
            </a:br>
            <a:r>
              <a:rPr lang="ru-RU" sz="1400" dirty="0">
                <a:solidFill>
                  <a:prstClr val="black"/>
                </a:solidFill>
                <a:latin typeface="Calibri" pitchFamily="34" charset="0"/>
              </a:rPr>
              <a:t>Ползи, не спеши.</a:t>
            </a:r>
            <a:br>
              <a:rPr lang="ru-RU" sz="1400" dirty="0">
                <a:solidFill>
                  <a:prstClr val="black"/>
                </a:solidFill>
                <a:latin typeface="Calibri" pitchFamily="34" charset="0"/>
              </a:rPr>
            </a:br>
            <a:r>
              <a:rPr lang="ru-RU" sz="1400" dirty="0">
                <a:solidFill>
                  <a:prstClr val="black"/>
                </a:solidFill>
                <a:latin typeface="Calibri" pitchFamily="34" charset="0"/>
              </a:rPr>
              <a:t>Рога покажи.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834938"/>
            <a:ext cx="1427163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74942" y="4521607"/>
            <a:ext cx="49098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  <a:t>Пиление (продольное и поперечное) ладони ребром </a:t>
            </a:r>
            <a:r>
              <a:rPr lang="ru-RU" sz="1600" b="1" dirty="0" smtClean="0">
                <a:solidFill>
                  <a:srgbClr val="C00000"/>
                </a:solidFill>
                <a:latin typeface="Segoe Print" pitchFamily="2" charset="0"/>
              </a:rPr>
              <a:t>ладони противоположной </a:t>
            </a:r>
            <a: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  <a:t>руки.</a:t>
            </a:r>
            <a:r>
              <a:rPr lang="ru-RU" dirty="0">
                <a:solidFill>
                  <a:prstClr val="black"/>
                </a:solidFill>
                <a:latin typeface="Calibri" pitchFamily="34" charset="0"/>
              </a:rPr>
              <a:t/>
            </a:r>
            <a:br>
              <a:rPr lang="ru-RU" dirty="0">
                <a:solidFill>
                  <a:prstClr val="black"/>
                </a:solidFill>
                <a:latin typeface="Calibri" pitchFamily="34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Пилит, пилит пила,</a:t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жужжит, как пчела,</a:t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визжит, и поет,</a:t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Соням спать не дает.</a:t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В. Сокол</a:t>
            </a:r>
            <a:r>
              <a:rPr lang="ru-RU" dirty="0">
                <a:solidFill>
                  <a:prstClr val="black"/>
                </a:solidFill>
                <a:latin typeface="Calibri" pitchFamily="34" charset="0"/>
              </a:rPr>
              <a:t/>
            </a:r>
            <a:br>
              <a:rPr lang="ru-RU" dirty="0">
                <a:solidFill>
                  <a:prstClr val="black"/>
                </a:solidFill>
                <a:latin typeface="Calibri" pitchFamily="34" charset="0"/>
              </a:rPr>
            </a:br>
            <a:endParaRPr lang="ru-RU" dirty="0"/>
          </a:p>
        </p:txBody>
      </p:sp>
      <p:pic>
        <p:nvPicPr>
          <p:cNvPr id="7" name="Picture 6" descr="Картинка 31 из 26947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8538" y="5157788"/>
            <a:ext cx="1582737" cy="121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5733874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288" y="620713"/>
            <a:ext cx="774065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 «Нос»</a:t>
            </a:r>
            <a:endParaRPr lang="ru-RU" sz="1600" b="1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Цель: профилактика ринита, простудных заболеваний.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     Указательным и большим пальцами подергать кончик носа.   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    </a:t>
            </a:r>
          </a:p>
          <a:p>
            <a:pPr eaLnBrk="0" hangingPunct="0"/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 «Уши»</a:t>
            </a:r>
            <a:endParaRPr lang="ru-RU" sz="1600" b="1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Цель: массаж ушей, профилактика простудных заболеваний, укрепление иммунитета.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     Растирать за ушами сверху вниз указательными пальцами «примазывать, чтобы не отклеились».</a:t>
            </a:r>
          </a:p>
          <a:p>
            <a:pPr eaLnBrk="0" hangingPunct="0"/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 «Ноготь»</a:t>
            </a:r>
            <a:endParaRPr lang="ru-RU" sz="1600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Цель: массаж рук, укрепление иммунитета.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     Указательным и большим пальцами надавливать на каждый ноготь другой руки.</a:t>
            </a:r>
          </a:p>
          <a:p>
            <a:pPr eaLnBrk="0" hangingPunct="0"/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 «Мячик»</a:t>
            </a:r>
            <a:endParaRPr lang="ru-RU" sz="1600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Цель: массаж живота, координация движений, дыхательная гимнастика.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     Стоя или лежа на полу, руки и ноги произвольно, положить руку на живот. 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Arial" charset="0"/>
              </a:rPr>
              <a:t>Вдох- 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«надуваем» живот, выдох – «сдуваем» живот.</a:t>
            </a:r>
          </a:p>
          <a:p>
            <a:pPr eaLnBrk="0" hangingPunct="0"/>
            <a:endParaRPr lang="ru-RU" sz="1400" dirty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 «Моем </a:t>
            </a:r>
            <a:r>
              <a:rPr lang="en-US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 </a:t>
            </a:r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голову»</a:t>
            </a:r>
            <a:endParaRPr lang="ru-RU" sz="1600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Цель: улучшение мозгового кровообращения путем воздействия на активные точки головы.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     Сидя по-турецки.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«представим, что мы моем голову. Сильно нажимая пальцами на кожу головы, ведем ими, словно граблями, от затылка, а затем от висков и ото лба к макушке, как будто сгребаем сено в стог. Теперь подушечками пальцев потираем кожу головы в направлении от висков к затылку. Пальчики обеих рук «бегают» по поверхности головы и «играют в догонялки». А сейчас, словно расческой, ласково «расчесываем» волосы пальцами.</a:t>
            </a:r>
          </a:p>
        </p:txBody>
      </p:sp>
      <p:pic>
        <p:nvPicPr>
          <p:cNvPr id="3" name="Picture 5" descr="http://im6-tub-ru.yandex.net/i?id=298471002-29-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458131"/>
            <a:ext cx="1944563" cy="1957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0247820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2"/>
          <p:cNvSpPr>
            <a:spLocks noChangeArrowheads="1"/>
          </p:cNvSpPr>
          <p:nvPr/>
        </p:nvSpPr>
        <p:spPr bwMode="auto">
          <a:xfrm>
            <a:off x="410153" y="404664"/>
            <a:ext cx="6898151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Segoe Print" pitchFamily="2" charset="0"/>
              </a:rPr>
              <a:t>Массаж спины «Свинки» </a:t>
            </a:r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Как на пишущей машинке две хорошенькие свинки (дети легко похлопывают по спине) 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Всё постукивают, всё похрюкивают: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Туки-туки-туки-тук! (поколачивать кулачками, постукивать пальчиками.)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Хрюки-хрюки-хрюки-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хрюу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! (поглаживают ладонями.)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3"/>
          <p:cNvSpPr>
            <a:spLocks noChangeArrowheads="1"/>
          </p:cNvSpPr>
          <p:nvPr/>
        </p:nvSpPr>
        <p:spPr bwMode="auto">
          <a:xfrm>
            <a:off x="2843808" y="1864325"/>
            <a:ext cx="5529999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  <a:t>Массаж биологически активных точек.</a:t>
            </a:r>
            <a:b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</a:br>
            <a:r>
              <a:rPr lang="ru-RU" sz="1600" b="1" dirty="0">
                <a:solidFill>
                  <a:srgbClr val="C00000"/>
                </a:solidFill>
                <a:latin typeface="Segoe Print" pitchFamily="2" charset="0"/>
              </a:rPr>
              <a:t>«Солнышко»</a:t>
            </a:r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Солнце утром рано встало, (Поднять руки вверх, потянуться.)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Всех детишек приласкало. (Делают руками фонарики.)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Гладит грудку,    (Массируют «дорожку» на груди снизу вверх.)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Гладит шейку,   (Поглаживают шею большими пальцами сверху вниз.)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Гладит носик,   (Кулачками растирают крылья носа.)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Гладит лоб,       (Проводить пальцами от середины к вискам.)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Гладит ушки,     (Растирают ладонями уши.)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Гладит ручки,     (Растирают ладони.)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Загорают дети – вот! (Поднимают руки вверх.) 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10153" y="4569281"/>
            <a:ext cx="6394095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sz="1200" b="1" i="1" dirty="0">
                <a:ea typeface="Times New Roman" pitchFamily="18" charset="0"/>
                <a:cs typeface="Arial" charset="0"/>
              </a:rPr>
              <a:t> </a:t>
            </a:r>
            <a:r>
              <a:rPr lang="ru-RU" sz="1600" b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«Чебурашка»</a:t>
            </a:r>
            <a:endParaRPr lang="ru-RU" sz="1600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 Сидя по-турецки. 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«Представим, что мы превратились в доброго, забавного Чебурашку.  Нежно поглаживаем ушные раковины по краям, снаружи, а затем по бороздкам внутри. Растираем пальчиками 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Arial" charset="0"/>
              </a:rPr>
              <a:t>за 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ушами. Ласково оттягиваем ушки вверх и вниз, а затем в стороны. А теперь поглаживаем пальчиками вокруг основания ушек.</a:t>
            </a:r>
          </a:p>
        </p:txBody>
      </p:sp>
      <p:pic>
        <p:nvPicPr>
          <p:cNvPr id="5" name="Picture 5" descr="http://im0-tub-ru.yandex.net/i?id=66943300-68-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288498"/>
            <a:ext cx="144016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http://im3-tub-ru.yandex.net/i?id=135387463-30-7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4480903"/>
            <a:ext cx="1143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782923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289" y="476250"/>
            <a:ext cx="5760888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«</a:t>
            </a:r>
            <a:r>
              <a:rPr lang="ru-RU" sz="1600" b="1" i="1" dirty="0" err="1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Умывалочка</a:t>
            </a:r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»</a:t>
            </a:r>
            <a:endParaRPr lang="ru-RU" sz="1600" b="1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Кран откройся,</a:t>
            </a:r>
            <a:r>
              <a:rPr lang="ru-RU" sz="1400" i="1" dirty="0">
                <a:latin typeface="Times New Roman" pitchFamily="18" charset="0"/>
                <a:ea typeface="Times New Roman" pitchFamily="18" charset="0"/>
                <a:cs typeface="Arial" charset="0"/>
              </a:rPr>
              <a:t>(Правой рукой показать, как открыть кран.)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/>
            </a:r>
            <a:b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Нос умойся, </a:t>
            </a:r>
            <a:r>
              <a:rPr lang="ru-RU" sz="1400" i="1" dirty="0">
                <a:latin typeface="Times New Roman" pitchFamily="18" charset="0"/>
                <a:ea typeface="Times New Roman" pitchFamily="18" charset="0"/>
                <a:cs typeface="Arial" charset="0"/>
              </a:rPr>
              <a:t>(Указательными пальцами массировать крылья носа.) 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/>
            </a:r>
            <a:b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Мойтесь сразу оба глаза.</a:t>
            </a:r>
            <a:r>
              <a:rPr lang="ru-RU" sz="1400" i="1" dirty="0">
                <a:latin typeface="Times New Roman" pitchFamily="18" charset="0"/>
                <a:ea typeface="Times New Roman" pitchFamily="18" charset="0"/>
                <a:cs typeface="Arial" charset="0"/>
              </a:rPr>
              <a:t>(Указательными пальцами массировать веки.)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/>
            </a:r>
            <a:b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Мойтесь ушки, </a:t>
            </a:r>
            <a:r>
              <a:rPr lang="ru-RU" sz="1400" i="1" dirty="0">
                <a:latin typeface="Times New Roman" pitchFamily="18" charset="0"/>
                <a:ea typeface="Times New Roman" pitchFamily="18" charset="0"/>
                <a:cs typeface="Arial" charset="0"/>
              </a:rPr>
              <a:t>(Ладошками массировать уши.)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/>
            </a:r>
            <a:b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Мойся шейка.</a:t>
            </a:r>
            <a:r>
              <a:rPr lang="ru-RU" sz="1400" i="1" dirty="0">
                <a:latin typeface="Times New Roman" pitchFamily="18" charset="0"/>
                <a:ea typeface="Times New Roman" pitchFamily="18" charset="0"/>
                <a:cs typeface="Arial" charset="0"/>
              </a:rPr>
              <a:t>(Поглаживание шеи сверху вниз ладошками.)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/>
            </a:r>
            <a:b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Шейка мойся хорошенько.</a:t>
            </a:r>
            <a:b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Мойся, мойся, обливайся.</a:t>
            </a:r>
            <a:r>
              <a:rPr lang="ru-RU" sz="1400" i="1" dirty="0">
                <a:latin typeface="Times New Roman" pitchFamily="18" charset="0"/>
                <a:ea typeface="Times New Roman" pitchFamily="18" charset="0"/>
                <a:cs typeface="Arial" charset="0"/>
              </a:rPr>
              <a:t>(Ладошками массируют щеки.)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/>
            </a:r>
            <a:b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Грязь смывайся,</a:t>
            </a:r>
            <a:r>
              <a:rPr lang="ru-RU" sz="1400" i="1" dirty="0">
                <a:latin typeface="Times New Roman" pitchFamily="18" charset="0"/>
                <a:ea typeface="Times New Roman" pitchFamily="18" charset="0"/>
                <a:cs typeface="Arial" charset="0"/>
              </a:rPr>
              <a:t>(Трут ладошку об ладошку.)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/>
            </a:r>
            <a:b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</a:br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Грязь смывайся.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95289" y="2997200"/>
            <a:ext cx="6913016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sz="1600" b="1" i="1" dirty="0">
                <a:solidFill>
                  <a:srgbClr val="C00000"/>
                </a:solidFill>
                <a:latin typeface="Segoe Print" pitchFamily="2" charset="0"/>
                <a:ea typeface="Times New Roman" pitchFamily="18" charset="0"/>
                <a:cs typeface="Arial" charset="0"/>
              </a:rPr>
              <a:t>«Умывальная песенка»</a:t>
            </a:r>
            <a:endParaRPr lang="ru-RU" sz="1600" b="1" dirty="0">
              <a:solidFill>
                <a:srgbClr val="C00000"/>
              </a:solidFill>
              <a:latin typeface="Segoe Print" pitchFamily="2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Хуже наказанья –                                              Качают головой из стороны в сторону.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Жить без умыванья. Все ребячьи лица           Мягкими движениями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Обожают мыться.                                              Проводят ладонями по лицу сверху вниз.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Без воды, без мыла –                                        Растирают ладонями нос.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Всех бы грязь покрыла.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Чудно, чудно – вымыться не трудно!           Растирают ладонями уши.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Чистым быть чудесно!                                    Потирают ладони друг о друга.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Теперь нос чистый,                                         Прикасаются указательным пальцем к носу.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Теперь рот чистый.                                         Показывают пальчиком на рот.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И подбородок чистый.                                   Прикасаются пальцем к подбородку.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И глазки блестят -                                          Прикасаются к внешним уголкам глаз.</a:t>
            </a:r>
          </a:p>
          <a:p>
            <a:pPr eaLnBrk="0" hangingPunct="0"/>
            <a:r>
              <a:rPr lang="ru-RU" sz="1400" dirty="0">
                <a:latin typeface="Times New Roman" pitchFamily="18" charset="0"/>
                <a:ea typeface="Times New Roman" pitchFamily="18" charset="0"/>
                <a:cs typeface="Arial" charset="0"/>
              </a:rPr>
              <a:t>Весело глядят.                                                Протягивают ладошки вперёд.</a:t>
            </a:r>
          </a:p>
        </p:txBody>
      </p:sp>
      <p:pic>
        <p:nvPicPr>
          <p:cNvPr id="4" name="Picture 4" descr="http://im7-tub-ru.yandex.net/i?id=196589915-23-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38518" y="549275"/>
            <a:ext cx="2303463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9310295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535" y="260648"/>
            <a:ext cx="6662737" cy="538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Картинка 237 из 2164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62073"/>
            <a:ext cx="18002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6108866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5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288" y="1020763"/>
            <a:ext cx="6588125" cy="427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Segoe Print" pitchFamily="2" charset="0"/>
                <a:cs typeface="Times New Roman" pitchFamily="18" charset="0"/>
              </a:rPr>
              <a:t>«Двойные рисунки»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Упражнение способствует расширению зрительного поля, движения глаз становятся более плавными. Это улучшает навык письма, понимающего чтения. Через активизацию обоих полушарий способствует лучшему выполнению любых творческих заданий.</a:t>
            </a:r>
          </a:p>
          <a:p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(Выполняется стоя или сидя.)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Представьте, что у вас в каждой руке по карандашу, а перед вами доска. Одновременно двумя руками начинайте рисовать на воображаемой доске рисунки. Они должны быть зеркальными, т.е. две руки рисуют одно и то же. Глаза следят за рисунком. Руки вытянуты и чуть согнуты в локтях.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srgbClr val="C00000"/>
                </a:solidFill>
                <a:latin typeface="Segoe Print" pitchFamily="2" charset="0"/>
                <a:cs typeface="Times New Roman" pitchFamily="18" charset="0"/>
              </a:rPr>
              <a:t> «Перекрестные шаги»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Упражнение активизирует работу обоих полушарий мозга, способствует более быстрому включению в ситуацию, усвоению информации, развитию способности активного понимающего чтения и слушания.</a:t>
            </a:r>
          </a:p>
          <a:p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(Выполняется стоя или сидя.)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Локтем левой руки нужно тянуться к колену правой ноги, потом локтем правой руки тянуться к поднимающемуся навстречу колену левой ноги.</a:t>
            </a:r>
          </a:p>
          <a:p>
            <a:endParaRPr lang="ru-RU" sz="1600" dirty="0">
              <a:latin typeface="Calibri" pitchFamily="34" charset="0"/>
            </a:endParaRPr>
          </a:p>
        </p:txBody>
      </p:sp>
      <p:pic>
        <p:nvPicPr>
          <p:cNvPr id="3" name="Picture 2" descr="Картинка 357 из 39258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2492375"/>
            <a:ext cx="2428875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304524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587</TotalTime>
  <Words>4930</Words>
  <Application>Microsoft Office PowerPoint</Application>
  <PresentationFormat>Экран (4:3)</PresentationFormat>
  <Paragraphs>626</Paragraphs>
  <Slides>63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65" baseType="lpstr">
      <vt:lpstr>Тема Office</vt:lpstr>
      <vt:lpstr>Лист Microsoft Office Excel 97-2003</vt:lpstr>
      <vt:lpstr>Муниципальное бюджетное образовательное учреждение «Детский дом № 2» г. Кемерово</vt:lpstr>
      <vt:lpstr>"Здоровье — это драгоценность и притом единственная, ради которой стои только не пожалеть времени, сил, труда и социальных благ, но и пожертвовать ради него частицей самой жизни, поскольку жизнь без него становится нестерпимой и унизительной"                                                  Мишель Монтень</vt:lpstr>
      <vt:lpstr>В современном обществе проблема сохранения и укрепления здоровья детей является как никогда ранее актуальной. Это объясняется тем, что к ним предъявляются весьма высокие требования, соответствовать которым могут только здоровые дети. А о здоровье можно говорить не только при отсутствии каких-либо заболеваний, но и при условии гармоничного нервно-психологического развития, высокой умственной и физической работоспособности. </vt:lpstr>
      <vt:lpstr>   Вместе с тем результаты научных исследований свидетельствуют, уже в дошкольном возрасте здоровых детей становится все меньше. Большинство детей дошкольного возраста имеют разные нарушения в психофизическом развитии. Здоровье, как известно, на 50% определяется образом жизни, а модель образа жизни формируется в детстве. Поэтому так важно формировать привычку к здоровому образу жизни в дошкольном возрасте. Здоровьетворящее образование – это инструмент достижения высокого качества жизни. Основным результатом здоровьесберегающего образования должно стать обретение состояния гармонии, душевного равновесия и жизненных сил.  </vt:lpstr>
      <vt:lpstr>Дошкольное образовательное учреждение должно постоянно осваивать комплекс мер, направленных на сохранение здоровья ребенка на всех этапах его обучения и развития. Существуют разнообразные формы и виды деятельности, направленные на сохранение и укрепление здоровья воспитанников. Их комплекс получил в настоящее время их общее название «здоровьесберегающие технологии». </vt:lpstr>
      <vt:lpstr>Слайд 6</vt:lpstr>
      <vt:lpstr>Цель:   обеспечить дошкольнику возможность сохранения физического, психического и социального здоровья, сформировать у него необходимые знания, умения и навыки по здоровому образу жизни, научить использовать полученные знания в повседневной жизни.</vt:lpstr>
      <vt:lpstr>Задачи здоровьесбережения </vt:lpstr>
      <vt:lpstr>  Глава 1.  Условия и факторы, влияющие на сохранение здоровья.  </vt:lpstr>
      <vt:lpstr>Слайд 10</vt:lpstr>
      <vt:lpstr>Слайд 11</vt:lpstr>
      <vt:lpstr>« Забота о здоровье — это важнейший труд воспитателя. От жизнерадостности, бодрости детей зависит их духовная жизнь, мировоззрение, умственное развитие, прочность знаний, вера в свои силы»  В. А. Сухомлинский </vt:lpstr>
      <vt:lpstr>Здоровьесберегающая технология - это система мер, включающая взаимосвязь и взаимодействие всех факторов образовательной среды, направленных на сохранение здоровья ребенка на всех этапах его обучения и развития.  </vt:lpstr>
      <vt:lpstr>Виды  здоровья</vt:lpstr>
      <vt:lpstr>Критерии здоровья </vt:lpstr>
      <vt:lpstr>Признаки здоровья</vt:lpstr>
      <vt:lpstr>Здоровье  зависит  от следующих  факторов: </vt:lpstr>
      <vt:lpstr> 1.2. Концептуальные позиции. </vt:lpstr>
      <vt:lpstr>                  Глава 2. Технологии здоровьесберегающей среды в ДОУ  Здоровьесберегающие технологии: - Оптимальные условия жизнеобеспечения     детей - ОБЖ дошкольников - Формирование основ ЗОЖ - Здоровье-сберегающая структура ДОУ </vt:lpstr>
      <vt:lpstr>Слайд 20</vt:lpstr>
      <vt:lpstr>Здоровьесберегающие образовательные технологии</vt:lpstr>
      <vt:lpstr>Основной показатель, отличающий все здоровьесберегающие образовательные технологии — регулярная экспресс-диагностика состояния детей и отслеживание основных параметров развития организма в динамике (начало — конец учебного года), что позволяет сделать соответствующие выводы о состоянии их здоровья. </vt:lpstr>
      <vt:lpstr> 2.2 Здоровьесберегающие технологии в  оздоровительно-развивающей работе ДОУ. </vt:lpstr>
      <vt:lpstr>Области  здоровьесбережения</vt:lpstr>
      <vt:lpstr> Выбор  здоровьесберегающих  технологий  зависит от: </vt:lpstr>
      <vt:lpstr> 2.3. Обеспечение здоровьесберегающей деятельности в детском саду          Ресурсное обеспечение  здоровьесберегающей деятельности  в детском саду </vt:lpstr>
      <vt:lpstr>Научно-методическим обеспечением   здоровьесберегающей деятельности  Являются программы по следующим направлениям</vt:lpstr>
      <vt:lpstr> модель идеально здорового ребенка </vt:lpstr>
      <vt:lpstr>2.4. Формы и направления физкультурно – оздоровительной работы в ДОУ. </vt:lpstr>
      <vt:lpstr>Основные направления  физкультурно – оздоровительной работы в ДОУ </vt:lpstr>
      <vt:lpstr>Воспитательно – образовательная и оздоровительная работа в дошкольном учреждении для часто и длительно болеющих детей</vt:lpstr>
      <vt:lpstr>Результаты внедрения          здоровьесберегающих технологий в ДОУ </vt:lpstr>
      <vt:lpstr> Формы организации здоровьесберегающей работы: </vt:lpstr>
      <vt:lpstr>Слайд 34</vt:lpstr>
      <vt:lpstr>Слайд 35</vt:lpstr>
      <vt:lpstr> 2.5. Здоровьесбережение в режиме дня</vt:lpstr>
      <vt:lpstr>Слайд 37</vt:lpstr>
      <vt:lpstr>Слайд 38</vt:lpstr>
      <vt:lpstr>Воспитание потребности и практики  здорового образа жизни </vt:lpstr>
      <vt:lpstr> Глава 3.  Программа здоровьясбережения (из опыта работы МБДОУ №202 г.Кемерово). </vt:lpstr>
      <vt:lpstr>Слайд 41</vt:lpstr>
      <vt:lpstr>Слайд 42</vt:lpstr>
      <vt:lpstr>Слайд 43</vt:lpstr>
      <vt:lpstr>Слайд 44</vt:lpstr>
      <vt:lpstr> Заключение </vt:lpstr>
      <vt:lpstr>Слайд 46</vt:lpstr>
      <vt:lpstr>Список литературы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«Детский сад № 4»</dc:title>
  <dc:creator>Admin</dc:creator>
  <cp:lastModifiedBy>пользователь</cp:lastModifiedBy>
  <cp:revision>49</cp:revision>
  <dcterms:created xsi:type="dcterms:W3CDTF">2012-05-30T08:23:36Z</dcterms:created>
  <dcterms:modified xsi:type="dcterms:W3CDTF">2019-01-20T09:51:58Z</dcterms:modified>
</cp:coreProperties>
</file>