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56" r:id="rId3"/>
    <p:sldId id="288" r:id="rId4"/>
    <p:sldId id="259" r:id="rId5"/>
    <p:sldId id="289" r:id="rId6"/>
    <p:sldId id="284" r:id="rId7"/>
    <p:sldId id="276" r:id="rId8"/>
    <p:sldId id="291" r:id="rId9"/>
    <p:sldId id="264" r:id="rId10"/>
    <p:sldId id="272" r:id="rId11"/>
    <p:sldId id="279" r:id="rId12"/>
    <p:sldId id="274" r:id="rId13"/>
    <p:sldId id="280" r:id="rId14"/>
    <p:sldId id="286" r:id="rId15"/>
    <p:sldId id="268" r:id="rId16"/>
    <p:sldId id="292" r:id="rId17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A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342" y="5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FE3A8E-CD43-4743-8866-20D0ED60763A}" type="datetimeFigureOut">
              <a:rPr lang="ru-RU" smtClean="0"/>
              <a:t>01.04.2023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260873-3431-4214-843D-B55DD70CE5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2759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Здравствуйте. Сегодня мы хотим поделиться  опытом работы  и рассказать о приемах   моделирования на уроках математики в начальной школе.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60873-3431-4214-843D-B55DD70CE5A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78710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Целью курса математики в начальной школе является формирование функционально грамотной личности, владеющей системой математических знаний и умений, позволяющих применять эти знания для решения практических жизненных задач.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Задача учителя - достижение поставленной цели с помощью   эффективных приёмов, методов, средств обучения. Для нас одним из таких приоритетных направлений стало моделирование.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60873-3431-4214-843D-B55DD70CE5A9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50309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Моделирование — это одно из средств познания действительности. Модель используется для изучения любых объектов, явлений, процессов, для решения различных задач и  получения  информации. </a:t>
            </a:r>
          </a:p>
          <a:p>
            <a:r>
              <a:rPr lang="ru-RU" dirty="0" smtClean="0"/>
              <a:t>Наглядное моделирование имеет широкое применение.  К его использованию в процессе обучения обращались еще тогда, когда не существовало  и самой школы.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Ян </a:t>
            </a:r>
            <a:r>
              <a:rPr lang="ru-RU" dirty="0" err="1" smtClean="0"/>
              <a:t>Амос</a:t>
            </a:r>
            <a:r>
              <a:rPr lang="ru-RU" dirty="0" smtClean="0"/>
              <a:t> Коменский много раз приводил одну фразу: «Ничего не может быть в сознании, что заранее не было дано в ощущении». Модели, которые создают и которыми пользуются ученики, – это не только способ преобразования информации, но и  один из способов формирования умений учиться.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60873-3431-4214-843D-B55DD70CE5A9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76117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При поступлении в школу первоклассники выполняют «Мониторинг готовности к обучению в школе»  Предпосылки к овладению математикой проверяет тест   «Образец и правило».  Результаты по методике служат предвестником трудностей в овладении математикой  и речь идет не столько об арифметических операциях, сколько о решении задач, а именно понимании  условия задачи, умении приложить  усилия по  планированию своих действий и ее решению.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60873-3431-4214-843D-B55DD70CE5A9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0789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Мы видим, что при поступлении в школу данные предпосылки сформированы у обучающихся в среднем на  61 % . Средний  балл 7 из 12.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Если посмотреть на данные выполнения по классу, то можно увидеть 0,2,4 и этих учащихся немало. Есть максимально 10 из 12 , 12 из 12  этих ребят немного. </a:t>
            </a:r>
            <a:endParaRPr lang="ru-RU" dirty="0" smtClean="0"/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Что примечательно, тест как будто на первый взгляд  не совсем связан с математикой.  Он проверяет умение понимать и принимать  условие задачи, умение приложить  усилия по  планированию своих действий и выборе способа решения, то что как раз лежит в основе математического мышления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60873-3431-4214-843D-B55DD70CE5A9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75763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60873-3431-4214-843D-B55DD70CE5A9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38248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Начиная с 1 класса работаем с понятиями   Части и целое. Прием хорошо работает  при  решении уравнений, взят из системы РО, но может применяться по любому УМК.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Сначала ребята учатся строить простые схемы к величинам, потом на основе схемы выделять части и целое. Далее по правилу выбирать ход решения уравнения. К 4 классу Части и целое помогают в решении более сложных уравнений. Результаты текущих контрольных и проверочных работ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демонстрируют базовый уровень  этого умения.</a:t>
            </a:r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60873-3431-4214-843D-B55DD70CE5A9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20151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Далее</a:t>
            </a:r>
            <a:r>
              <a:rPr lang="ru-RU" baseline="0" dirty="0" smtClean="0"/>
              <a:t> вы видите, как моделирование и понятия части и целое  помогают при решении задач с 1-4 класс.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60873-3431-4214-843D-B55DD70CE5A9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12878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Сейчас перед вами задания из мониторинга образовательных достижений первоклассников по математике на конец обучения в 1 классе. И можно увидеть, как ребята дополняют рисунки данными из задачи для получения правильного ответа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60873-3431-4214-843D-B55DD70CE5A9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71339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ОБРАТИМСЯ к выполнению ВПР 4 класса.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Рассмотрим на примере заданий номер 9 (основы алгоритмического и логического мышления)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 Толи есть конфеты: 7 апельсиновых, 9 клубничных, 5 лимонных и 9 вишнёвых. Толя хочет разложить все конфеты в несколько пакетиков так, чтобы ни в одном пакетике не было двух одинаковых конфет и чтобы во всех пакетиках конфет было одинаковое количество.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Толя разложил все конфеты в десять пакетиков, причём конфет во всех пакетиках одинаковое количество и ни в одном пакетике нет двух одинаковых конфет. Сколько у него получилось пакетиков, в которых есть и апельсиновая, и клубничная, и вишнёвая конфета?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60873-3431-4214-843D-B55DD70CE5A9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18413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Не каждый ребенок способен к такому рассуждению. А вот решить задачу, используя моделирование возможно.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Рисуем 10 пакетиков как в условии задачи. Начинаем «делить» конфеты. Запись лучше вести карандашом, так как в процессе придется конфеты менять местами. После завершения раскладки конфет – ответ появится на рисунке.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60873-3431-4214-843D-B55DD70CE5A9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83964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Аналогично с заданием повышенного уровня сложности, номер 12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Пример задачи: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«Детском мире» продавали двухколёсные и трёхколёсные велосипеды. Максим пересчитал все рули и все колёса. Получилось 12 рулей и 27 колёс. Сколько трёхколёсных велосипедов продавали в «Детском мире»?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60873-3431-4214-843D-B55DD70CE5A9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06165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Как можно решить, используя моделирование: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Моделируем 12 рулей и «делим» колеса. Ответ отразится в рисунке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60873-3431-4214-843D-B55DD70CE5A9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3961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ru-RU" sz="1200" dirty="0" smtClean="0">
                <a:latin typeface="+mn-lt"/>
                <a:ea typeface="+mn-ea"/>
                <a:cs typeface="+mn-cs"/>
              </a:rPr>
              <a:t>На проверочной работе предлагаются различные варианты подобных заданий, которые легко </a:t>
            </a:r>
            <a:r>
              <a:rPr lang="ru-RU" sz="1200" dirty="0" err="1" smtClean="0">
                <a:latin typeface="+mn-lt"/>
                <a:ea typeface="+mn-ea"/>
                <a:cs typeface="+mn-cs"/>
              </a:rPr>
              <a:t>модеруются</a:t>
            </a:r>
            <a:r>
              <a:rPr lang="ru-RU" sz="1200" dirty="0" smtClean="0">
                <a:latin typeface="+mn-lt"/>
                <a:ea typeface="+mn-ea"/>
                <a:cs typeface="+mn-cs"/>
              </a:rPr>
              <a:t> что</a:t>
            </a:r>
            <a:r>
              <a:rPr lang="ru-RU" sz="1200" baseline="0" dirty="0" smtClean="0">
                <a:latin typeface="+mn-lt"/>
                <a:ea typeface="+mn-ea"/>
                <a:cs typeface="+mn-cs"/>
              </a:rPr>
              <a:t> помогает выстраивать верный ход решения.</a:t>
            </a:r>
            <a:r>
              <a:rPr lang="ru-RU" sz="1200" dirty="0" smtClean="0">
                <a:latin typeface="+mn-lt"/>
                <a:ea typeface="+mn-ea"/>
                <a:cs typeface="+mn-cs"/>
              </a:rPr>
              <a:t/>
            </a:r>
            <a:br>
              <a:rPr lang="ru-RU" sz="1200" dirty="0" smtClean="0">
                <a:latin typeface="+mn-lt"/>
                <a:ea typeface="+mn-ea"/>
                <a:cs typeface="+mn-cs"/>
              </a:rPr>
            </a:b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60873-3431-4214-843D-B55DD70CE5A9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51996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Конечно, есть задачи с большими числами в условии. Их не всегда выразишь в рисунке, но в модель преобразить возможно. И ребята пробуют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это делать.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60873-3431-4214-843D-B55DD70CE5A9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89505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Давайте обратимся к данным, которые были при поступлении в школу.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Мы видим, что предпосылки сформированы у обучающихся в среднем на  61 % . Средний  балл 7 из 12.</a:t>
            </a: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Задача учителя - достижение поставленной цели с помощью   эффективных приёмов, методов, средств обучения. </a:t>
            </a:r>
            <a:r>
              <a:rPr lang="ru-RU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Для нас одним из таких приоритетных направлений стало моделирование.</a:t>
            </a: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rgbClr val="FFC000"/>
                </a:solidFill>
                <a:effectLst/>
                <a:latin typeface="+mn-lt"/>
                <a:ea typeface="+mn-ea"/>
                <a:cs typeface="+mn-cs"/>
              </a:rPr>
              <a:t>ДУМАЕМ КОНЦОВКУ</a:t>
            </a: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60873-3431-4214-843D-B55DD70CE5A9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0789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01.04.2023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715" y="1419622"/>
            <a:ext cx="7698197" cy="857250"/>
          </a:xfrm>
        </p:spPr>
        <p:txBody>
          <a:bodyPr>
            <a:normAutofit fontScale="90000"/>
          </a:bodyPr>
          <a:lstStyle/>
          <a:p>
            <a:r>
              <a:rPr lang="ru-RU" b="1" kern="0" dirty="0" smtClean="0">
                <a:solidFill>
                  <a:srgbClr val="92D050"/>
                </a:solidFill>
                <a:latin typeface="Fregat"/>
                <a:cs typeface="Arial"/>
              </a:rPr>
              <a:t>Приемы моделирования на уроках математики в начальной школе как средство решения практических задач.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8844" y="2355726"/>
            <a:ext cx="8229600" cy="1152127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10" descr="C:\Users\tatarata\Desktop\ББ школа\Отправка\презентация\Новая папка\56.png"/>
          <p:cNvPicPr>
            <a:picLocks noChangeAspect="1" noChangeArrowheads="1"/>
          </p:cNvPicPr>
          <p:nvPr/>
        </p:nvPicPr>
        <p:blipFill>
          <a:blip r:embed="rId3" cstate="print"/>
          <a:stretch/>
        </p:blipFill>
        <p:spPr bwMode="auto">
          <a:xfrm>
            <a:off x="6151" y="4203981"/>
            <a:ext cx="1541513" cy="939518"/>
          </a:xfrm>
          <a:prstGeom prst="rect">
            <a:avLst/>
          </a:prstGeom>
          <a:noFill/>
        </p:spPr>
      </p:pic>
      <p:pic>
        <p:nvPicPr>
          <p:cNvPr id="5" name="Picture 11" descr="C:\Users\tatarata\Desktop\ББ школа\Отправка\презентация\Новая папка\17.png"/>
          <p:cNvPicPr>
            <a:picLocks noChangeAspect="1" noChangeArrowheads="1"/>
          </p:cNvPicPr>
          <p:nvPr/>
        </p:nvPicPr>
        <p:blipFill>
          <a:blip r:embed="rId4" cstate="print"/>
          <a:stretch/>
        </p:blipFill>
        <p:spPr bwMode="auto">
          <a:xfrm>
            <a:off x="8244408" y="-5503"/>
            <a:ext cx="899592" cy="309052"/>
          </a:xfrm>
          <a:prstGeom prst="rect">
            <a:avLst/>
          </a:prstGeom>
          <a:noFill/>
        </p:spPr>
      </p:pic>
      <p:pic>
        <p:nvPicPr>
          <p:cNvPr id="2051" name="Picture 3" descr="C:\ЗАМДИР\Дипломы_Шк_Конкурс_ПедМастерства\Аватарка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48" t="14429" r="28834" b="10786"/>
          <a:stretch/>
        </p:blipFill>
        <p:spPr bwMode="auto">
          <a:xfrm>
            <a:off x="6151" y="48429"/>
            <a:ext cx="864096" cy="1299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27584" y="113523"/>
            <a:ext cx="247761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6"/>
                </a:solidFill>
              </a:rPr>
              <a:t>Школа РОста</a:t>
            </a:r>
          </a:p>
          <a:p>
            <a:r>
              <a:rPr lang="ru-RU" sz="1400" b="1" dirty="0" smtClean="0">
                <a:solidFill>
                  <a:srgbClr val="009A46"/>
                </a:solidFill>
              </a:rPr>
              <a:t>Муниципальное автономное общеобразовательное учреждение «Школа № 2»</a:t>
            </a:r>
            <a:endParaRPr lang="ru-RU" sz="1400" b="1" dirty="0">
              <a:solidFill>
                <a:srgbClr val="009A46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563888" y="340831"/>
            <a:ext cx="45692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ru-RU" sz="3200" b="1" kern="0" dirty="0">
              <a:solidFill>
                <a:srgbClr val="FF6600"/>
              </a:solidFill>
              <a:latin typeface="Fregat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92439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b="1" kern="0" dirty="0">
                <a:solidFill>
                  <a:srgbClr val="92D050"/>
                </a:solidFill>
                <a:latin typeface="Fregat"/>
                <a:cs typeface="Arial"/>
              </a:rPr>
              <a:t>ЗАГОЛОВОК</a:t>
            </a:r>
            <a:r>
              <a:rPr lang="ru-RU" sz="3600" kern="0" dirty="0">
                <a:solidFill>
                  <a:sysClr val="windowText" lastClr="000000"/>
                </a:solidFill>
              </a:rPr>
              <a:t/>
            </a:r>
            <a:br>
              <a:rPr lang="ru-RU" sz="3600" kern="0" dirty="0">
                <a:solidFill>
                  <a:sysClr val="windowText" lastClr="000000"/>
                </a:solidFill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1347614"/>
            <a:ext cx="8640960" cy="2881486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формирование </a:t>
            </a:r>
            <a:r>
              <a:rPr lang="ru-RU" dirty="0"/>
              <a:t>функционально грамотной личности, готовой к активной деятельности и непрерывному образованию в современном обществе, владеющей системой математических знаний и умений, позволяющих применять эти знания для решения практических жизненных </a:t>
            </a:r>
            <a:r>
              <a:rPr lang="ru-RU" dirty="0" smtClean="0"/>
              <a:t>задач</a:t>
            </a:r>
            <a:endParaRPr lang="ru-RU" dirty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331640" y="340831"/>
            <a:ext cx="68014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3600" b="1" kern="0" dirty="0" smtClean="0">
                <a:solidFill>
                  <a:srgbClr val="FF6600"/>
                </a:solidFill>
                <a:latin typeface="Fregat"/>
                <a:cs typeface="Arial"/>
              </a:rPr>
              <a:t>Цель курса математики в начальной школе</a:t>
            </a:r>
            <a:endParaRPr lang="ru-RU" sz="3600" b="1" kern="0" dirty="0">
              <a:solidFill>
                <a:srgbClr val="FF6600"/>
              </a:solidFill>
              <a:latin typeface="Fregat"/>
              <a:cs typeface="Arial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2" y="0"/>
            <a:ext cx="1109663" cy="111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0" descr="C:\Users\tatarata\Desktop\ББ школа\Отправка\презентация\Новая папка\56.png"/>
          <p:cNvPicPr>
            <a:picLocks noChangeAspect="1" noChangeArrowheads="1"/>
          </p:cNvPicPr>
          <p:nvPr/>
        </p:nvPicPr>
        <p:blipFill>
          <a:blip r:embed="rId4" cstate="print"/>
          <a:stretch/>
        </p:blipFill>
        <p:spPr bwMode="auto">
          <a:xfrm>
            <a:off x="6152" y="4083918"/>
            <a:ext cx="1738506" cy="1059581"/>
          </a:xfrm>
          <a:prstGeom prst="rect">
            <a:avLst/>
          </a:prstGeom>
          <a:noFill/>
        </p:spPr>
      </p:pic>
      <p:pic>
        <p:nvPicPr>
          <p:cNvPr id="10" name="Picture 11" descr="C:\Users\tatarata\Desktop\ББ школа\Отправка\презентация\Новая папка\17.png"/>
          <p:cNvPicPr>
            <a:picLocks noChangeAspect="1" noChangeArrowheads="1"/>
          </p:cNvPicPr>
          <p:nvPr/>
        </p:nvPicPr>
        <p:blipFill>
          <a:blip r:embed="rId5" cstate="print"/>
          <a:stretch/>
        </p:blipFill>
        <p:spPr bwMode="auto">
          <a:xfrm>
            <a:off x="8244408" y="-5503"/>
            <a:ext cx="899592" cy="3090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33122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/>
              <a:t>Моделирование —  одно из средств познания действительности. 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/>
              <a:t>Ничего не может быть в сознании, что заранее не было дано в </a:t>
            </a:r>
            <a:r>
              <a:rPr lang="ru-RU" dirty="0" smtClean="0"/>
              <a:t>ощущении.</a:t>
            </a:r>
          </a:p>
          <a:p>
            <a:pPr marL="0" indent="0">
              <a:buNone/>
            </a:pPr>
            <a:r>
              <a:rPr lang="ru-RU" dirty="0" smtClean="0"/>
              <a:t>Ян </a:t>
            </a:r>
            <a:r>
              <a:rPr lang="ru-RU" dirty="0" err="1" smtClean="0"/>
              <a:t>Амос</a:t>
            </a:r>
            <a:r>
              <a:rPr lang="ru-RU" dirty="0" smtClean="0"/>
              <a:t> Коменский основоположник </a:t>
            </a:r>
            <a:r>
              <a:rPr lang="ru-RU" dirty="0"/>
              <a:t>педагогики как самостоятельной дисциплины, </a:t>
            </a:r>
            <a:r>
              <a:rPr lang="ru-RU" dirty="0" smtClean="0"/>
              <a:t>ввел использование наглядности как общепедагогического принципа</a:t>
            </a:r>
            <a:endParaRPr lang="ru-RU" dirty="0"/>
          </a:p>
        </p:txBody>
      </p:sp>
      <p:pic>
        <p:nvPicPr>
          <p:cNvPr id="7" name="Picture 2" descr="C:\Users\aquarius-3\Desktop\__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61331"/>
            <a:ext cx="4038600" cy="2271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6713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975" y="205979"/>
            <a:ext cx="8378825" cy="857250"/>
          </a:xfrm>
        </p:spPr>
        <p:txBody>
          <a:bodyPr>
            <a:noAutofit/>
          </a:bodyPr>
          <a:lstStyle/>
          <a:p>
            <a:r>
              <a:rPr lang="ru-RU" sz="2400" dirty="0" smtClean="0"/>
              <a:t>Мониторинг готовности к обучению в школе – 1 класс.                    </a:t>
            </a:r>
            <a:r>
              <a:rPr lang="ru-RU" sz="2400" i="1" dirty="0" smtClean="0"/>
              <a:t>Методика «Образец и правило»</a:t>
            </a:r>
            <a:endParaRPr lang="ru-RU" sz="2800" i="1" dirty="0"/>
          </a:p>
        </p:txBody>
      </p:sp>
      <p:sp>
        <p:nvSpPr>
          <p:cNvPr id="1026" name="AutoShape 2" descr="Yamburg-Evgenij-Aleksandrovich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183039" y="1131590"/>
            <a:ext cx="2571768" cy="2655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1923678"/>
            <a:ext cx="2304256" cy="2854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3398859"/>
              </p:ext>
            </p:extLst>
          </p:nvPr>
        </p:nvGraphicFramePr>
        <p:xfrm>
          <a:off x="5508103" y="2406459"/>
          <a:ext cx="3024337" cy="18934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09736"/>
                <a:gridCol w="1814601"/>
              </a:tblGrid>
              <a:tr h="1139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Средний  % </a:t>
                      </a:r>
                      <a:r>
                        <a:rPr lang="ru-RU" sz="1400" dirty="0">
                          <a:effectLst/>
                        </a:rPr>
                        <a:t>справившихся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70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школа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70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регион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66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0"/>
            <a:ext cx="864096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93304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3157859"/>
          </a:xfrm>
        </p:spPr>
        <p:txBody>
          <a:bodyPr>
            <a:normAutofit/>
          </a:bodyPr>
          <a:lstStyle/>
          <a:p>
            <a:r>
              <a:rPr lang="ru-RU" dirty="0"/>
              <a:t>Учимся </a:t>
            </a:r>
            <a:r>
              <a:rPr lang="ru-RU" dirty="0" smtClean="0"/>
              <a:t>моделировать.</a:t>
            </a:r>
            <a:br>
              <a:rPr lang="ru-RU" dirty="0" smtClean="0"/>
            </a:br>
            <a:r>
              <a:rPr lang="ru-RU" dirty="0" smtClean="0"/>
              <a:t>Учимся моделировать?</a:t>
            </a:r>
            <a:br>
              <a:rPr lang="ru-RU" dirty="0" smtClean="0"/>
            </a:br>
            <a:r>
              <a:rPr lang="ru-RU" dirty="0" smtClean="0"/>
              <a:t>Учимся моделировать!</a:t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74271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Части и целое</a:t>
            </a:r>
            <a:endParaRPr lang="ru-RU" dirty="0"/>
          </a:p>
        </p:txBody>
      </p:sp>
      <p:pic>
        <p:nvPicPr>
          <p:cNvPr id="4" name="Рисунок 3" descr="C:\Users\aquarius-3\Desktop\IMG_579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03598"/>
            <a:ext cx="2880320" cy="228497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 descr="C:\Users\aquarius-3\Desktop\slide-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905924"/>
            <a:ext cx="3841105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148522" y="2529141"/>
          <a:ext cx="4846955" cy="7216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77695"/>
                <a:gridCol w="711200"/>
                <a:gridCol w="723900"/>
                <a:gridCol w="723900"/>
                <a:gridCol w="81026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Умение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 класс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 класс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 класс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4 класс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Решение уравнений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(части-целое)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70%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73%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78%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78%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1683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/>
              <a:t>Моделирование при решении текстовых задач</a:t>
            </a:r>
            <a:endParaRPr lang="ru-RU" sz="3600" dirty="0"/>
          </a:p>
        </p:txBody>
      </p:sp>
      <p:pic>
        <p:nvPicPr>
          <p:cNvPr id="3" name="Рисунок 2" descr="C:\Users\aquarius-3\Desktop\IMG_579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75606"/>
            <a:ext cx="3096344" cy="310511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1275606"/>
            <a:ext cx="4759073" cy="32403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35143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Мониторинг образовательных достижений по математике на конец 1 класса.</a:t>
            </a:r>
            <a:endParaRPr lang="ru-RU" sz="2800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948803"/>
            <a:ext cx="1872208" cy="1694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4" cstate="print"/>
          <a:srcRect b="24548"/>
          <a:stretch/>
        </p:blipFill>
        <p:spPr bwMode="auto">
          <a:xfrm>
            <a:off x="251520" y="915566"/>
            <a:ext cx="2985225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5" cstate="print"/>
          <a:srcRect t="6359" b="24308"/>
          <a:stretch/>
        </p:blipFill>
        <p:spPr bwMode="auto">
          <a:xfrm>
            <a:off x="5366340" y="948803"/>
            <a:ext cx="3501972" cy="1694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2855828"/>
              </p:ext>
            </p:extLst>
          </p:nvPr>
        </p:nvGraphicFramePr>
        <p:xfrm>
          <a:off x="2267744" y="3030154"/>
          <a:ext cx="5137616" cy="22619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4404"/>
                <a:gridCol w="1284404"/>
                <a:gridCol w="1284404"/>
                <a:gridCol w="1284404"/>
              </a:tblGrid>
              <a:tr h="34749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1б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ИТОГО</a:t>
                      </a:r>
                      <a:endParaRPr lang="ru-RU" dirty="0"/>
                    </a:p>
                  </a:txBody>
                  <a:tcPr/>
                </a:tc>
              </a:tr>
              <a:tr h="615996">
                <a:tc>
                  <a:txBody>
                    <a:bodyPr/>
                    <a:lstStyle/>
                    <a:p>
                      <a:r>
                        <a:rPr lang="ru-RU" dirty="0" smtClean="0"/>
                        <a:t>№1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74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№7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74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№11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ВПР: Задание 9.1, 9.2 </a:t>
            </a:r>
            <a:r>
              <a:rPr lang="ru-RU" sz="3200" dirty="0" smtClean="0"/>
              <a:t>основы алгоритмического и логического мышления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1571618"/>
            <a:ext cx="83907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У Толи есть конфеты: 7 апельсиновых, 9 клубничных, 5 лимонных и 9 вишнёвых. Толя хочет разложить все конфеты в несколько пакетиков так, чтобы ни в одном пакетике не было двух одинаковых конфет и чтобы во всех пакетиках конфет было одинаковое количество.</a:t>
            </a:r>
          </a:p>
          <a:p>
            <a:r>
              <a:rPr lang="ru-RU" sz="2400" dirty="0" smtClean="0"/>
              <a:t>Толя разложил все конфеты в десять пакетиков, причём конфет во всех пакетиках одинаковое количество и ни в одном пакетике нет двух одинаковых конфет. Сколько у него получилось пакетиков, в которых есть и апельсиновая, и клубничная, и вишнёвая конфета?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Решение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ru-RU" sz="1800" i="1" dirty="0" smtClean="0"/>
              <a:t>Предлагаемый образец рассуждения из рекомендаций по проверке ВПР</a:t>
            </a:r>
            <a:endParaRPr lang="ru-RU" sz="1800" i="1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/>
              <a:t>Всего у Толи 30 конфет. Так как они лежат в 10 пакетиках, то в одном пакетике по 3 конфеты. Поэтому, в 5 пакетиках есть лимонная конфета. Следовательно, в 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10 </a:t>
            </a:r>
            <a:r>
              <a:rPr lang="ru-RU" dirty="0"/>
              <a:t>− 5 </a:t>
            </a:r>
            <a:r>
              <a:rPr lang="ru-RU" dirty="0" smtClean="0"/>
              <a:t>=5</a:t>
            </a:r>
            <a:r>
              <a:rPr lang="ru-RU" dirty="0"/>
              <a:t> пакетиках есть апельсиновая, и клубничная, и вишнёвая конфета.</a:t>
            </a:r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i="1" dirty="0" smtClean="0"/>
              <a:t>Моделирование ситуации</a:t>
            </a:r>
            <a:endParaRPr lang="ru-RU" i="1" dirty="0"/>
          </a:p>
        </p:txBody>
      </p:sp>
      <p:pic>
        <p:nvPicPr>
          <p:cNvPr id="8" name="Объект 7" descr="C:\Users\ads\Desktop\IMG_5421.jpg"/>
          <p:cNvPicPr>
            <a:picLocks noGrp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851670"/>
            <a:ext cx="3672408" cy="23042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68255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/>
              <a:t>ВПР: Задание </a:t>
            </a:r>
            <a:r>
              <a:rPr lang="ru-RU" sz="3600" dirty="0" smtClean="0"/>
              <a:t>12  повышенного уровня сложности. 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42910" y="1214428"/>
            <a:ext cx="728667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В «Детском мире» продавали двухколёсные и трёхколёсные велосипеды. Максим пересчитал все рули и все колёса. Получилось 12 рулей и 27 колёс. Сколько трёхколёсных велосипедов продавали в «Детском мире»?</a:t>
            </a:r>
          </a:p>
          <a:p>
            <a:r>
              <a:rPr lang="ru-RU" sz="2800" dirty="0" smtClean="0"/>
              <a:t>Запиши решение и ответ</a:t>
            </a:r>
            <a:r>
              <a:rPr lang="ru-RU" sz="2800" dirty="0" smtClean="0"/>
              <a:t>.</a:t>
            </a:r>
            <a:endParaRPr lang="ru-RU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Решение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i="1" dirty="0"/>
              <a:t>Предлагаемый образец рассуждения из рекомендаций по проверке ВПР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Поскольку </a:t>
            </a:r>
            <a:r>
              <a:rPr lang="ru-RU" dirty="0"/>
              <a:t>рулей 12, то и велосипедов 12.</a:t>
            </a:r>
          </a:p>
          <a:p>
            <a:pPr marL="0" indent="0">
              <a:buNone/>
            </a:pPr>
            <a:r>
              <a:rPr lang="ru-RU" dirty="0"/>
              <a:t>Если бы все велосипеды были двухколёсные, то колёс было бы 12 · 2  =  24.</a:t>
            </a:r>
          </a:p>
          <a:p>
            <a:pPr marL="0" indent="0">
              <a:buNone/>
            </a:pPr>
            <a:r>
              <a:rPr lang="ru-RU" dirty="0"/>
              <a:t>Но колёс всего 27, то есть на 3 больше. Значит, среди велосипедов было 3 трёхколёсных.</a:t>
            </a:r>
          </a:p>
          <a:p>
            <a:pPr marL="0" indent="0">
              <a:buNone/>
            </a:pPr>
            <a:r>
              <a:rPr lang="ru-RU" dirty="0"/>
              <a:t> </a:t>
            </a:r>
          </a:p>
          <a:p>
            <a:pPr marL="0" indent="0">
              <a:buNone/>
            </a:pPr>
            <a:r>
              <a:rPr lang="ru-RU" i="1" dirty="0"/>
              <a:t>Должно быть также засчитано решение: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3 · 3 + 9 · 2  =  27. Поэтому трёхколёсных велосипедов 3.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ru-RU" i="1" dirty="0" smtClean="0"/>
              <a:t>Моделирование </a:t>
            </a:r>
            <a:r>
              <a:rPr lang="ru-RU" i="1" dirty="0"/>
              <a:t>ситуации</a:t>
            </a:r>
          </a:p>
          <a:p>
            <a:endParaRPr lang="ru-RU" dirty="0"/>
          </a:p>
        </p:txBody>
      </p:sp>
      <p:pic>
        <p:nvPicPr>
          <p:cNvPr id="7" name="Объект 6" descr="C:\Users\ads\Desktop\IMG_5419.jpg"/>
          <p:cNvPicPr>
            <a:picLocks noGrp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995686"/>
            <a:ext cx="3168352" cy="22322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499779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>
                <a:latin typeface="+mn-lt"/>
                <a:ea typeface="+mn-ea"/>
                <a:cs typeface="+mn-cs"/>
              </a:rPr>
              <a:t>варианты  заданий ВПР 4 класс</a:t>
            </a:r>
            <a:r>
              <a:rPr lang="ru-RU" sz="2800" dirty="0">
                <a:latin typeface="+mn-lt"/>
                <a:ea typeface="+mn-ea"/>
                <a:cs typeface="+mn-cs"/>
              </a:rPr>
              <a:t/>
            </a:r>
            <a:br>
              <a:rPr lang="ru-RU" sz="2800" dirty="0">
                <a:latin typeface="+mn-lt"/>
                <a:ea typeface="+mn-ea"/>
                <a:cs typeface="+mn-cs"/>
              </a:rPr>
            </a:br>
            <a:endParaRPr lang="ru-RU" sz="36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915566"/>
            <a:ext cx="4040188" cy="36790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В новогодней гирлянде 21 лампочка. Лампочки идут в таком порядке: одна красная, две синих, три красных, четыре синих и так далее.</a:t>
            </a:r>
          </a:p>
          <a:p>
            <a:pPr marL="0" indent="0">
              <a:buNone/>
            </a:pPr>
            <a:r>
              <a:rPr lang="ru-RU" dirty="0"/>
              <a:t> </a:t>
            </a:r>
          </a:p>
          <a:p>
            <a:pPr marL="0" indent="0">
              <a:buNone/>
            </a:pPr>
            <a:r>
              <a:rPr lang="ru-RU" dirty="0"/>
              <a:t>Сколько всего красных лампочек в гирлянде?</a:t>
            </a:r>
          </a:p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059582"/>
            <a:ext cx="4041775" cy="353504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Бусы составлены из розовых и фиолетовых бусинок, которые идут в таком порядке: одна розовая, две фиолетовых, три розовых, четыре фиолетовых, пять розовых, шесть фиолетовых и т. д., всего 55 бусинок.</a:t>
            </a:r>
          </a:p>
          <a:p>
            <a:pPr marL="0" indent="0">
              <a:buNone/>
            </a:pPr>
            <a:r>
              <a:rPr lang="ru-RU" dirty="0"/>
              <a:t> </a:t>
            </a:r>
          </a:p>
          <a:p>
            <a:pPr marL="0" indent="0">
              <a:buNone/>
            </a:pPr>
            <a:r>
              <a:rPr lang="ru-RU" dirty="0"/>
              <a:t>Сколько всего фиолетовых бусинок содержат эти бусы?</a:t>
            </a:r>
          </a:p>
          <a:p>
            <a:pPr marL="0" indent="0">
              <a:buNone/>
            </a:pPr>
            <a:r>
              <a:rPr lang="ru-RU" dirty="0"/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03460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варианты  заданий ВПР 4 класс</a:t>
            </a:r>
            <a:br>
              <a:rPr lang="ru-RU" dirty="0"/>
            </a:br>
            <a:endParaRPr lang="ru-RU" dirty="0"/>
          </a:p>
        </p:txBody>
      </p:sp>
      <p:pic>
        <p:nvPicPr>
          <p:cNvPr id="235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1" y="1995686"/>
            <a:ext cx="4104456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1347614"/>
            <a:ext cx="2618352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5" cstate="print"/>
          <a:srcRect/>
          <a:stretch/>
        </p:blipFill>
        <p:spPr bwMode="auto">
          <a:xfrm>
            <a:off x="4067944" y="604155"/>
            <a:ext cx="2160240" cy="110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975" y="205979"/>
            <a:ext cx="8378825" cy="857250"/>
          </a:xfrm>
        </p:spPr>
        <p:txBody>
          <a:bodyPr>
            <a:noAutofit/>
          </a:bodyPr>
          <a:lstStyle/>
          <a:p>
            <a:endParaRPr lang="ru-RU" sz="1800" i="1" dirty="0"/>
          </a:p>
        </p:txBody>
      </p:sp>
      <p:sp>
        <p:nvSpPr>
          <p:cNvPr id="1026" name="AutoShape 2" descr="Yamburg-Evgenij-Aleksandrovich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7647021"/>
              </p:ext>
            </p:extLst>
          </p:nvPr>
        </p:nvGraphicFramePr>
        <p:xfrm>
          <a:off x="307975" y="2406459"/>
          <a:ext cx="2607841" cy="30328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43137"/>
                <a:gridCol w="1564704"/>
              </a:tblGrid>
              <a:tr h="1139325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Мониторинг готовности к обучению в школе – 1 класс.                    </a:t>
                      </a:r>
                      <a:r>
                        <a:rPr lang="ru-RU" sz="1200" i="1" dirty="0" smtClean="0">
                          <a:solidFill>
                            <a:schemeClr val="tx1"/>
                          </a:solidFill>
                        </a:rPr>
                        <a:t>Методика «Образец и правило»</a:t>
                      </a:r>
                      <a:endParaRPr lang="ru-RU" sz="1400" i="1" dirty="0" smtClean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39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Средний  % </a:t>
                      </a:r>
                      <a:r>
                        <a:rPr lang="ru-RU" sz="1400" dirty="0">
                          <a:effectLst/>
                        </a:rPr>
                        <a:t>справившихся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70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школа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70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регион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66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8641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1183</Words>
  <Application>Microsoft Office PowerPoint</Application>
  <PresentationFormat>Экран (16:9)</PresentationFormat>
  <Paragraphs>126</Paragraphs>
  <Slides>16</Slides>
  <Notes>16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Приемы моделирования на уроках математики в начальной школе как средство решения практических задач.</vt:lpstr>
      <vt:lpstr>ЗАГОЛОВОК </vt:lpstr>
      <vt:lpstr>Моделирование —  одно из средств познания действительности.  </vt:lpstr>
      <vt:lpstr>Мониторинг готовности к обучению в школе – 1 класс.                    Методика «Образец и правило»</vt:lpstr>
      <vt:lpstr>Презентация PowerPoint</vt:lpstr>
      <vt:lpstr>Учимся моделировать. Учимся моделировать? Учимся моделировать! </vt:lpstr>
      <vt:lpstr>Части и целое</vt:lpstr>
      <vt:lpstr>Моделирование при решении текстовых задач</vt:lpstr>
      <vt:lpstr>Мониторинг образовательных достижений по математике на конец 1 класса.</vt:lpstr>
      <vt:lpstr>ВПР: Задание 9.1, 9.2 основы алгоритмического и логического мышления</vt:lpstr>
      <vt:lpstr>Решение</vt:lpstr>
      <vt:lpstr>ВПР: Задание 12  повышенного уровня сложности. </vt:lpstr>
      <vt:lpstr>Решение</vt:lpstr>
      <vt:lpstr>варианты  заданий ВПР 4 класс </vt:lpstr>
      <vt:lpstr>варианты  заданий ВПР 4 класс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lenovo</dc:creator>
  <cp:lastModifiedBy>aquarius-3</cp:lastModifiedBy>
  <cp:revision>22</cp:revision>
  <dcterms:created xsi:type="dcterms:W3CDTF">2023-03-17T16:59:12Z</dcterms:created>
  <dcterms:modified xsi:type="dcterms:W3CDTF">2023-04-01T09:26:03Z</dcterms:modified>
</cp:coreProperties>
</file>