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36"/>
  </p:notesMasterIdLst>
  <p:sldIdLst>
    <p:sldId id="256" r:id="rId2"/>
    <p:sldId id="278" r:id="rId3"/>
    <p:sldId id="279" r:id="rId4"/>
    <p:sldId id="280" r:id="rId5"/>
    <p:sldId id="273" r:id="rId6"/>
    <p:sldId id="274" r:id="rId7"/>
    <p:sldId id="257" r:id="rId8"/>
    <p:sldId id="281" r:id="rId9"/>
    <p:sldId id="282" r:id="rId10"/>
    <p:sldId id="275" r:id="rId11"/>
    <p:sldId id="276" r:id="rId12"/>
    <p:sldId id="277" r:id="rId13"/>
    <p:sldId id="271" r:id="rId14"/>
    <p:sldId id="272" r:id="rId15"/>
    <p:sldId id="258" r:id="rId16"/>
    <p:sldId id="283" r:id="rId17"/>
    <p:sldId id="284" r:id="rId18"/>
    <p:sldId id="285" r:id="rId19"/>
    <p:sldId id="286" r:id="rId20"/>
    <p:sldId id="287" r:id="rId21"/>
    <p:sldId id="288" r:id="rId22"/>
    <p:sldId id="292" r:id="rId23"/>
    <p:sldId id="291" r:id="rId24"/>
    <p:sldId id="290" r:id="rId25"/>
    <p:sldId id="289" r:id="rId26"/>
    <p:sldId id="259" r:id="rId27"/>
    <p:sldId id="261" r:id="rId28"/>
    <p:sldId id="264" r:id="rId29"/>
    <p:sldId id="265" r:id="rId30"/>
    <p:sldId id="267" r:id="rId31"/>
    <p:sldId id="268" r:id="rId32"/>
    <p:sldId id="270" r:id="rId33"/>
    <p:sldId id="269" r:id="rId34"/>
    <p:sldId id="293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00CC"/>
    <a:srgbClr val="FF0066"/>
    <a:srgbClr val="FF33CC"/>
    <a:srgbClr val="0033CC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8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1E236-C598-4F13-BB2C-904856057DE3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5CA97-0AEE-421C-B21C-F485CD77A1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9412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2355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23556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16 w 596"/>
                  <a:gd name="T1" fmla="*/ 370 h 666"/>
                  <a:gd name="T2" fmla="*/ 6 w 596"/>
                  <a:gd name="T3" fmla="*/ 341 h 666"/>
                  <a:gd name="T4" fmla="*/ 0 w 596"/>
                  <a:gd name="T5" fmla="*/ 289 h 666"/>
                  <a:gd name="T6" fmla="*/ 4 w 596"/>
                  <a:gd name="T7" fmla="*/ 222 h 666"/>
                  <a:gd name="T8" fmla="*/ 25 w 596"/>
                  <a:gd name="T9" fmla="*/ 151 h 666"/>
                  <a:gd name="T10" fmla="*/ 69 w 596"/>
                  <a:gd name="T11" fmla="*/ 84 h 666"/>
                  <a:gd name="T12" fmla="*/ 142 w 596"/>
                  <a:gd name="T13" fmla="*/ 31 h 666"/>
                  <a:gd name="T14" fmla="*/ 247 w 596"/>
                  <a:gd name="T15" fmla="*/ 2 h 666"/>
                  <a:gd name="T16" fmla="*/ 380 w 596"/>
                  <a:gd name="T17" fmla="*/ 9 h 666"/>
                  <a:gd name="T18" fmla="*/ 484 w 596"/>
                  <a:gd name="T19" fmla="*/ 68 h 666"/>
                  <a:gd name="T20" fmla="*/ 554 w 596"/>
                  <a:gd name="T21" fmla="*/ 165 h 666"/>
                  <a:gd name="T22" fmla="*/ 591 w 596"/>
                  <a:gd name="T23" fmla="*/ 284 h 666"/>
                  <a:gd name="T24" fmla="*/ 595 w 596"/>
                  <a:gd name="T25" fmla="*/ 409 h 666"/>
                  <a:gd name="T26" fmla="*/ 566 w 596"/>
                  <a:gd name="T27" fmla="*/ 525 h 666"/>
                  <a:gd name="T28" fmla="*/ 507 w 596"/>
                  <a:gd name="T29" fmla="*/ 615 h 666"/>
                  <a:gd name="T30" fmla="*/ 417 w 596"/>
                  <a:gd name="T31" fmla="*/ 663 h 666"/>
                  <a:gd name="T32" fmla="*/ 389 w 596"/>
                  <a:gd name="T33" fmla="*/ 659 h 666"/>
                  <a:gd name="T34" fmla="*/ 441 w 596"/>
                  <a:gd name="T35" fmla="*/ 617 h 666"/>
                  <a:gd name="T36" fmla="*/ 482 w 596"/>
                  <a:gd name="T37" fmla="*/ 544 h 666"/>
                  <a:gd name="T38" fmla="*/ 509 w 596"/>
                  <a:gd name="T39" fmla="*/ 454 h 666"/>
                  <a:gd name="T40" fmla="*/ 520 w 596"/>
                  <a:gd name="T41" fmla="*/ 355 h 666"/>
                  <a:gd name="T42" fmla="*/ 514 w 596"/>
                  <a:gd name="T43" fmla="*/ 258 h 666"/>
                  <a:gd name="T44" fmla="*/ 485 w 596"/>
                  <a:gd name="T45" fmla="*/ 174 h 666"/>
                  <a:gd name="T46" fmla="*/ 433 w 596"/>
                  <a:gd name="T47" fmla="*/ 112 h 666"/>
                  <a:gd name="T48" fmla="*/ 341 w 596"/>
                  <a:gd name="T49" fmla="*/ 75 h 666"/>
                  <a:gd name="T50" fmla="*/ 246 w 596"/>
                  <a:gd name="T51" fmla="*/ 61 h 666"/>
                  <a:gd name="T52" fmla="*/ 174 w 596"/>
                  <a:gd name="T53" fmla="*/ 71 h 666"/>
                  <a:gd name="T54" fmla="*/ 121 w 596"/>
                  <a:gd name="T55" fmla="*/ 101 h 666"/>
                  <a:gd name="T56" fmla="*/ 84 w 596"/>
                  <a:gd name="T57" fmla="*/ 149 h 666"/>
                  <a:gd name="T58" fmla="*/ 57 w 596"/>
                  <a:gd name="T59" fmla="*/ 206 h 666"/>
                  <a:gd name="T60" fmla="*/ 40 w 596"/>
                  <a:gd name="T61" fmla="*/ 272 h 666"/>
                  <a:gd name="T62" fmla="*/ 28 w 596"/>
                  <a:gd name="T63" fmla="*/ 339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57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25 h 237"/>
                  <a:gd name="T4" fmla="*/ 3 w 257"/>
                  <a:gd name="T5" fmla="*/ 50 h 237"/>
                  <a:gd name="T6" fmla="*/ 6 w 257"/>
                  <a:gd name="T7" fmla="*/ 75 h 237"/>
                  <a:gd name="T8" fmla="*/ 11 w 257"/>
                  <a:gd name="T9" fmla="*/ 98 h 237"/>
                  <a:gd name="T10" fmla="*/ 18 w 257"/>
                  <a:gd name="T11" fmla="*/ 119 h 237"/>
                  <a:gd name="T12" fmla="*/ 27 w 257"/>
                  <a:gd name="T13" fmla="*/ 141 h 237"/>
                  <a:gd name="T14" fmla="*/ 38 w 257"/>
                  <a:gd name="T15" fmla="*/ 161 h 237"/>
                  <a:gd name="T16" fmla="*/ 51 w 257"/>
                  <a:gd name="T17" fmla="*/ 178 h 237"/>
                  <a:gd name="T18" fmla="*/ 67 w 257"/>
                  <a:gd name="T19" fmla="*/ 194 h 237"/>
                  <a:gd name="T20" fmla="*/ 86 w 257"/>
                  <a:gd name="T21" fmla="*/ 208 h 237"/>
                  <a:gd name="T22" fmla="*/ 106 w 257"/>
                  <a:gd name="T23" fmla="*/ 219 h 237"/>
                  <a:gd name="T24" fmla="*/ 131 w 257"/>
                  <a:gd name="T25" fmla="*/ 228 h 237"/>
                  <a:gd name="T26" fmla="*/ 158 w 257"/>
                  <a:gd name="T27" fmla="*/ 234 h 237"/>
                  <a:gd name="T28" fmla="*/ 188 w 257"/>
                  <a:gd name="T29" fmla="*/ 237 h 237"/>
                  <a:gd name="T30" fmla="*/ 220 w 257"/>
                  <a:gd name="T31" fmla="*/ 236 h 237"/>
                  <a:gd name="T32" fmla="*/ 257 w 257"/>
                  <a:gd name="T33" fmla="*/ 232 h 237"/>
                  <a:gd name="T34" fmla="*/ 224 w 257"/>
                  <a:gd name="T35" fmla="*/ 227 h 237"/>
                  <a:gd name="T36" fmla="*/ 195 w 257"/>
                  <a:gd name="T37" fmla="*/ 220 h 237"/>
                  <a:gd name="T38" fmla="*/ 170 w 257"/>
                  <a:gd name="T39" fmla="*/ 212 h 237"/>
                  <a:gd name="T40" fmla="*/ 148 w 257"/>
                  <a:gd name="T41" fmla="*/ 204 h 237"/>
                  <a:gd name="T42" fmla="*/ 128 w 257"/>
                  <a:gd name="T43" fmla="*/ 193 h 237"/>
                  <a:gd name="T44" fmla="*/ 112 w 257"/>
                  <a:gd name="T45" fmla="*/ 182 h 237"/>
                  <a:gd name="T46" fmla="*/ 97 w 257"/>
                  <a:gd name="T47" fmla="*/ 169 h 237"/>
                  <a:gd name="T48" fmla="*/ 84 w 257"/>
                  <a:gd name="T49" fmla="*/ 155 h 237"/>
                  <a:gd name="T50" fmla="*/ 72 w 257"/>
                  <a:gd name="T51" fmla="*/ 141 h 237"/>
                  <a:gd name="T52" fmla="*/ 61 w 257"/>
                  <a:gd name="T53" fmla="*/ 125 h 237"/>
                  <a:gd name="T54" fmla="*/ 52 w 257"/>
                  <a:gd name="T55" fmla="*/ 107 h 237"/>
                  <a:gd name="T56" fmla="*/ 43 w 257"/>
                  <a:gd name="T57" fmla="*/ 88 h 237"/>
                  <a:gd name="T58" fmla="*/ 33 w 257"/>
                  <a:gd name="T59" fmla="*/ 69 h 237"/>
                  <a:gd name="T60" fmla="*/ 23 w 257"/>
                  <a:gd name="T61" fmla="*/ 47 h 237"/>
                  <a:gd name="T62" fmla="*/ 12 w 257"/>
                  <a:gd name="T63" fmla="*/ 24 h 237"/>
                  <a:gd name="T64" fmla="*/ 0 w 257"/>
                  <a:gd name="T65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58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77 w 124"/>
                  <a:gd name="T1" fmla="*/ 0 h 110"/>
                  <a:gd name="T2" fmla="*/ 124 w 124"/>
                  <a:gd name="T3" fmla="*/ 108 h 110"/>
                  <a:gd name="T4" fmla="*/ 120 w 124"/>
                  <a:gd name="T5" fmla="*/ 107 h 110"/>
                  <a:gd name="T6" fmla="*/ 107 w 124"/>
                  <a:gd name="T7" fmla="*/ 105 h 110"/>
                  <a:gd name="T8" fmla="*/ 89 w 124"/>
                  <a:gd name="T9" fmla="*/ 101 h 110"/>
                  <a:gd name="T10" fmla="*/ 68 w 124"/>
                  <a:gd name="T11" fmla="*/ 99 h 110"/>
                  <a:gd name="T12" fmla="*/ 45 w 124"/>
                  <a:gd name="T13" fmla="*/ 97 h 110"/>
                  <a:gd name="T14" fmla="*/ 25 w 124"/>
                  <a:gd name="T15" fmla="*/ 98 h 110"/>
                  <a:gd name="T16" fmla="*/ 9 w 124"/>
                  <a:gd name="T17" fmla="*/ 102 h 110"/>
                  <a:gd name="T18" fmla="*/ 0 w 124"/>
                  <a:gd name="T19" fmla="*/ 110 h 110"/>
                  <a:gd name="T20" fmla="*/ 4 w 124"/>
                  <a:gd name="T21" fmla="*/ 98 h 110"/>
                  <a:gd name="T22" fmla="*/ 8 w 124"/>
                  <a:gd name="T23" fmla="*/ 89 h 110"/>
                  <a:gd name="T24" fmla="*/ 16 w 124"/>
                  <a:gd name="T25" fmla="*/ 82 h 110"/>
                  <a:gd name="T26" fmla="*/ 25 w 124"/>
                  <a:gd name="T27" fmla="*/ 76 h 110"/>
                  <a:gd name="T28" fmla="*/ 36 w 124"/>
                  <a:gd name="T29" fmla="*/ 72 h 110"/>
                  <a:gd name="T30" fmla="*/ 47 w 124"/>
                  <a:gd name="T31" fmla="*/ 71 h 110"/>
                  <a:gd name="T32" fmla="*/ 59 w 124"/>
                  <a:gd name="T33" fmla="*/ 71 h 110"/>
                  <a:gd name="T34" fmla="*/ 72 w 124"/>
                  <a:gd name="T35" fmla="*/ 74 h 110"/>
                  <a:gd name="T36" fmla="*/ 73 w 124"/>
                  <a:gd name="T37" fmla="*/ 71 h 110"/>
                  <a:gd name="T38" fmla="*/ 70 w 124"/>
                  <a:gd name="T39" fmla="*/ 56 h 110"/>
                  <a:gd name="T40" fmla="*/ 67 w 124"/>
                  <a:gd name="T41" fmla="*/ 38 h 110"/>
                  <a:gd name="T42" fmla="*/ 65 w 124"/>
                  <a:gd name="T43" fmla="*/ 30 h 110"/>
                  <a:gd name="T44" fmla="*/ 63 w 124"/>
                  <a:gd name="T45" fmla="*/ 30 h 110"/>
                  <a:gd name="T46" fmla="*/ 61 w 124"/>
                  <a:gd name="T47" fmla="*/ 29 h 110"/>
                  <a:gd name="T48" fmla="*/ 59 w 124"/>
                  <a:gd name="T49" fmla="*/ 26 h 110"/>
                  <a:gd name="T50" fmla="*/ 57 w 124"/>
                  <a:gd name="T51" fmla="*/ 23 h 110"/>
                  <a:gd name="T52" fmla="*/ 57 w 124"/>
                  <a:gd name="T53" fmla="*/ 19 h 110"/>
                  <a:gd name="T54" fmla="*/ 59 w 124"/>
                  <a:gd name="T55" fmla="*/ 14 h 110"/>
                  <a:gd name="T56" fmla="*/ 66 w 124"/>
                  <a:gd name="T57" fmla="*/ 8 h 110"/>
                  <a:gd name="T58" fmla="*/ 77 w 124"/>
                  <a:gd name="T5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59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5 w 109"/>
                  <a:gd name="T3" fmla="*/ 1 h 156"/>
                  <a:gd name="T4" fmla="*/ 18 w 109"/>
                  <a:gd name="T5" fmla="*/ 5 h 156"/>
                  <a:gd name="T6" fmla="*/ 37 w 109"/>
                  <a:gd name="T7" fmla="*/ 12 h 156"/>
                  <a:gd name="T8" fmla="*/ 58 w 109"/>
                  <a:gd name="T9" fmla="*/ 24 h 156"/>
                  <a:gd name="T10" fmla="*/ 78 w 109"/>
                  <a:gd name="T11" fmla="*/ 44 h 156"/>
                  <a:gd name="T12" fmla="*/ 96 w 109"/>
                  <a:gd name="T13" fmla="*/ 71 h 156"/>
                  <a:gd name="T14" fmla="*/ 107 w 109"/>
                  <a:gd name="T15" fmla="*/ 108 h 156"/>
                  <a:gd name="T16" fmla="*/ 109 w 109"/>
                  <a:gd name="T17" fmla="*/ 156 h 156"/>
                  <a:gd name="T18" fmla="*/ 105 w 109"/>
                  <a:gd name="T19" fmla="*/ 156 h 156"/>
                  <a:gd name="T20" fmla="*/ 99 w 109"/>
                  <a:gd name="T21" fmla="*/ 156 h 156"/>
                  <a:gd name="T22" fmla="*/ 93 w 109"/>
                  <a:gd name="T23" fmla="*/ 156 h 156"/>
                  <a:gd name="T24" fmla="*/ 87 w 109"/>
                  <a:gd name="T25" fmla="*/ 154 h 156"/>
                  <a:gd name="T26" fmla="*/ 81 w 109"/>
                  <a:gd name="T27" fmla="*/ 153 h 156"/>
                  <a:gd name="T28" fmla="*/ 74 w 109"/>
                  <a:gd name="T29" fmla="*/ 150 h 156"/>
                  <a:gd name="T30" fmla="*/ 66 w 109"/>
                  <a:gd name="T31" fmla="*/ 145 h 156"/>
                  <a:gd name="T32" fmla="*/ 58 w 109"/>
                  <a:gd name="T33" fmla="*/ 139 h 156"/>
                  <a:gd name="T34" fmla="*/ 53 w 109"/>
                  <a:gd name="T35" fmla="*/ 126 h 156"/>
                  <a:gd name="T36" fmla="*/ 53 w 109"/>
                  <a:gd name="T37" fmla="*/ 111 h 156"/>
                  <a:gd name="T38" fmla="*/ 56 w 109"/>
                  <a:gd name="T39" fmla="*/ 96 h 156"/>
                  <a:gd name="T40" fmla="*/ 59 w 109"/>
                  <a:gd name="T41" fmla="*/ 80 h 156"/>
                  <a:gd name="T42" fmla="*/ 56 w 109"/>
                  <a:gd name="T43" fmla="*/ 62 h 156"/>
                  <a:gd name="T44" fmla="*/ 48 w 109"/>
                  <a:gd name="T45" fmla="*/ 43 h 156"/>
                  <a:gd name="T46" fmla="*/ 31 w 109"/>
                  <a:gd name="T47" fmla="*/ 23 h 156"/>
                  <a:gd name="T48" fmla="*/ 0 w 109"/>
                  <a:gd name="T49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0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31 w 46"/>
                  <a:gd name="T1" fmla="*/ 0 h 94"/>
                  <a:gd name="T2" fmla="*/ 20 w 46"/>
                  <a:gd name="T3" fmla="*/ 38 h 94"/>
                  <a:gd name="T4" fmla="*/ 15 w 46"/>
                  <a:gd name="T5" fmla="*/ 62 h 94"/>
                  <a:gd name="T6" fmla="*/ 11 w 46"/>
                  <a:gd name="T7" fmla="*/ 79 h 94"/>
                  <a:gd name="T8" fmla="*/ 0 w 46"/>
                  <a:gd name="T9" fmla="*/ 94 h 94"/>
                  <a:gd name="T10" fmla="*/ 12 w 46"/>
                  <a:gd name="T11" fmla="*/ 88 h 94"/>
                  <a:gd name="T12" fmla="*/ 23 w 46"/>
                  <a:gd name="T13" fmla="*/ 80 h 94"/>
                  <a:gd name="T14" fmla="*/ 32 w 46"/>
                  <a:gd name="T15" fmla="*/ 69 h 94"/>
                  <a:gd name="T16" fmla="*/ 40 w 46"/>
                  <a:gd name="T17" fmla="*/ 57 h 94"/>
                  <a:gd name="T18" fmla="*/ 45 w 46"/>
                  <a:gd name="T19" fmla="*/ 44 h 94"/>
                  <a:gd name="T20" fmla="*/ 46 w 46"/>
                  <a:gd name="T21" fmla="*/ 30 h 94"/>
                  <a:gd name="T22" fmla="*/ 42 w 46"/>
                  <a:gd name="T23" fmla="*/ 15 h 94"/>
                  <a:gd name="T24" fmla="*/ 31 w 46"/>
                  <a:gd name="T25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1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1 w 54"/>
                  <a:gd name="T3" fmla="*/ 1 h 40"/>
                  <a:gd name="T4" fmla="*/ 6 w 54"/>
                  <a:gd name="T5" fmla="*/ 3 h 40"/>
                  <a:gd name="T6" fmla="*/ 13 w 54"/>
                  <a:gd name="T7" fmla="*/ 8 h 40"/>
                  <a:gd name="T8" fmla="*/ 21 w 54"/>
                  <a:gd name="T9" fmla="*/ 12 h 40"/>
                  <a:gd name="T10" fmla="*/ 29 w 54"/>
                  <a:gd name="T11" fmla="*/ 15 h 40"/>
                  <a:gd name="T12" fmla="*/ 38 w 54"/>
                  <a:gd name="T13" fmla="*/ 17 h 40"/>
                  <a:gd name="T14" fmla="*/ 46 w 54"/>
                  <a:gd name="T15" fmla="*/ 18 h 40"/>
                  <a:gd name="T16" fmla="*/ 54 w 54"/>
                  <a:gd name="T17" fmla="*/ 16 h 40"/>
                  <a:gd name="T18" fmla="*/ 53 w 54"/>
                  <a:gd name="T19" fmla="*/ 25 h 40"/>
                  <a:gd name="T20" fmla="*/ 50 w 54"/>
                  <a:gd name="T21" fmla="*/ 33 h 40"/>
                  <a:gd name="T22" fmla="*/ 44 w 54"/>
                  <a:gd name="T23" fmla="*/ 38 h 40"/>
                  <a:gd name="T24" fmla="*/ 37 w 54"/>
                  <a:gd name="T25" fmla="*/ 40 h 40"/>
                  <a:gd name="T26" fmla="*/ 28 w 54"/>
                  <a:gd name="T27" fmla="*/ 39 h 40"/>
                  <a:gd name="T28" fmla="*/ 19 w 54"/>
                  <a:gd name="T29" fmla="*/ 32 h 40"/>
                  <a:gd name="T30" fmla="*/ 10 w 54"/>
                  <a:gd name="T31" fmla="*/ 20 h 40"/>
                  <a:gd name="T32" fmla="*/ 0 w 54"/>
                  <a:gd name="T3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2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6 w 149"/>
                  <a:gd name="T3" fmla="*/ 6 h 704"/>
                  <a:gd name="T4" fmla="*/ 16 w 149"/>
                  <a:gd name="T5" fmla="*/ 14 h 704"/>
                  <a:gd name="T6" fmla="*/ 28 w 149"/>
                  <a:gd name="T7" fmla="*/ 24 h 704"/>
                  <a:gd name="T8" fmla="*/ 41 w 149"/>
                  <a:gd name="T9" fmla="*/ 37 h 704"/>
                  <a:gd name="T10" fmla="*/ 58 w 149"/>
                  <a:gd name="T11" fmla="*/ 53 h 704"/>
                  <a:gd name="T12" fmla="*/ 73 w 149"/>
                  <a:gd name="T13" fmla="*/ 70 h 704"/>
                  <a:gd name="T14" fmla="*/ 88 w 149"/>
                  <a:gd name="T15" fmla="*/ 90 h 704"/>
                  <a:gd name="T16" fmla="*/ 100 w 149"/>
                  <a:gd name="T17" fmla="*/ 113 h 704"/>
                  <a:gd name="T18" fmla="*/ 112 w 149"/>
                  <a:gd name="T19" fmla="*/ 137 h 704"/>
                  <a:gd name="T20" fmla="*/ 120 w 149"/>
                  <a:gd name="T21" fmla="*/ 165 h 704"/>
                  <a:gd name="T22" fmla="*/ 124 w 149"/>
                  <a:gd name="T23" fmla="*/ 196 h 704"/>
                  <a:gd name="T24" fmla="*/ 126 w 149"/>
                  <a:gd name="T25" fmla="*/ 228 h 704"/>
                  <a:gd name="T26" fmla="*/ 120 w 149"/>
                  <a:gd name="T27" fmla="*/ 264 h 704"/>
                  <a:gd name="T28" fmla="*/ 109 w 149"/>
                  <a:gd name="T29" fmla="*/ 302 h 704"/>
                  <a:gd name="T30" fmla="*/ 92 w 149"/>
                  <a:gd name="T31" fmla="*/ 342 h 704"/>
                  <a:gd name="T32" fmla="*/ 67 w 149"/>
                  <a:gd name="T33" fmla="*/ 386 h 704"/>
                  <a:gd name="T34" fmla="*/ 39 w 149"/>
                  <a:gd name="T35" fmla="*/ 436 h 704"/>
                  <a:gd name="T36" fmla="*/ 21 w 149"/>
                  <a:gd name="T37" fmla="*/ 482 h 704"/>
                  <a:gd name="T38" fmla="*/ 10 w 149"/>
                  <a:gd name="T39" fmla="*/ 525 h 704"/>
                  <a:gd name="T40" fmla="*/ 6 w 149"/>
                  <a:gd name="T41" fmla="*/ 566 h 704"/>
                  <a:gd name="T42" fmla="*/ 6 w 149"/>
                  <a:gd name="T43" fmla="*/ 605 h 704"/>
                  <a:gd name="T44" fmla="*/ 8 w 149"/>
                  <a:gd name="T45" fmla="*/ 641 h 704"/>
                  <a:gd name="T46" fmla="*/ 12 w 149"/>
                  <a:gd name="T47" fmla="*/ 673 h 704"/>
                  <a:gd name="T48" fmla="*/ 14 w 149"/>
                  <a:gd name="T49" fmla="*/ 704 h 704"/>
                  <a:gd name="T50" fmla="*/ 41 w 149"/>
                  <a:gd name="T51" fmla="*/ 688 h 704"/>
                  <a:gd name="T52" fmla="*/ 39 w 149"/>
                  <a:gd name="T53" fmla="*/ 680 h 704"/>
                  <a:gd name="T54" fmla="*/ 36 w 149"/>
                  <a:gd name="T55" fmla="*/ 657 h 704"/>
                  <a:gd name="T56" fmla="*/ 33 w 149"/>
                  <a:gd name="T57" fmla="*/ 622 h 704"/>
                  <a:gd name="T58" fmla="*/ 35 w 149"/>
                  <a:gd name="T59" fmla="*/ 575 h 704"/>
                  <a:gd name="T60" fmla="*/ 41 w 149"/>
                  <a:gd name="T61" fmla="*/ 519 h 704"/>
                  <a:gd name="T62" fmla="*/ 58 w 149"/>
                  <a:gd name="T63" fmla="*/ 455 h 704"/>
                  <a:gd name="T64" fmla="*/ 86 w 149"/>
                  <a:gd name="T65" fmla="*/ 386 h 704"/>
                  <a:gd name="T66" fmla="*/ 129 w 149"/>
                  <a:gd name="T67" fmla="*/ 313 h 704"/>
                  <a:gd name="T68" fmla="*/ 143 w 149"/>
                  <a:gd name="T69" fmla="*/ 279 h 704"/>
                  <a:gd name="T70" fmla="*/ 149 w 149"/>
                  <a:gd name="T71" fmla="*/ 235 h 704"/>
                  <a:gd name="T72" fmla="*/ 144 w 149"/>
                  <a:gd name="T73" fmla="*/ 184 h 704"/>
                  <a:gd name="T74" fmla="*/ 131 w 149"/>
                  <a:gd name="T75" fmla="*/ 134 h 704"/>
                  <a:gd name="T76" fmla="*/ 109 w 149"/>
                  <a:gd name="T77" fmla="*/ 85 h 704"/>
                  <a:gd name="T78" fmla="*/ 81 w 149"/>
                  <a:gd name="T79" fmla="*/ 44 h 704"/>
                  <a:gd name="T80" fmla="*/ 44 w 149"/>
                  <a:gd name="T81" fmla="*/ 14 h 704"/>
                  <a:gd name="T82" fmla="*/ 0 w 149"/>
                  <a:gd name="T83" fmla="*/ 0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3563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94 w 128"/>
                <a:gd name="T1" fmla="*/ 0 h 217"/>
                <a:gd name="T2" fmla="*/ 105 w 128"/>
                <a:gd name="T3" fmla="*/ 9 h 217"/>
                <a:gd name="T4" fmla="*/ 115 w 128"/>
                <a:gd name="T5" fmla="*/ 27 h 217"/>
                <a:gd name="T6" fmla="*/ 123 w 128"/>
                <a:gd name="T7" fmla="*/ 50 h 217"/>
                <a:gd name="T8" fmla="*/ 128 w 128"/>
                <a:gd name="T9" fmla="*/ 78 h 217"/>
                <a:gd name="T10" fmla="*/ 127 w 128"/>
                <a:gd name="T11" fmla="*/ 111 h 217"/>
                <a:gd name="T12" fmla="*/ 116 w 128"/>
                <a:gd name="T13" fmla="*/ 145 h 217"/>
                <a:gd name="T14" fmla="*/ 94 w 128"/>
                <a:gd name="T15" fmla="*/ 181 h 217"/>
                <a:gd name="T16" fmla="*/ 60 w 128"/>
                <a:gd name="T17" fmla="*/ 217 h 217"/>
                <a:gd name="T18" fmla="*/ 49 w 128"/>
                <a:gd name="T19" fmla="*/ 213 h 217"/>
                <a:gd name="T20" fmla="*/ 38 w 128"/>
                <a:gd name="T21" fmla="*/ 210 h 217"/>
                <a:gd name="T22" fmla="*/ 26 w 128"/>
                <a:gd name="T23" fmla="*/ 205 h 217"/>
                <a:gd name="T24" fmla="*/ 16 w 128"/>
                <a:gd name="T25" fmla="*/ 201 h 217"/>
                <a:gd name="T26" fmla="*/ 8 w 128"/>
                <a:gd name="T27" fmla="*/ 196 h 217"/>
                <a:gd name="T28" fmla="*/ 2 w 128"/>
                <a:gd name="T29" fmla="*/ 190 h 217"/>
                <a:gd name="T30" fmla="*/ 0 w 128"/>
                <a:gd name="T31" fmla="*/ 183 h 217"/>
                <a:gd name="T32" fmla="*/ 1 w 128"/>
                <a:gd name="T33" fmla="*/ 178 h 217"/>
                <a:gd name="T34" fmla="*/ 13 w 128"/>
                <a:gd name="T35" fmla="*/ 171 h 217"/>
                <a:gd name="T36" fmla="*/ 29 w 128"/>
                <a:gd name="T37" fmla="*/ 161 h 217"/>
                <a:gd name="T38" fmla="*/ 46 w 128"/>
                <a:gd name="T39" fmla="*/ 150 h 217"/>
                <a:gd name="T40" fmla="*/ 63 w 128"/>
                <a:gd name="T41" fmla="*/ 134 h 217"/>
                <a:gd name="T42" fmla="*/ 79 w 128"/>
                <a:gd name="T43" fmla="*/ 112 h 217"/>
                <a:gd name="T44" fmla="*/ 91 w 128"/>
                <a:gd name="T45" fmla="*/ 83 h 217"/>
                <a:gd name="T46" fmla="*/ 97 w 128"/>
                <a:gd name="T47" fmla="*/ 46 h 217"/>
                <a:gd name="T48" fmla="*/ 94 w 128"/>
                <a:gd name="T49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64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65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66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75 w 117"/>
                <a:gd name="T1" fmla="*/ 0 h 132"/>
                <a:gd name="T2" fmla="*/ 0 w 117"/>
                <a:gd name="T3" fmla="*/ 25 h 132"/>
                <a:gd name="T4" fmla="*/ 3 w 117"/>
                <a:gd name="T5" fmla="*/ 26 h 132"/>
                <a:gd name="T6" fmla="*/ 14 w 117"/>
                <a:gd name="T7" fmla="*/ 29 h 132"/>
                <a:gd name="T8" fmla="*/ 29 w 117"/>
                <a:gd name="T9" fmla="*/ 36 h 132"/>
                <a:gd name="T10" fmla="*/ 46 w 117"/>
                <a:gd name="T11" fmla="*/ 47 h 132"/>
                <a:gd name="T12" fmla="*/ 66 w 117"/>
                <a:gd name="T13" fmla="*/ 62 h 132"/>
                <a:gd name="T14" fmla="*/ 84 w 117"/>
                <a:gd name="T15" fmla="*/ 80 h 132"/>
                <a:gd name="T16" fmla="*/ 102 w 117"/>
                <a:gd name="T17" fmla="*/ 103 h 132"/>
                <a:gd name="T18" fmla="*/ 116 w 117"/>
                <a:gd name="T19" fmla="*/ 132 h 132"/>
                <a:gd name="T20" fmla="*/ 117 w 117"/>
                <a:gd name="T21" fmla="*/ 120 h 132"/>
                <a:gd name="T22" fmla="*/ 115 w 117"/>
                <a:gd name="T23" fmla="*/ 107 h 132"/>
                <a:gd name="T24" fmla="*/ 108 w 117"/>
                <a:gd name="T25" fmla="*/ 90 h 132"/>
                <a:gd name="T26" fmla="*/ 99 w 117"/>
                <a:gd name="T27" fmla="*/ 74 h 132"/>
                <a:gd name="T28" fmla="*/ 89 w 117"/>
                <a:gd name="T29" fmla="*/ 58 h 132"/>
                <a:gd name="T30" fmla="*/ 78 w 117"/>
                <a:gd name="T31" fmla="*/ 45 h 132"/>
                <a:gd name="T32" fmla="*/ 67 w 117"/>
                <a:gd name="T33" fmla="*/ 36 h 132"/>
                <a:gd name="T34" fmla="*/ 58 w 117"/>
                <a:gd name="T35" fmla="*/ 32 h 132"/>
                <a:gd name="T36" fmla="*/ 69 w 117"/>
                <a:gd name="T37" fmla="*/ 29 h 132"/>
                <a:gd name="T38" fmla="*/ 79 w 117"/>
                <a:gd name="T39" fmla="*/ 28 h 132"/>
                <a:gd name="T40" fmla="*/ 89 w 117"/>
                <a:gd name="T41" fmla="*/ 26 h 132"/>
                <a:gd name="T42" fmla="*/ 98 w 117"/>
                <a:gd name="T43" fmla="*/ 25 h 132"/>
                <a:gd name="T44" fmla="*/ 105 w 117"/>
                <a:gd name="T45" fmla="*/ 24 h 132"/>
                <a:gd name="T46" fmla="*/ 109 w 117"/>
                <a:gd name="T47" fmla="*/ 22 h 132"/>
                <a:gd name="T48" fmla="*/ 113 w 117"/>
                <a:gd name="T49" fmla="*/ 21 h 132"/>
                <a:gd name="T50" fmla="*/ 114 w 117"/>
                <a:gd name="T51" fmla="*/ 21 h 132"/>
                <a:gd name="T52" fmla="*/ 75 w 117"/>
                <a:gd name="T5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67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9 w 29"/>
                <a:gd name="T1" fmla="*/ 0 h 77"/>
                <a:gd name="T2" fmla="*/ 23 w 29"/>
                <a:gd name="T3" fmla="*/ 0 h 77"/>
                <a:gd name="T4" fmla="*/ 16 w 29"/>
                <a:gd name="T5" fmla="*/ 4 h 77"/>
                <a:gd name="T6" fmla="*/ 9 w 29"/>
                <a:gd name="T7" fmla="*/ 9 h 77"/>
                <a:gd name="T8" fmla="*/ 4 w 29"/>
                <a:gd name="T9" fmla="*/ 19 h 77"/>
                <a:gd name="T10" fmla="*/ 1 w 29"/>
                <a:gd name="T11" fmla="*/ 30 h 77"/>
                <a:gd name="T12" fmla="*/ 0 w 29"/>
                <a:gd name="T13" fmla="*/ 44 h 77"/>
                <a:gd name="T14" fmla="*/ 3 w 29"/>
                <a:gd name="T15" fmla="*/ 60 h 77"/>
                <a:gd name="T16" fmla="*/ 11 w 29"/>
                <a:gd name="T17" fmla="*/ 77 h 77"/>
                <a:gd name="T18" fmla="*/ 15 w 29"/>
                <a:gd name="T19" fmla="*/ 53 h 77"/>
                <a:gd name="T20" fmla="*/ 19 w 29"/>
                <a:gd name="T21" fmla="*/ 37 h 77"/>
                <a:gd name="T22" fmla="*/ 23 w 29"/>
                <a:gd name="T23" fmla="*/ 22 h 77"/>
                <a:gd name="T24" fmla="*/ 29 w 29"/>
                <a:gd name="T2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68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23569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23570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1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2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357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23574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5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6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3577" name="Group 25"/>
            <p:cNvGrpSpPr>
              <a:grpSpLocks/>
            </p:cNvGrpSpPr>
            <p:nvPr userDrawn="1"/>
          </p:nvGrpSpPr>
          <p:grpSpPr bwMode="auto">
            <a:xfrm rot="-1307516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23578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9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0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3581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3582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3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4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3585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3586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7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8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3589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0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5 h 237"/>
                <a:gd name="T4" fmla="*/ 3 w 257"/>
                <a:gd name="T5" fmla="*/ 50 h 237"/>
                <a:gd name="T6" fmla="*/ 6 w 257"/>
                <a:gd name="T7" fmla="*/ 75 h 237"/>
                <a:gd name="T8" fmla="*/ 11 w 257"/>
                <a:gd name="T9" fmla="*/ 98 h 237"/>
                <a:gd name="T10" fmla="*/ 18 w 257"/>
                <a:gd name="T11" fmla="*/ 119 h 237"/>
                <a:gd name="T12" fmla="*/ 27 w 257"/>
                <a:gd name="T13" fmla="*/ 141 h 237"/>
                <a:gd name="T14" fmla="*/ 38 w 257"/>
                <a:gd name="T15" fmla="*/ 161 h 237"/>
                <a:gd name="T16" fmla="*/ 51 w 257"/>
                <a:gd name="T17" fmla="*/ 178 h 237"/>
                <a:gd name="T18" fmla="*/ 67 w 257"/>
                <a:gd name="T19" fmla="*/ 194 h 237"/>
                <a:gd name="T20" fmla="*/ 86 w 257"/>
                <a:gd name="T21" fmla="*/ 208 h 237"/>
                <a:gd name="T22" fmla="*/ 106 w 257"/>
                <a:gd name="T23" fmla="*/ 219 h 237"/>
                <a:gd name="T24" fmla="*/ 131 w 257"/>
                <a:gd name="T25" fmla="*/ 228 h 237"/>
                <a:gd name="T26" fmla="*/ 158 w 257"/>
                <a:gd name="T27" fmla="*/ 234 h 237"/>
                <a:gd name="T28" fmla="*/ 188 w 257"/>
                <a:gd name="T29" fmla="*/ 237 h 237"/>
                <a:gd name="T30" fmla="*/ 220 w 257"/>
                <a:gd name="T31" fmla="*/ 236 h 237"/>
                <a:gd name="T32" fmla="*/ 257 w 257"/>
                <a:gd name="T33" fmla="*/ 232 h 237"/>
                <a:gd name="T34" fmla="*/ 224 w 257"/>
                <a:gd name="T35" fmla="*/ 227 h 237"/>
                <a:gd name="T36" fmla="*/ 195 w 257"/>
                <a:gd name="T37" fmla="*/ 220 h 237"/>
                <a:gd name="T38" fmla="*/ 170 w 257"/>
                <a:gd name="T39" fmla="*/ 212 h 237"/>
                <a:gd name="T40" fmla="*/ 148 w 257"/>
                <a:gd name="T41" fmla="*/ 204 h 237"/>
                <a:gd name="T42" fmla="*/ 128 w 257"/>
                <a:gd name="T43" fmla="*/ 193 h 237"/>
                <a:gd name="T44" fmla="*/ 112 w 257"/>
                <a:gd name="T45" fmla="*/ 182 h 237"/>
                <a:gd name="T46" fmla="*/ 97 w 257"/>
                <a:gd name="T47" fmla="*/ 169 h 237"/>
                <a:gd name="T48" fmla="*/ 84 w 257"/>
                <a:gd name="T49" fmla="*/ 155 h 237"/>
                <a:gd name="T50" fmla="*/ 72 w 257"/>
                <a:gd name="T51" fmla="*/ 141 h 237"/>
                <a:gd name="T52" fmla="*/ 61 w 257"/>
                <a:gd name="T53" fmla="*/ 125 h 237"/>
                <a:gd name="T54" fmla="*/ 52 w 257"/>
                <a:gd name="T55" fmla="*/ 107 h 237"/>
                <a:gd name="T56" fmla="*/ 43 w 257"/>
                <a:gd name="T57" fmla="*/ 88 h 237"/>
                <a:gd name="T58" fmla="*/ 33 w 257"/>
                <a:gd name="T59" fmla="*/ 69 h 237"/>
                <a:gd name="T60" fmla="*/ 23 w 257"/>
                <a:gd name="T61" fmla="*/ 47 h 237"/>
                <a:gd name="T62" fmla="*/ 12 w 257"/>
                <a:gd name="T63" fmla="*/ 24 h 237"/>
                <a:gd name="T64" fmla="*/ 0 w 257"/>
                <a:gd name="T65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1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77 w 124"/>
                <a:gd name="T1" fmla="*/ 0 h 110"/>
                <a:gd name="T2" fmla="*/ 124 w 124"/>
                <a:gd name="T3" fmla="*/ 108 h 110"/>
                <a:gd name="T4" fmla="*/ 120 w 124"/>
                <a:gd name="T5" fmla="*/ 107 h 110"/>
                <a:gd name="T6" fmla="*/ 107 w 124"/>
                <a:gd name="T7" fmla="*/ 105 h 110"/>
                <a:gd name="T8" fmla="*/ 89 w 124"/>
                <a:gd name="T9" fmla="*/ 101 h 110"/>
                <a:gd name="T10" fmla="*/ 68 w 124"/>
                <a:gd name="T11" fmla="*/ 99 h 110"/>
                <a:gd name="T12" fmla="*/ 45 w 124"/>
                <a:gd name="T13" fmla="*/ 97 h 110"/>
                <a:gd name="T14" fmla="*/ 25 w 124"/>
                <a:gd name="T15" fmla="*/ 98 h 110"/>
                <a:gd name="T16" fmla="*/ 9 w 124"/>
                <a:gd name="T17" fmla="*/ 102 h 110"/>
                <a:gd name="T18" fmla="*/ 0 w 124"/>
                <a:gd name="T19" fmla="*/ 110 h 110"/>
                <a:gd name="T20" fmla="*/ 4 w 124"/>
                <a:gd name="T21" fmla="*/ 98 h 110"/>
                <a:gd name="T22" fmla="*/ 8 w 124"/>
                <a:gd name="T23" fmla="*/ 89 h 110"/>
                <a:gd name="T24" fmla="*/ 16 w 124"/>
                <a:gd name="T25" fmla="*/ 82 h 110"/>
                <a:gd name="T26" fmla="*/ 25 w 124"/>
                <a:gd name="T27" fmla="*/ 76 h 110"/>
                <a:gd name="T28" fmla="*/ 36 w 124"/>
                <a:gd name="T29" fmla="*/ 72 h 110"/>
                <a:gd name="T30" fmla="*/ 47 w 124"/>
                <a:gd name="T31" fmla="*/ 71 h 110"/>
                <a:gd name="T32" fmla="*/ 59 w 124"/>
                <a:gd name="T33" fmla="*/ 71 h 110"/>
                <a:gd name="T34" fmla="*/ 72 w 124"/>
                <a:gd name="T35" fmla="*/ 74 h 110"/>
                <a:gd name="T36" fmla="*/ 73 w 124"/>
                <a:gd name="T37" fmla="*/ 71 h 110"/>
                <a:gd name="T38" fmla="*/ 70 w 124"/>
                <a:gd name="T39" fmla="*/ 56 h 110"/>
                <a:gd name="T40" fmla="*/ 67 w 124"/>
                <a:gd name="T41" fmla="*/ 38 h 110"/>
                <a:gd name="T42" fmla="*/ 65 w 124"/>
                <a:gd name="T43" fmla="*/ 30 h 110"/>
                <a:gd name="T44" fmla="*/ 63 w 124"/>
                <a:gd name="T45" fmla="*/ 30 h 110"/>
                <a:gd name="T46" fmla="*/ 61 w 124"/>
                <a:gd name="T47" fmla="*/ 29 h 110"/>
                <a:gd name="T48" fmla="*/ 59 w 124"/>
                <a:gd name="T49" fmla="*/ 26 h 110"/>
                <a:gd name="T50" fmla="*/ 57 w 124"/>
                <a:gd name="T51" fmla="*/ 23 h 110"/>
                <a:gd name="T52" fmla="*/ 57 w 124"/>
                <a:gd name="T53" fmla="*/ 19 h 110"/>
                <a:gd name="T54" fmla="*/ 59 w 124"/>
                <a:gd name="T55" fmla="*/ 14 h 110"/>
                <a:gd name="T56" fmla="*/ 66 w 124"/>
                <a:gd name="T57" fmla="*/ 8 h 110"/>
                <a:gd name="T58" fmla="*/ 77 w 124"/>
                <a:gd name="T5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2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31 w 46"/>
                <a:gd name="T1" fmla="*/ 0 h 94"/>
                <a:gd name="T2" fmla="*/ 20 w 46"/>
                <a:gd name="T3" fmla="*/ 38 h 94"/>
                <a:gd name="T4" fmla="*/ 15 w 46"/>
                <a:gd name="T5" fmla="*/ 62 h 94"/>
                <a:gd name="T6" fmla="*/ 11 w 46"/>
                <a:gd name="T7" fmla="*/ 79 h 94"/>
                <a:gd name="T8" fmla="*/ 0 w 46"/>
                <a:gd name="T9" fmla="*/ 94 h 94"/>
                <a:gd name="T10" fmla="*/ 12 w 46"/>
                <a:gd name="T11" fmla="*/ 88 h 94"/>
                <a:gd name="T12" fmla="*/ 23 w 46"/>
                <a:gd name="T13" fmla="*/ 80 h 94"/>
                <a:gd name="T14" fmla="*/ 32 w 46"/>
                <a:gd name="T15" fmla="*/ 69 h 94"/>
                <a:gd name="T16" fmla="*/ 40 w 46"/>
                <a:gd name="T17" fmla="*/ 57 h 94"/>
                <a:gd name="T18" fmla="*/ 45 w 46"/>
                <a:gd name="T19" fmla="*/ 44 h 94"/>
                <a:gd name="T20" fmla="*/ 46 w 46"/>
                <a:gd name="T21" fmla="*/ 30 h 94"/>
                <a:gd name="T22" fmla="*/ 42 w 46"/>
                <a:gd name="T23" fmla="*/ 15 h 94"/>
                <a:gd name="T24" fmla="*/ 31 w 46"/>
                <a:gd name="T2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3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4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6 w 149"/>
                <a:gd name="T3" fmla="*/ 6 h 704"/>
                <a:gd name="T4" fmla="*/ 16 w 149"/>
                <a:gd name="T5" fmla="*/ 14 h 704"/>
                <a:gd name="T6" fmla="*/ 28 w 149"/>
                <a:gd name="T7" fmla="*/ 24 h 704"/>
                <a:gd name="T8" fmla="*/ 41 w 149"/>
                <a:gd name="T9" fmla="*/ 37 h 704"/>
                <a:gd name="T10" fmla="*/ 58 w 149"/>
                <a:gd name="T11" fmla="*/ 53 h 704"/>
                <a:gd name="T12" fmla="*/ 73 w 149"/>
                <a:gd name="T13" fmla="*/ 70 h 704"/>
                <a:gd name="T14" fmla="*/ 88 w 149"/>
                <a:gd name="T15" fmla="*/ 90 h 704"/>
                <a:gd name="T16" fmla="*/ 100 w 149"/>
                <a:gd name="T17" fmla="*/ 113 h 704"/>
                <a:gd name="T18" fmla="*/ 112 w 149"/>
                <a:gd name="T19" fmla="*/ 137 h 704"/>
                <a:gd name="T20" fmla="*/ 120 w 149"/>
                <a:gd name="T21" fmla="*/ 165 h 704"/>
                <a:gd name="T22" fmla="*/ 124 w 149"/>
                <a:gd name="T23" fmla="*/ 196 h 704"/>
                <a:gd name="T24" fmla="*/ 126 w 149"/>
                <a:gd name="T25" fmla="*/ 228 h 704"/>
                <a:gd name="T26" fmla="*/ 120 w 149"/>
                <a:gd name="T27" fmla="*/ 264 h 704"/>
                <a:gd name="T28" fmla="*/ 109 w 149"/>
                <a:gd name="T29" fmla="*/ 302 h 704"/>
                <a:gd name="T30" fmla="*/ 92 w 149"/>
                <a:gd name="T31" fmla="*/ 342 h 704"/>
                <a:gd name="T32" fmla="*/ 67 w 149"/>
                <a:gd name="T33" fmla="*/ 386 h 704"/>
                <a:gd name="T34" fmla="*/ 39 w 149"/>
                <a:gd name="T35" fmla="*/ 436 h 704"/>
                <a:gd name="T36" fmla="*/ 21 w 149"/>
                <a:gd name="T37" fmla="*/ 482 h 704"/>
                <a:gd name="T38" fmla="*/ 10 w 149"/>
                <a:gd name="T39" fmla="*/ 525 h 704"/>
                <a:gd name="T40" fmla="*/ 6 w 149"/>
                <a:gd name="T41" fmla="*/ 566 h 704"/>
                <a:gd name="T42" fmla="*/ 6 w 149"/>
                <a:gd name="T43" fmla="*/ 605 h 704"/>
                <a:gd name="T44" fmla="*/ 8 w 149"/>
                <a:gd name="T45" fmla="*/ 641 h 704"/>
                <a:gd name="T46" fmla="*/ 12 w 149"/>
                <a:gd name="T47" fmla="*/ 673 h 704"/>
                <a:gd name="T48" fmla="*/ 14 w 149"/>
                <a:gd name="T49" fmla="*/ 704 h 704"/>
                <a:gd name="T50" fmla="*/ 41 w 149"/>
                <a:gd name="T51" fmla="*/ 688 h 704"/>
                <a:gd name="T52" fmla="*/ 39 w 149"/>
                <a:gd name="T53" fmla="*/ 680 h 704"/>
                <a:gd name="T54" fmla="*/ 36 w 149"/>
                <a:gd name="T55" fmla="*/ 657 h 704"/>
                <a:gd name="T56" fmla="*/ 33 w 149"/>
                <a:gd name="T57" fmla="*/ 622 h 704"/>
                <a:gd name="T58" fmla="*/ 35 w 149"/>
                <a:gd name="T59" fmla="*/ 575 h 704"/>
                <a:gd name="T60" fmla="*/ 41 w 149"/>
                <a:gd name="T61" fmla="*/ 519 h 704"/>
                <a:gd name="T62" fmla="*/ 58 w 149"/>
                <a:gd name="T63" fmla="*/ 455 h 704"/>
                <a:gd name="T64" fmla="*/ 86 w 149"/>
                <a:gd name="T65" fmla="*/ 386 h 704"/>
                <a:gd name="T66" fmla="*/ 129 w 149"/>
                <a:gd name="T67" fmla="*/ 313 h 704"/>
                <a:gd name="T68" fmla="*/ 143 w 149"/>
                <a:gd name="T69" fmla="*/ 279 h 704"/>
                <a:gd name="T70" fmla="*/ 149 w 149"/>
                <a:gd name="T71" fmla="*/ 235 h 704"/>
                <a:gd name="T72" fmla="*/ 144 w 149"/>
                <a:gd name="T73" fmla="*/ 184 h 704"/>
                <a:gd name="T74" fmla="*/ 131 w 149"/>
                <a:gd name="T75" fmla="*/ 134 h 704"/>
                <a:gd name="T76" fmla="*/ 109 w 149"/>
                <a:gd name="T77" fmla="*/ 85 h 704"/>
                <a:gd name="T78" fmla="*/ 81 w 149"/>
                <a:gd name="T79" fmla="*/ 44 h 704"/>
                <a:gd name="T80" fmla="*/ 44 w 149"/>
                <a:gd name="T81" fmla="*/ 14 h 704"/>
                <a:gd name="T82" fmla="*/ 0 w 149"/>
                <a:gd name="T83" fmla="*/ 0 h 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595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3596" name="Rectangle 4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3597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3598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FE8D093-EE1E-452E-8D76-D86182CB406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3599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23600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507F9-2BE4-4D96-8283-39B599BB147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1447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22665-5ABE-43E0-BC32-77643557545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101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4710F-D2FC-4212-91DD-0AB0E735E66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389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6D39F-EEA7-4779-BFE6-AC44DA97224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0601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69F2F-6B68-4E74-8A6C-37DCB9BCA2E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74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CF280-858D-4B56-A4D3-37163DD4D8F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31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9C691-F6CB-4794-B1AB-AD31D028072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6670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F20D9-F418-40C7-A1F3-12C429C3118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7224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D6939-757C-46E4-AC78-6588972ECA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59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F1C66-8319-4032-AF76-B7E184B19EA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8409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F6EA9F-B986-4916-BC1D-AF6714E3E98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788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D73D566-60DA-4F6D-9461-F83B94B4479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0416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896515E-FCAD-40A7-90B7-55D4326190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576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22531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22532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22533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34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35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2536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22537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22538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46 w 217"/>
                  <a:gd name="T1" fmla="*/ 210 h 210"/>
                  <a:gd name="T2" fmla="*/ 37 w 217"/>
                  <a:gd name="T3" fmla="*/ 198 h 210"/>
                  <a:gd name="T4" fmla="*/ 26 w 217"/>
                  <a:gd name="T5" fmla="*/ 181 h 210"/>
                  <a:gd name="T6" fmla="*/ 15 w 217"/>
                  <a:gd name="T7" fmla="*/ 159 h 210"/>
                  <a:gd name="T8" fmla="*/ 5 w 217"/>
                  <a:gd name="T9" fmla="*/ 135 h 210"/>
                  <a:gd name="T10" fmla="*/ 0 w 217"/>
                  <a:gd name="T11" fmla="*/ 109 h 210"/>
                  <a:gd name="T12" fmla="*/ 1 w 217"/>
                  <a:gd name="T13" fmla="*/ 82 h 210"/>
                  <a:gd name="T14" fmla="*/ 9 w 217"/>
                  <a:gd name="T15" fmla="*/ 57 h 210"/>
                  <a:gd name="T16" fmla="*/ 27 w 217"/>
                  <a:gd name="T17" fmla="*/ 35 h 210"/>
                  <a:gd name="T18" fmla="*/ 45 w 217"/>
                  <a:gd name="T19" fmla="*/ 22 h 210"/>
                  <a:gd name="T20" fmla="*/ 60 w 217"/>
                  <a:gd name="T21" fmla="*/ 12 h 210"/>
                  <a:gd name="T22" fmla="*/ 72 w 217"/>
                  <a:gd name="T23" fmla="*/ 7 h 210"/>
                  <a:gd name="T24" fmla="*/ 81 w 217"/>
                  <a:gd name="T25" fmla="*/ 5 h 210"/>
                  <a:gd name="T26" fmla="*/ 88 w 217"/>
                  <a:gd name="T27" fmla="*/ 5 h 210"/>
                  <a:gd name="T28" fmla="*/ 104 w 217"/>
                  <a:gd name="T29" fmla="*/ 0 h 210"/>
                  <a:gd name="T30" fmla="*/ 148 w 217"/>
                  <a:gd name="T31" fmla="*/ 8 h 210"/>
                  <a:gd name="T32" fmla="*/ 160 w 217"/>
                  <a:gd name="T33" fmla="*/ 12 h 210"/>
                  <a:gd name="T34" fmla="*/ 172 w 217"/>
                  <a:gd name="T35" fmla="*/ 15 h 210"/>
                  <a:gd name="T36" fmla="*/ 182 w 217"/>
                  <a:gd name="T37" fmla="*/ 19 h 210"/>
                  <a:gd name="T38" fmla="*/ 190 w 217"/>
                  <a:gd name="T39" fmla="*/ 23 h 210"/>
                  <a:gd name="T40" fmla="*/ 198 w 217"/>
                  <a:gd name="T41" fmla="*/ 27 h 210"/>
                  <a:gd name="T42" fmla="*/ 205 w 217"/>
                  <a:gd name="T43" fmla="*/ 32 h 210"/>
                  <a:gd name="T44" fmla="*/ 211 w 217"/>
                  <a:gd name="T45" fmla="*/ 38 h 210"/>
                  <a:gd name="T46" fmla="*/ 217 w 217"/>
                  <a:gd name="T47" fmla="*/ 45 h 210"/>
                  <a:gd name="T48" fmla="*/ 205 w 217"/>
                  <a:gd name="T49" fmla="*/ 40 h 210"/>
                  <a:gd name="T50" fmla="*/ 194 w 217"/>
                  <a:gd name="T51" fmla="*/ 36 h 210"/>
                  <a:gd name="T52" fmla="*/ 183 w 217"/>
                  <a:gd name="T53" fmla="*/ 33 h 210"/>
                  <a:gd name="T54" fmla="*/ 172 w 217"/>
                  <a:gd name="T55" fmla="*/ 30 h 210"/>
                  <a:gd name="T56" fmla="*/ 163 w 217"/>
                  <a:gd name="T57" fmla="*/ 27 h 210"/>
                  <a:gd name="T58" fmla="*/ 153 w 217"/>
                  <a:gd name="T59" fmla="*/ 26 h 210"/>
                  <a:gd name="T60" fmla="*/ 143 w 217"/>
                  <a:gd name="T61" fmla="*/ 24 h 210"/>
                  <a:gd name="T62" fmla="*/ 134 w 217"/>
                  <a:gd name="T63" fmla="*/ 24 h 210"/>
                  <a:gd name="T64" fmla="*/ 125 w 217"/>
                  <a:gd name="T65" fmla="*/ 24 h 210"/>
                  <a:gd name="T66" fmla="*/ 116 w 217"/>
                  <a:gd name="T67" fmla="*/ 25 h 210"/>
                  <a:gd name="T68" fmla="*/ 107 w 217"/>
                  <a:gd name="T69" fmla="*/ 27 h 210"/>
                  <a:gd name="T70" fmla="*/ 99 w 217"/>
                  <a:gd name="T71" fmla="*/ 29 h 210"/>
                  <a:gd name="T72" fmla="*/ 91 w 217"/>
                  <a:gd name="T73" fmla="*/ 33 h 210"/>
                  <a:gd name="T74" fmla="*/ 82 w 217"/>
                  <a:gd name="T75" fmla="*/ 36 h 210"/>
                  <a:gd name="T76" fmla="*/ 74 w 217"/>
                  <a:gd name="T77" fmla="*/ 41 h 210"/>
                  <a:gd name="T78" fmla="*/ 66 w 217"/>
                  <a:gd name="T79" fmla="*/ 46 h 210"/>
                  <a:gd name="T80" fmla="*/ 52 w 217"/>
                  <a:gd name="T81" fmla="*/ 61 h 210"/>
                  <a:gd name="T82" fmla="*/ 42 w 217"/>
                  <a:gd name="T83" fmla="*/ 80 h 210"/>
                  <a:gd name="T84" fmla="*/ 37 w 217"/>
                  <a:gd name="T85" fmla="*/ 103 h 210"/>
                  <a:gd name="T86" fmla="*/ 35 w 217"/>
                  <a:gd name="T87" fmla="*/ 126 h 210"/>
                  <a:gd name="T88" fmla="*/ 35 w 217"/>
                  <a:gd name="T89" fmla="*/ 151 h 210"/>
                  <a:gd name="T90" fmla="*/ 38 w 217"/>
                  <a:gd name="T91" fmla="*/ 174 h 210"/>
                  <a:gd name="T92" fmla="*/ 41 w 217"/>
                  <a:gd name="T93" fmla="*/ 194 h 210"/>
                  <a:gd name="T94" fmla="*/ 46 w 217"/>
                  <a:gd name="T95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39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09 w 182"/>
                  <a:gd name="T1" fmla="*/ 0 h 213"/>
                  <a:gd name="T2" fmla="*/ 112 w 182"/>
                  <a:gd name="T3" fmla="*/ 2 h 213"/>
                  <a:gd name="T4" fmla="*/ 118 w 182"/>
                  <a:gd name="T5" fmla="*/ 8 h 213"/>
                  <a:gd name="T6" fmla="*/ 127 w 182"/>
                  <a:gd name="T7" fmla="*/ 18 h 213"/>
                  <a:gd name="T8" fmla="*/ 137 w 182"/>
                  <a:gd name="T9" fmla="*/ 33 h 213"/>
                  <a:gd name="T10" fmla="*/ 145 w 182"/>
                  <a:gd name="T11" fmla="*/ 52 h 213"/>
                  <a:gd name="T12" fmla="*/ 150 w 182"/>
                  <a:gd name="T13" fmla="*/ 76 h 213"/>
                  <a:gd name="T14" fmla="*/ 150 w 182"/>
                  <a:gd name="T15" fmla="*/ 105 h 213"/>
                  <a:gd name="T16" fmla="*/ 144 w 182"/>
                  <a:gd name="T17" fmla="*/ 139 h 213"/>
                  <a:gd name="T18" fmla="*/ 140 w 182"/>
                  <a:gd name="T19" fmla="*/ 149 h 213"/>
                  <a:gd name="T20" fmla="*/ 136 w 182"/>
                  <a:gd name="T21" fmla="*/ 157 h 213"/>
                  <a:gd name="T22" fmla="*/ 131 w 182"/>
                  <a:gd name="T23" fmla="*/ 165 h 213"/>
                  <a:gd name="T24" fmla="*/ 125 w 182"/>
                  <a:gd name="T25" fmla="*/ 173 h 213"/>
                  <a:gd name="T26" fmla="*/ 117 w 182"/>
                  <a:gd name="T27" fmla="*/ 180 h 213"/>
                  <a:gd name="T28" fmla="*/ 110 w 182"/>
                  <a:gd name="T29" fmla="*/ 185 h 213"/>
                  <a:gd name="T30" fmla="*/ 102 w 182"/>
                  <a:gd name="T31" fmla="*/ 191 h 213"/>
                  <a:gd name="T32" fmla="*/ 92 w 182"/>
                  <a:gd name="T33" fmla="*/ 195 h 213"/>
                  <a:gd name="T34" fmla="*/ 82 w 182"/>
                  <a:gd name="T35" fmla="*/ 197 h 213"/>
                  <a:gd name="T36" fmla="*/ 72 w 182"/>
                  <a:gd name="T37" fmla="*/ 200 h 213"/>
                  <a:gd name="T38" fmla="*/ 61 w 182"/>
                  <a:gd name="T39" fmla="*/ 201 h 213"/>
                  <a:gd name="T40" fmla="*/ 49 w 182"/>
                  <a:gd name="T41" fmla="*/ 201 h 213"/>
                  <a:gd name="T42" fmla="*/ 37 w 182"/>
                  <a:gd name="T43" fmla="*/ 200 h 213"/>
                  <a:gd name="T44" fmla="*/ 25 w 182"/>
                  <a:gd name="T45" fmla="*/ 197 h 213"/>
                  <a:gd name="T46" fmla="*/ 12 w 182"/>
                  <a:gd name="T47" fmla="*/ 193 h 213"/>
                  <a:gd name="T48" fmla="*/ 0 w 182"/>
                  <a:gd name="T49" fmla="*/ 188 h 213"/>
                  <a:gd name="T50" fmla="*/ 11 w 182"/>
                  <a:gd name="T51" fmla="*/ 195 h 213"/>
                  <a:gd name="T52" fmla="*/ 22 w 182"/>
                  <a:gd name="T53" fmla="*/ 200 h 213"/>
                  <a:gd name="T54" fmla="*/ 33 w 182"/>
                  <a:gd name="T55" fmla="*/ 205 h 213"/>
                  <a:gd name="T56" fmla="*/ 43 w 182"/>
                  <a:gd name="T57" fmla="*/ 208 h 213"/>
                  <a:gd name="T58" fmla="*/ 53 w 182"/>
                  <a:gd name="T59" fmla="*/ 211 h 213"/>
                  <a:gd name="T60" fmla="*/ 63 w 182"/>
                  <a:gd name="T61" fmla="*/ 212 h 213"/>
                  <a:gd name="T62" fmla="*/ 73 w 182"/>
                  <a:gd name="T63" fmla="*/ 213 h 213"/>
                  <a:gd name="T64" fmla="*/ 83 w 182"/>
                  <a:gd name="T65" fmla="*/ 213 h 213"/>
                  <a:gd name="T66" fmla="*/ 91 w 182"/>
                  <a:gd name="T67" fmla="*/ 212 h 213"/>
                  <a:gd name="T68" fmla="*/ 100 w 182"/>
                  <a:gd name="T69" fmla="*/ 210 h 213"/>
                  <a:gd name="T70" fmla="*/ 108 w 182"/>
                  <a:gd name="T71" fmla="*/ 208 h 213"/>
                  <a:gd name="T72" fmla="*/ 116 w 182"/>
                  <a:gd name="T73" fmla="*/ 206 h 213"/>
                  <a:gd name="T74" fmla="*/ 123 w 182"/>
                  <a:gd name="T75" fmla="*/ 203 h 213"/>
                  <a:gd name="T76" fmla="*/ 130 w 182"/>
                  <a:gd name="T77" fmla="*/ 199 h 213"/>
                  <a:gd name="T78" fmla="*/ 136 w 182"/>
                  <a:gd name="T79" fmla="*/ 195 h 213"/>
                  <a:gd name="T80" fmla="*/ 142 w 182"/>
                  <a:gd name="T81" fmla="*/ 191 h 213"/>
                  <a:gd name="T82" fmla="*/ 158 w 182"/>
                  <a:gd name="T83" fmla="*/ 176 h 213"/>
                  <a:gd name="T84" fmla="*/ 169 w 182"/>
                  <a:gd name="T85" fmla="*/ 161 h 213"/>
                  <a:gd name="T86" fmla="*/ 176 w 182"/>
                  <a:gd name="T87" fmla="*/ 144 h 213"/>
                  <a:gd name="T88" fmla="*/ 179 w 182"/>
                  <a:gd name="T89" fmla="*/ 128 h 213"/>
                  <a:gd name="T90" fmla="*/ 181 w 182"/>
                  <a:gd name="T91" fmla="*/ 111 h 213"/>
                  <a:gd name="T92" fmla="*/ 181 w 182"/>
                  <a:gd name="T93" fmla="*/ 95 h 213"/>
                  <a:gd name="T94" fmla="*/ 182 w 182"/>
                  <a:gd name="T95" fmla="*/ 79 h 213"/>
                  <a:gd name="T96" fmla="*/ 173 w 182"/>
                  <a:gd name="T97" fmla="*/ 46 h 213"/>
                  <a:gd name="T98" fmla="*/ 156 w 182"/>
                  <a:gd name="T99" fmla="*/ 21 h 213"/>
                  <a:gd name="T100" fmla="*/ 151 w 182"/>
                  <a:gd name="T101" fmla="*/ 18 h 213"/>
                  <a:gd name="T102" fmla="*/ 147 w 182"/>
                  <a:gd name="T103" fmla="*/ 15 h 213"/>
                  <a:gd name="T104" fmla="*/ 142 w 182"/>
                  <a:gd name="T105" fmla="*/ 13 h 213"/>
                  <a:gd name="T106" fmla="*/ 138 w 182"/>
                  <a:gd name="T107" fmla="*/ 11 h 213"/>
                  <a:gd name="T108" fmla="*/ 132 w 182"/>
                  <a:gd name="T109" fmla="*/ 9 h 213"/>
                  <a:gd name="T110" fmla="*/ 126 w 182"/>
                  <a:gd name="T111" fmla="*/ 6 h 213"/>
                  <a:gd name="T112" fmla="*/ 119 w 182"/>
                  <a:gd name="T113" fmla="*/ 3 h 213"/>
                  <a:gd name="T114" fmla="*/ 109 w 182"/>
                  <a:gd name="T11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40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94 w 128"/>
                  <a:gd name="T1" fmla="*/ 0 h 217"/>
                  <a:gd name="T2" fmla="*/ 105 w 128"/>
                  <a:gd name="T3" fmla="*/ 9 h 217"/>
                  <a:gd name="T4" fmla="*/ 115 w 128"/>
                  <a:gd name="T5" fmla="*/ 27 h 217"/>
                  <a:gd name="T6" fmla="*/ 123 w 128"/>
                  <a:gd name="T7" fmla="*/ 50 h 217"/>
                  <a:gd name="T8" fmla="*/ 128 w 128"/>
                  <a:gd name="T9" fmla="*/ 78 h 217"/>
                  <a:gd name="T10" fmla="*/ 127 w 128"/>
                  <a:gd name="T11" fmla="*/ 111 h 217"/>
                  <a:gd name="T12" fmla="*/ 116 w 128"/>
                  <a:gd name="T13" fmla="*/ 145 h 217"/>
                  <a:gd name="T14" fmla="*/ 94 w 128"/>
                  <a:gd name="T15" fmla="*/ 181 h 217"/>
                  <a:gd name="T16" fmla="*/ 60 w 128"/>
                  <a:gd name="T17" fmla="*/ 217 h 217"/>
                  <a:gd name="T18" fmla="*/ 49 w 128"/>
                  <a:gd name="T19" fmla="*/ 213 h 217"/>
                  <a:gd name="T20" fmla="*/ 38 w 128"/>
                  <a:gd name="T21" fmla="*/ 210 h 217"/>
                  <a:gd name="T22" fmla="*/ 26 w 128"/>
                  <a:gd name="T23" fmla="*/ 205 h 217"/>
                  <a:gd name="T24" fmla="*/ 16 w 128"/>
                  <a:gd name="T25" fmla="*/ 201 h 217"/>
                  <a:gd name="T26" fmla="*/ 8 w 128"/>
                  <a:gd name="T27" fmla="*/ 196 h 217"/>
                  <a:gd name="T28" fmla="*/ 2 w 128"/>
                  <a:gd name="T29" fmla="*/ 190 h 217"/>
                  <a:gd name="T30" fmla="*/ 0 w 128"/>
                  <a:gd name="T31" fmla="*/ 183 h 217"/>
                  <a:gd name="T32" fmla="*/ 1 w 128"/>
                  <a:gd name="T33" fmla="*/ 178 h 217"/>
                  <a:gd name="T34" fmla="*/ 13 w 128"/>
                  <a:gd name="T35" fmla="*/ 171 h 217"/>
                  <a:gd name="T36" fmla="*/ 29 w 128"/>
                  <a:gd name="T37" fmla="*/ 161 h 217"/>
                  <a:gd name="T38" fmla="*/ 46 w 128"/>
                  <a:gd name="T39" fmla="*/ 150 h 217"/>
                  <a:gd name="T40" fmla="*/ 63 w 128"/>
                  <a:gd name="T41" fmla="*/ 134 h 217"/>
                  <a:gd name="T42" fmla="*/ 79 w 128"/>
                  <a:gd name="T43" fmla="*/ 112 h 217"/>
                  <a:gd name="T44" fmla="*/ 91 w 128"/>
                  <a:gd name="T45" fmla="*/ 83 h 217"/>
                  <a:gd name="T46" fmla="*/ 97 w 128"/>
                  <a:gd name="T47" fmla="*/ 46 h 217"/>
                  <a:gd name="T48" fmla="*/ 94 w 128"/>
                  <a:gd name="T49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41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75 w 117"/>
                  <a:gd name="T1" fmla="*/ 0 h 132"/>
                  <a:gd name="T2" fmla="*/ 0 w 117"/>
                  <a:gd name="T3" fmla="*/ 25 h 132"/>
                  <a:gd name="T4" fmla="*/ 3 w 117"/>
                  <a:gd name="T5" fmla="*/ 26 h 132"/>
                  <a:gd name="T6" fmla="*/ 14 w 117"/>
                  <a:gd name="T7" fmla="*/ 29 h 132"/>
                  <a:gd name="T8" fmla="*/ 29 w 117"/>
                  <a:gd name="T9" fmla="*/ 36 h 132"/>
                  <a:gd name="T10" fmla="*/ 46 w 117"/>
                  <a:gd name="T11" fmla="*/ 47 h 132"/>
                  <a:gd name="T12" fmla="*/ 66 w 117"/>
                  <a:gd name="T13" fmla="*/ 62 h 132"/>
                  <a:gd name="T14" fmla="*/ 84 w 117"/>
                  <a:gd name="T15" fmla="*/ 80 h 132"/>
                  <a:gd name="T16" fmla="*/ 102 w 117"/>
                  <a:gd name="T17" fmla="*/ 103 h 132"/>
                  <a:gd name="T18" fmla="*/ 116 w 117"/>
                  <a:gd name="T19" fmla="*/ 132 h 132"/>
                  <a:gd name="T20" fmla="*/ 117 w 117"/>
                  <a:gd name="T21" fmla="*/ 120 h 132"/>
                  <a:gd name="T22" fmla="*/ 115 w 117"/>
                  <a:gd name="T23" fmla="*/ 107 h 132"/>
                  <a:gd name="T24" fmla="*/ 108 w 117"/>
                  <a:gd name="T25" fmla="*/ 90 h 132"/>
                  <a:gd name="T26" fmla="*/ 99 w 117"/>
                  <a:gd name="T27" fmla="*/ 74 h 132"/>
                  <a:gd name="T28" fmla="*/ 89 w 117"/>
                  <a:gd name="T29" fmla="*/ 58 h 132"/>
                  <a:gd name="T30" fmla="*/ 78 w 117"/>
                  <a:gd name="T31" fmla="*/ 45 h 132"/>
                  <a:gd name="T32" fmla="*/ 67 w 117"/>
                  <a:gd name="T33" fmla="*/ 36 h 132"/>
                  <a:gd name="T34" fmla="*/ 58 w 117"/>
                  <a:gd name="T35" fmla="*/ 32 h 132"/>
                  <a:gd name="T36" fmla="*/ 69 w 117"/>
                  <a:gd name="T37" fmla="*/ 29 h 132"/>
                  <a:gd name="T38" fmla="*/ 79 w 117"/>
                  <a:gd name="T39" fmla="*/ 28 h 132"/>
                  <a:gd name="T40" fmla="*/ 89 w 117"/>
                  <a:gd name="T41" fmla="*/ 26 h 132"/>
                  <a:gd name="T42" fmla="*/ 98 w 117"/>
                  <a:gd name="T43" fmla="*/ 25 h 132"/>
                  <a:gd name="T44" fmla="*/ 105 w 117"/>
                  <a:gd name="T45" fmla="*/ 24 h 132"/>
                  <a:gd name="T46" fmla="*/ 109 w 117"/>
                  <a:gd name="T47" fmla="*/ 22 h 132"/>
                  <a:gd name="T48" fmla="*/ 113 w 117"/>
                  <a:gd name="T49" fmla="*/ 21 h 132"/>
                  <a:gd name="T50" fmla="*/ 114 w 117"/>
                  <a:gd name="T51" fmla="*/ 21 h 132"/>
                  <a:gd name="T52" fmla="*/ 75 w 117"/>
                  <a:gd name="T5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42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29 w 29"/>
                  <a:gd name="T1" fmla="*/ 0 h 77"/>
                  <a:gd name="T2" fmla="*/ 23 w 29"/>
                  <a:gd name="T3" fmla="*/ 0 h 77"/>
                  <a:gd name="T4" fmla="*/ 16 w 29"/>
                  <a:gd name="T5" fmla="*/ 4 h 77"/>
                  <a:gd name="T6" fmla="*/ 9 w 29"/>
                  <a:gd name="T7" fmla="*/ 9 h 77"/>
                  <a:gd name="T8" fmla="*/ 4 w 29"/>
                  <a:gd name="T9" fmla="*/ 19 h 77"/>
                  <a:gd name="T10" fmla="*/ 1 w 29"/>
                  <a:gd name="T11" fmla="*/ 30 h 77"/>
                  <a:gd name="T12" fmla="*/ 0 w 29"/>
                  <a:gd name="T13" fmla="*/ 44 h 77"/>
                  <a:gd name="T14" fmla="*/ 3 w 29"/>
                  <a:gd name="T15" fmla="*/ 60 h 77"/>
                  <a:gd name="T16" fmla="*/ 11 w 29"/>
                  <a:gd name="T17" fmla="*/ 77 h 77"/>
                  <a:gd name="T18" fmla="*/ 15 w 29"/>
                  <a:gd name="T19" fmla="*/ 53 h 77"/>
                  <a:gd name="T20" fmla="*/ 19 w 29"/>
                  <a:gd name="T21" fmla="*/ 37 h 77"/>
                  <a:gd name="T22" fmla="*/ 23 w 29"/>
                  <a:gd name="T23" fmla="*/ 22 h 77"/>
                  <a:gd name="T24" fmla="*/ 29 w 29"/>
                  <a:gd name="T2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22543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22544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12 w 207"/>
                    <a:gd name="T1" fmla="*/ 44 h 564"/>
                    <a:gd name="T2" fmla="*/ 6 w 207"/>
                    <a:gd name="T3" fmla="*/ 72 h 564"/>
                    <a:gd name="T4" fmla="*/ 3 w 207"/>
                    <a:gd name="T5" fmla="*/ 99 h 564"/>
                    <a:gd name="T6" fmla="*/ 0 w 207"/>
                    <a:gd name="T7" fmla="*/ 125 h 564"/>
                    <a:gd name="T8" fmla="*/ 0 w 207"/>
                    <a:gd name="T9" fmla="*/ 151 h 564"/>
                    <a:gd name="T10" fmla="*/ 3 w 207"/>
                    <a:gd name="T11" fmla="*/ 180 h 564"/>
                    <a:gd name="T12" fmla="*/ 7 w 207"/>
                    <a:gd name="T13" fmla="*/ 211 h 564"/>
                    <a:gd name="T14" fmla="*/ 16 w 207"/>
                    <a:gd name="T15" fmla="*/ 247 h 564"/>
                    <a:gd name="T16" fmla="*/ 29 w 207"/>
                    <a:gd name="T17" fmla="*/ 287 h 564"/>
                    <a:gd name="T18" fmla="*/ 43 w 207"/>
                    <a:gd name="T19" fmla="*/ 325 h 564"/>
                    <a:gd name="T20" fmla="*/ 61 w 207"/>
                    <a:gd name="T21" fmla="*/ 364 h 564"/>
                    <a:gd name="T22" fmla="*/ 83 w 207"/>
                    <a:gd name="T23" fmla="*/ 406 h 564"/>
                    <a:gd name="T24" fmla="*/ 106 w 207"/>
                    <a:gd name="T25" fmla="*/ 446 h 564"/>
                    <a:gd name="T26" fmla="*/ 132 w 207"/>
                    <a:gd name="T27" fmla="*/ 483 h 564"/>
                    <a:gd name="T28" fmla="*/ 157 w 207"/>
                    <a:gd name="T29" fmla="*/ 516 h 564"/>
                    <a:gd name="T30" fmla="*/ 182 w 207"/>
                    <a:gd name="T31" fmla="*/ 544 h 564"/>
                    <a:gd name="T32" fmla="*/ 207 w 207"/>
                    <a:gd name="T33" fmla="*/ 564 h 564"/>
                    <a:gd name="T34" fmla="*/ 160 w 207"/>
                    <a:gd name="T35" fmla="*/ 501 h 564"/>
                    <a:gd name="T36" fmla="*/ 127 w 207"/>
                    <a:gd name="T37" fmla="*/ 448 h 564"/>
                    <a:gd name="T38" fmla="*/ 103 w 207"/>
                    <a:gd name="T39" fmla="*/ 405 h 564"/>
                    <a:gd name="T40" fmla="*/ 87 w 207"/>
                    <a:gd name="T41" fmla="*/ 368 h 564"/>
                    <a:gd name="T42" fmla="*/ 75 w 207"/>
                    <a:gd name="T43" fmla="*/ 337 h 564"/>
                    <a:gd name="T44" fmla="*/ 68 w 207"/>
                    <a:gd name="T45" fmla="*/ 309 h 564"/>
                    <a:gd name="T46" fmla="*/ 63 w 207"/>
                    <a:gd name="T47" fmla="*/ 285 h 564"/>
                    <a:gd name="T48" fmla="*/ 56 w 207"/>
                    <a:gd name="T49" fmla="*/ 261 h 564"/>
                    <a:gd name="T50" fmla="*/ 44 w 207"/>
                    <a:gd name="T51" fmla="*/ 205 h 564"/>
                    <a:gd name="T52" fmla="*/ 41 w 207"/>
                    <a:gd name="T53" fmla="*/ 140 h 564"/>
                    <a:gd name="T54" fmla="*/ 43 w 207"/>
                    <a:gd name="T55" fmla="*/ 68 h 564"/>
                    <a:gd name="T56" fmla="*/ 50 w 207"/>
                    <a:gd name="T57" fmla="*/ 0 h 564"/>
                    <a:gd name="T58" fmla="*/ 12 w 207"/>
                    <a:gd name="T59" fmla="*/ 44 h 5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2545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9 h 232"/>
                    <a:gd name="T2" fmla="*/ 14 w 47"/>
                    <a:gd name="T3" fmla="*/ 55 h 232"/>
                    <a:gd name="T4" fmla="*/ 22 w 47"/>
                    <a:gd name="T5" fmla="*/ 101 h 232"/>
                    <a:gd name="T6" fmla="*/ 24 w 47"/>
                    <a:gd name="T7" fmla="*/ 159 h 232"/>
                    <a:gd name="T8" fmla="*/ 19 w 47"/>
                    <a:gd name="T9" fmla="*/ 232 h 232"/>
                    <a:gd name="T10" fmla="*/ 45 w 47"/>
                    <a:gd name="T11" fmla="*/ 217 h 232"/>
                    <a:gd name="T12" fmla="*/ 47 w 47"/>
                    <a:gd name="T13" fmla="*/ 178 h 232"/>
                    <a:gd name="T14" fmla="*/ 47 w 47"/>
                    <a:gd name="T15" fmla="*/ 140 h 232"/>
                    <a:gd name="T16" fmla="*/ 45 w 47"/>
                    <a:gd name="T17" fmla="*/ 103 h 232"/>
                    <a:gd name="T18" fmla="*/ 41 w 47"/>
                    <a:gd name="T19" fmla="*/ 71 h 232"/>
                    <a:gd name="T20" fmla="*/ 36 w 47"/>
                    <a:gd name="T21" fmla="*/ 52 h 232"/>
                    <a:gd name="T22" fmla="*/ 29 w 47"/>
                    <a:gd name="T23" fmla="*/ 34 h 232"/>
                    <a:gd name="T24" fmla="*/ 22 w 47"/>
                    <a:gd name="T25" fmla="*/ 17 h 232"/>
                    <a:gd name="T26" fmla="*/ 13 w 47"/>
                    <a:gd name="T27" fmla="*/ 0 h 232"/>
                    <a:gd name="T28" fmla="*/ 0 w 47"/>
                    <a:gd name="T29" fmla="*/ 19 h 2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2546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87 w 87"/>
                    <a:gd name="T1" fmla="*/ 22 h 40"/>
                    <a:gd name="T2" fmla="*/ 77 w 87"/>
                    <a:gd name="T3" fmla="*/ 17 h 40"/>
                    <a:gd name="T4" fmla="*/ 68 w 87"/>
                    <a:gd name="T5" fmla="*/ 12 h 40"/>
                    <a:gd name="T6" fmla="*/ 58 w 87"/>
                    <a:gd name="T7" fmla="*/ 7 h 40"/>
                    <a:gd name="T8" fmla="*/ 47 w 87"/>
                    <a:gd name="T9" fmla="*/ 5 h 40"/>
                    <a:gd name="T10" fmla="*/ 37 w 87"/>
                    <a:gd name="T11" fmla="*/ 3 h 40"/>
                    <a:gd name="T12" fmla="*/ 26 w 87"/>
                    <a:gd name="T13" fmla="*/ 2 h 40"/>
                    <a:gd name="T14" fmla="*/ 13 w 87"/>
                    <a:gd name="T15" fmla="*/ 0 h 40"/>
                    <a:gd name="T16" fmla="*/ 0 w 87"/>
                    <a:gd name="T17" fmla="*/ 2 h 40"/>
                    <a:gd name="T18" fmla="*/ 6 w 87"/>
                    <a:gd name="T19" fmla="*/ 6 h 40"/>
                    <a:gd name="T20" fmla="*/ 14 w 87"/>
                    <a:gd name="T21" fmla="*/ 10 h 40"/>
                    <a:gd name="T22" fmla="*/ 22 w 87"/>
                    <a:gd name="T23" fmla="*/ 14 h 40"/>
                    <a:gd name="T24" fmla="*/ 33 w 87"/>
                    <a:gd name="T25" fmla="*/ 18 h 40"/>
                    <a:gd name="T26" fmla="*/ 42 w 87"/>
                    <a:gd name="T27" fmla="*/ 22 h 40"/>
                    <a:gd name="T28" fmla="*/ 52 w 87"/>
                    <a:gd name="T29" fmla="*/ 27 h 40"/>
                    <a:gd name="T30" fmla="*/ 64 w 87"/>
                    <a:gd name="T31" fmla="*/ 33 h 40"/>
                    <a:gd name="T32" fmla="*/ 74 w 87"/>
                    <a:gd name="T33" fmla="*/ 40 h 40"/>
                    <a:gd name="T34" fmla="*/ 87 w 87"/>
                    <a:gd name="T35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22547" name="Group 19"/>
            <p:cNvGrpSpPr>
              <a:grpSpLocks/>
            </p:cNvGrpSpPr>
            <p:nvPr/>
          </p:nvGrpSpPr>
          <p:grpSpPr bwMode="auto">
            <a:xfrm rot="-15351438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22548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49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0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51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22552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3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4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55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22556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7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8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255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5 w 109"/>
                <a:gd name="T3" fmla="*/ 1 h 156"/>
                <a:gd name="T4" fmla="*/ 18 w 109"/>
                <a:gd name="T5" fmla="*/ 5 h 156"/>
                <a:gd name="T6" fmla="*/ 37 w 109"/>
                <a:gd name="T7" fmla="*/ 12 h 156"/>
                <a:gd name="T8" fmla="*/ 58 w 109"/>
                <a:gd name="T9" fmla="*/ 24 h 156"/>
                <a:gd name="T10" fmla="*/ 78 w 109"/>
                <a:gd name="T11" fmla="*/ 44 h 156"/>
                <a:gd name="T12" fmla="*/ 96 w 109"/>
                <a:gd name="T13" fmla="*/ 71 h 156"/>
                <a:gd name="T14" fmla="*/ 107 w 109"/>
                <a:gd name="T15" fmla="*/ 108 h 156"/>
                <a:gd name="T16" fmla="*/ 109 w 109"/>
                <a:gd name="T17" fmla="*/ 156 h 156"/>
                <a:gd name="T18" fmla="*/ 105 w 109"/>
                <a:gd name="T19" fmla="*/ 156 h 156"/>
                <a:gd name="T20" fmla="*/ 99 w 109"/>
                <a:gd name="T21" fmla="*/ 156 h 156"/>
                <a:gd name="T22" fmla="*/ 93 w 109"/>
                <a:gd name="T23" fmla="*/ 156 h 156"/>
                <a:gd name="T24" fmla="*/ 87 w 109"/>
                <a:gd name="T25" fmla="*/ 154 h 156"/>
                <a:gd name="T26" fmla="*/ 81 w 109"/>
                <a:gd name="T27" fmla="*/ 153 h 156"/>
                <a:gd name="T28" fmla="*/ 74 w 109"/>
                <a:gd name="T29" fmla="*/ 150 h 156"/>
                <a:gd name="T30" fmla="*/ 66 w 109"/>
                <a:gd name="T31" fmla="*/ 145 h 156"/>
                <a:gd name="T32" fmla="*/ 58 w 109"/>
                <a:gd name="T33" fmla="*/ 139 h 156"/>
                <a:gd name="T34" fmla="*/ 53 w 109"/>
                <a:gd name="T35" fmla="*/ 126 h 156"/>
                <a:gd name="T36" fmla="*/ 53 w 109"/>
                <a:gd name="T37" fmla="*/ 111 h 156"/>
                <a:gd name="T38" fmla="*/ 56 w 109"/>
                <a:gd name="T39" fmla="*/ 96 h 156"/>
                <a:gd name="T40" fmla="*/ 59 w 109"/>
                <a:gd name="T41" fmla="*/ 80 h 156"/>
                <a:gd name="T42" fmla="*/ 56 w 109"/>
                <a:gd name="T43" fmla="*/ 62 h 156"/>
                <a:gd name="T44" fmla="*/ 48 w 109"/>
                <a:gd name="T45" fmla="*/ 43 h 156"/>
                <a:gd name="T46" fmla="*/ 31 w 109"/>
                <a:gd name="T47" fmla="*/ 23 h 156"/>
                <a:gd name="T48" fmla="*/ 0 w 109"/>
                <a:gd name="T49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6 w 54"/>
                <a:gd name="T5" fmla="*/ 3 h 40"/>
                <a:gd name="T6" fmla="*/ 13 w 54"/>
                <a:gd name="T7" fmla="*/ 8 h 40"/>
                <a:gd name="T8" fmla="*/ 21 w 54"/>
                <a:gd name="T9" fmla="*/ 12 h 40"/>
                <a:gd name="T10" fmla="*/ 29 w 54"/>
                <a:gd name="T11" fmla="*/ 15 h 40"/>
                <a:gd name="T12" fmla="*/ 38 w 54"/>
                <a:gd name="T13" fmla="*/ 17 h 40"/>
                <a:gd name="T14" fmla="*/ 46 w 54"/>
                <a:gd name="T15" fmla="*/ 18 h 40"/>
                <a:gd name="T16" fmla="*/ 54 w 54"/>
                <a:gd name="T17" fmla="*/ 16 h 40"/>
                <a:gd name="T18" fmla="*/ 53 w 54"/>
                <a:gd name="T19" fmla="*/ 25 h 40"/>
                <a:gd name="T20" fmla="*/ 50 w 54"/>
                <a:gd name="T21" fmla="*/ 33 h 40"/>
                <a:gd name="T22" fmla="*/ 44 w 54"/>
                <a:gd name="T23" fmla="*/ 38 h 40"/>
                <a:gd name="T24" fmla="*/ 37 w 54"/>
                <a:gd name="T25" fmla="*/ 40 h 40"/>
                <a:gd name="T26" fmla="*/ 28 w 54"/>
                <a:gd name="T27" fmla="*/ 39 h 40"/>
                <a:gd name="T28" fmla="*/ 19 w 54"/>
                <a:gd name="T29" fmla="*/ 32 h 40"/>
                <a:gd name="T30" fmla="*/ 10 w 54"/>
                <a:gd name="T31" fmla="*/ 20 h 40"/>
                <a:gd name="T32" fmla="*/ 0 w 54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5 h 237"/>
                <a:gd name="T4" fmla="*/ 3 w 257"/>
                <a:gd name="T5" fmla="*/ 50 h 237"/>
                <a:gd name="T6" fmla="*/ 6 w 257"/>
                <a:gd name="T7" fmla="*/ 75 h 237"/>
                <a:gd name="T8" fmla="*/ 11 w 257"/>
                <a:gd name="T9" fmla="*/ 98 h 237"/>
                <a:gd name="T10" fmla="*/ 18 w 257"/>
                <a:gd name="T11" fmla="*/ 119 h 237"/>
                <a:gd name="T12" fmla="*/ 27 w 257"/>
                <a:gd name="T13" fmla="*/ 141 h 237"/>
                <a:gd name="T14" fmla="*/ 38 w 257"/>
                <a:gd name="T15" fmla="*/ 161 h 237"/>
                <a:gd name="T16" fmla="*/ 51 w 257"/>
                <a:gd name="T17" fmla="*/ 178 h 237"/>
                <a:gd name="T18" fmla="*/ 67 w 257"/>
                <a:gd name="T19" fmla="*/ 194 h 237"/>
                <a:gd name="T20" fmla="*/ 86 w 257"/>
                <a:gd name="T21" fmla="*/ 208 h 237"/>
                <a:gd name="T22" fmla="*/ 106 w 257"/>
                <a:gd name="T23" fmla="*/ 219 h 237"/>
                <a:gd name="T24" fmla="*/ 131 w 257"/>
                <a:gd name="T25" fmla="*/ 228 h 237"/>
                <a:gd name="T26" fmla="*/ 158 w 257"/>
                <a:gd name="T27" fmla="*/ 234 h 237"/>
                <a:gd name="T28" fmla="*/ 188 w 257"/>
                <a:gd name="T29" fmla="*/ 237 h 237"/>
                <a:gd name="T30" fmla="*/ 220 w 257"/>
                <a:gd name="T31" fmla="*/ 236 h 237"/>
                <a:gd name="T32" fmla="*/ 257 w 257"/>
                <a:gd name="T33" fmla="*/ 232 h 237"/>
                <a:gd name="T34" fmla="*/ 224 w 257"/>
                <a:gd name="T35" fmla="*/ 227 h 237"/>
                <a:gd name="T36" fmla="*/ 195 w 257"/>
                <a:gd name="T37" fmla="*/ 220 h 237"/>
                <a:gd name="T38" fmla="*/ 170 w 257"/>
                <a:gd name="T39" fmla="*/ 212 h 237"/>
                <a:gd name="T40" fmla="*/ 148 w 257"/>
                <a:gd name="T41" fmla="*/ 204 h 237"/>
                <a:gd name="T42" fmla="*/ 128 w 257"/>
                <a:gd name="T43" fmla="*/ 193 h 237"/>
                <a:gd name="T44" fmla="*/ 112 w 257"/>
                <a:gd name="T45" fmla="*/ 182 h 237"/>
                <a:gd name="T46" fmla="*/ 97 w 257"/>
                <a:gd name="T47" fmla="*/ 169 h 237"/>
                <a:gd name="T48" fmla="*/ 84 w 257"/>
                <a:gd name="T49" fmla="*/ 155 h 237"/>
                <a:gd name="T50" fmla="*/ 72 w 257"/>
                <a:gd name="T51" fmla="*/ 141 h 237"/>
                <a:gd name="T52" fmla="*/ 61 w 257"/>
                <a:gd name="T53" fmla="*/ 125 h 237"/>
                <a:gd name="T54" fmla="*/ 52 w 257"/>
                <a:gd name="T55" fmla="*/ 107 h 237"/>
                <a:gd name="T56" fmla="*/ 43 w 257"/>
                <a:gd name="T57" fmla="*/ 88 h 237"/>
                <a:gd name="T58" fmla="*/ 33 w 257"/>
                <a:gd name="T59" fmla="*/ 69 h 237"/>
                <a:gd name="T60" fmla="*/ 23 w 257"/>
                <a:gd name="T61" fmla="*/ 47 h 237"/>
                <a:gd name="T62" fmla="*/ 12 w 257"/>
                <a:gd name="T63" fmla="*/ 24 h 237"/>
                <a:gd name="T64" fmla="*/ 0 w 257"/>
                <a:gd name="T65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77 w 124"/>
                <a:gd name="T1" fmla="*/ 0 h 110"/>
                <a:gd name="T2" fmla="*/ 124 w 124"/>
                <a:gd name="T3" fmla="*/ 108 h 110"/>
                <a:gd name="T4" fmla="*/ 120 w 124"/>
                <a:gd name="T5" fmla="*/ 107 h 110"/>
                <a:gd name="T6" fmla="*/ 107 w 124"/>
                <a:gd name="T7" fmla="*/ 105 h 110"/>
                <a:gd name="T8" fmla="*/ 89 w 124"/>
                <a:gd name="T9" fmla="*/ 101 h 110"/>
                <a:gd name="T10" fmla="*/ 68 w 124"/>
                <a:gd name="T11" fmla="*/ 99 h 110"/>
                <a:gd name="T12" fmla="*/ 45 w 124"/>
                <a:gd name="T13" fmla="*/ 97 h 110"/>
                <a:gd name="T14" fmla="*/ 25 w 124"/>
                <a:gd name="T15" fmla="*/ 98 h 110"/>
                <a:gd name="T16" fmla="*/ 9 w 124"/>
                <a:gd name="T17" fmla="*/ 102 h 110"/>
                <a:gd name="T18" fmla="*/ 0 w 124"/>
                <a:gd name="T19" fmla="*/ 110 h 110"/>
                <a:gd name="T20" fmla="*/ 4 w 124"/>
                <a:gd name="T21" fmla="*/ 98 h 110"/>
                <a:gd name="T22" fmla="*/ 8 w 124"/>
                <a:gd name="T23" fmla="*/ 89 h 110"/>
                <a:gd name="T24" fmla="*/ 16 w 124"/>
                <a:gd name="T25" fmla="*/ 82 h 110"/>
                <a:gd name="T26" fmla="*/ 25 w 124"/>
                <a:gd name="T27" fmla="*/ 76 h 110"/>
                <a:gd name="T28" fmla="*/ 36 w 124"/>
                <a:gd name="T29" fmla="*/ 72 h 110"/>
                <a:gd name="T30" fmla="*/ 47 w 124"/>
                <a:gd name="T31" fmla="*/ 71 h 110"/>
                <a:gd name="T32" fmla="*/ 59 w 124"/>
                <a:gd name="T33" fmla="*/ 71 h 110"/>
                <a:gd name="T34" fmla="*/ 72 w 124"/>
                <a:gd name="T35" fmla="*/ 74 h 110"/>
                <a:gd name="T36" fmla="*/ 73 w 124"/>
                <a:gd name="T37" fmla="*/ 71 h 110"/>
                <a:gd name="T38" fmla="*/ 70 w 124"/>
                <a:gd name="T39" fmla="*/ 56 h 110"/>
                <a:gd name="T40" fmla="*/ 67 w 124"/>
                <a:gd name="T41" fmla="*/ 38 h 110"/>
                <a:gd name="T42" fmla="*/ 65 w 124"/>
                <a:gd name="T43" fmla="*/ 30 h 110"/>
                <a:gd name="T44" fmla="*/ 63 w 124"/>
                <a:gd name="T45" fmla="*/ 30 h 110"/>
                <a:gd name="T46" fmla="*/ 61 w 124"/>
                <a:gd name="T47" fmla="*/ 29 h 110"/>
                <a:gd name="T48" fmla="*/ 59 w 124"/>
                <a:gd name="T49" fmla="*/ 26 h 110"/>
                <a:gd name="T50" fmla="*/ 57 w 124"/>
                <a:gd name="T51" fmla="*/ 23 h 110"/>
                <a:gd name="T52" fmla="*/ 57 w 124"/>
                <a:gd name="T53" fmla="*/ 19 h 110"/>
                <a:gd name="T54" fmla="*/ 59 w 124"/>
                <a:gd name="T55" fmla="*/ 14 h 110"/>
                <a:gd name="T56" fmla="*/ 66 w 124"/>
                <a:gd name="T57" fmla="*/ 8 h 110"/>
                <a:gd name="T58" fmla="*/ 77 w 124"/>
                <a:gd name="T5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5 w 109"/>
                <a:gd name="T3" fmla="*/ 1 h 156"/>
                <a:gd name="T4" fmla="*/ 18 w 109"/>
                <a:gd name="T5" fmla="*/ 5 h 156"/>
                <a:gd name="T6" fmla="*/ 37 w 109"/>
                <a:gd name="T7" fmla="*/ 12 h 156"/>
                <a:gd name="T8" fmla="*/ 58 w 109"/>
                <a:gd name="T9" fmla="*/ 24 h 156"/>
                <a:gd name="T10" fmla="*/ 78 w 109"/>
                <a:gd name="T11" fmla="*/ 44 h 156"/>
                <a:gd name="T12" fmla="*/ 96 w 109"/>
                <a:gd name="T13" fmla="*/ 71 h 156"/>
                <a:gd name="T14" fmla="*/ 107 w 109"/>
                <a:gd name="T15" fmla="*/ 108 h 156"/>
                <a:gd name="T16" fmla="*/ 109 w 109"/>
                <a:gd name="T17" fmla="*/ 156 h 156"/>
                <a:gd name="T18" fmla="*/ 105 w 109"/>
                <a:gd name="T19" fmla="*/ 156 h 156"/>
                <a:gd name="T20" fmla="*/ 99 w 109"/>
                <a:gd name="T21" fmla="*/ 156 h 156"/>
                <a:gd name="T22" fmla="*/ 93 w 109"/>
                <a:gd name="T23" fmla="*/ 156 h 156"/>
                <a:gd name="T24" fmla="*/ 87 w 109"/>
                <a:gd name="T25" fmla="*/ 154 h 156"/>
                <a:gd name="T26" fmla="*/ 81 w 109"/>
                <a:gd name="T27" fmla="*/ 153 h 156"/>
                <a:gd name="T28" fmla="*/ 74 w 109"/>
                <a:gd name="T29" fmla="*/ 150 h 156"/>
                <a:gd name="T30" fmla="*/ 66 w 109"/>
                <a:gd name="T31" fmla="*/ 145 h 156"/>
                <a:gd name="T32" fmla="*/ 58 w 109"/>
                <a:gd name="T33" fmla="*/ 139 h 156"/>
                <a:gd name="T34" fmla="*/ 53 w 109"/>
                <a:gd name="T35" fmla="*/ 126 h 156"/>
                <a:gd name="T36" fmla="*/ 53 w 109"/>
                <a:gd name="T37" fmla="*/ 111 h 156"/>
                <a:gd name="T38" fmla="*/ 56 w 109"/>
                <a:gd name="T39" fmla="*/ 96 h 156"/>
                <a:gd name="T40" fmla="*/ 59 w 109"/>
                <a:gd name="T41" fmla="*/ 80 h 156"/>
                <a:gd name="T42" fmla="*/ 56 w 109"/>
                <a:gd name="T43" fmla="*/ 62 h 156"/>
                <a:gd name="T44" fmla="*/ 48 w 109"/>
                <a:gd name="T45" fmla="*/ 43 h 156"/>
                <a:gd name="T46" fmla="*/ 31 w 109"/>
                <a:gd name="T47" fmla="*/ 23 h 156"/>
                <a:gd name="T48" fmla="*/ 0 w 109"/>
                <a:gd name="T49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6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31 w 46"/>
                <a:gd name="T1" fmla="*/ 0 h 94"/>
                <a:gd name="T2" fmla="*/ 20 w 46"/>
                <a:gd name="T3" fmla="*/ 38 h 94"/>
                <a:gd name="T4" fmla="*/ 15 w 46"/>
                <a:gd name="T5" fmla="*/ 62 h 94"/>
                <a:gd name="T6" fmla="*/ 11 w 46"/>
                <a:gd name="T7" fmla="*/ 79 h 94"/>
                <a:gd name="T8" fmla="*/ 0 w 46"/>
                <a:gd name="T9" fmla="*/ 94 h 94"/>
                <a:gd name="T10" fmla="*/ 12 w 46"/>
                <a:gd name="T11" fmla="*/ 88 h 94"/>
                <a:gd name="T12" fmla="*/ 23 w 46"/>
                <a:gd name="T13" fmla="*/ 80 h 94"/>
                <a:gd name="T14" fmla="*/ 32 w 46"/>
                <a:gd name="T15" fmla="*/ 69 h 94"/>
                <a:gd name="T16" fmla="*/ 40 w 46"/>
                <a:gd name="T17" fmla="*/ 57 h 94"/>
                <a:gd name="T18" fmla="*/ 45 w 46"/>
                <a:gd name="T19" fmla="*/ 44 h 94"/>
                <a:gd name="T20" fmla="*/ 46 w 46"/>
                <a:gd name="T21" fmla="*/ 30 h 94"/>
                <a:gd name="T22" fmla="*/ 42 w 46"/>
                <a:gd name="T23" fmla="*/ 15 h 94"/>
                <a:gd name="T24" fmla="*/ 31 w 46"/>
                <a:gd name="T2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7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6 w 54"/>
                <a:gd name="T5" fmla="*/ 3 h 40"/>
                <a:gd name="T6" fmla="*/ 13 w 54"/>
                <a:gd name="T7" fmla="*/ 8 h 40"/>
                <a:gd name="T8" fmla="*/ 21 w 54"/>
                <a:gd name="T9" fmla="*/ 12 h 40"/>
                <a:gd name="T10" fmla="*/ 29 w 54"/>
                <a:gd name="T11" fmla="*/ 15 h 40"/>
                <a:gd name="T12" fmla="*/ 38 w 54"/>
                <a:gd name="T13" fmla="*/ 17 h 40"/>
                <a:gd name="T14" fmla="*/ 46 w 54"/>
                <a:gd name="T15" fmla="*/ 18 h 40"/>
                <a:gd name="T16" fmla="*/ 54 w 54"/>
                <a:gd name="T17" fmla="*/ 16 h 40"/>
                <a:gd name="T18" fmla="*/ 53 w 54"/>
                <a:gd name="T19" fmla="*/ 25 h 40"/>
                <a:gd name="T20" fmla="*/ 50 w 54"/>
                <a:gd name="T21" fmla="*/ 33 h 40"/>
                <a:gd name="T22" fmla="*/ 44 w 54"/>
                <a:gd name="T23" fmla="*/ 38 h 40"/>
                <a:gd name="T24" fmla="*/ 37 w 54"/>
                <a:gd name="T25" fmla="*/ 40 h 40"/>
                <a:gd name="T26" fmla="*/ 28 w 54"/>
                <a:gd name="T27" fmla="*/ 39 h 40"/>
                <a:gd name="T28" fmla="*/ 19 w 54"/>
                <a:gd name="T29" fmla="*/ 32 h 40"/>
                <a:gd name="T30" fmla="*/ 10 w 54"/>
                <a:gd name="T31" fmla="*/ 20 h 40"/>
                <a:gd name="T32" fmla="*/ 0 w 54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7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57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16 w 596"/>
                <a:gd name="T1" fmla="*/ 370 h 666"/>
                <a:gd name="T2" fmla="*/ 6 w 596"/>
                <a:gd name="T3" fmla="*/ 341 h 666"/>
                <a:gd name="T4" fmla="*/ 0 w 596"/>
                <a:gd name="T5" fmla="*/ 289 h 666"/>
                <a:gd name="T6" fmla="*/ 4 w 596"/>
                <a:gd name="T7" fmla="*/ 222 h 666"/>
                <a:gd name="T8" fmla="*/ 25 w 596"/>
                <a:gd name="T9" fmla="*/ 151 h 666"/>
                <a:gd name="T10" fmla="*/ 69 w 596"/>
                <a:gd name="T11" fmla="*/ 84 h 666"/>
                <a:gd name="T12" fmla="*/ 142 w 596"/>
                <a:gd name="T13" fmla="*/ 31 h 666"/>
                <a:gd name="T14" fmla="*/ 247 w 596"/>
                <a:gd name="T15" fmla="*/ 2 h 666"/>
                <a:gd name="T16" fmla="*/ 380 w 596"/>
                <a:gd name="T17" fmla="*/ 9 h 666"/>
                <a:gd name="T18" fmla="*/ 484 w 596"/>
                <a:gd name="T19" fmla="*/ 68 h 666"/>
                <a:gd name="T20" fmla="*/ 554 w 596"/>
                <a:gd name="T21" fmla="*/ 165 h 666"/>
                <a:gd name="T22" fmla="*/ 591 w 596"/>
                <a:gd name="T23" fmla="*/ 284 h 666"/>
                <a:gd name="T24" fmla="*/ 595 w 596"/>
                <a:gd name="T25" fmla="*/ 409 h 666"/>
                <a:gd name="T26" fmla="*/ 566 w 596"/>
                <a:gd name="T27" fmla="*/ 525 h 666"/>
                <a:gd name="T28" fmla="*/ 507 w 596"/>
                <a:gd name="T29" fmla="*/ 615 h 666"/>
                <a:gd name="T30" fmla="*/ 417 w 596"/>
                <a:gd name="T31" fmla="*/ 663 h 666"/>
                <a:gd name="T32" fmla="*/ 389 w 596"/>
                <a:gd name="T33" fmla="*/ 659 h 666"/>
                <a:gd name="T34" fmla="*/ 441 w 596"/>
                <a:gd name="T35" fmla="*/ 617 h 666"/>
                <a:gd name="T36" fmla="*/ 482 w 596"/>
                <a:gd name="T37" fmla="*/ 544 h 666"/>
                <a:gd name="T38" fmla="*/ 509 w 596"/>
                <a:gd name="T39" fmla="*/ 454 h 666"/>
                <a:gd name="T40" fmla="*/ 520 w 596"/>
                <a:gd name="T41" fmla="*/ 355 h 666"/>
                <a:gd name="T42" fmla="*/ 514 w 596"/>
                <a:gd name="T43" fmla="*/ 258 h 666"/>
                <a:gd name="T44" fmla="*/ 485 w 596"/>
                <a:gd name="T45" fmla="*/ 174 h 666"/>
                <a:gd name="T46" fmla="*/ 433 w 596"/>
                <a:gd name="T47" fmla="*/ 112 h 666"/>
                <a:gd name="T48" fmla="*/ 341 w 596"/>
                <a:gd name="T49" fmla="*/ 75 h 666"/>
                <a:gd name="T50" fmla="*/ 246 w 596"/>
                <a:gd name="T51" fmla="*/ 61 h 666"/>
                <a:gd name="T52" fmla="*/ 174 w 596"/>
                <a:gd name="T53" fmla="*/ 71 h 666"/>
                <a:gd name="T54" fmla="*/ 121 w 596"/>
                <a:gd name="T55" fmla="*/ 101 h 666"/>
                <a:gd name="T56" fmla="*/ 84 w 596"/>
                <a:gd name="T57" fmla="*/ 149 h 666"/>
                <a:gd name="T58" fmla="*/ 57 w 596"/>
                <a:gd name="T59" fmla="*/ 206 h 666"/>
                <a:gd name="T60" fmla="*/ 40 w 596"/>
                <a:gd name="T61" fmla="*/ 272 h 666"/>
                <a:gd name="T62" fmla="*/ 28 w 596"/>
                <a:gd name="T63" fmla="*/ 339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2573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2574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2575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22576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22577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55C577-85D5-489D-B7B2-840CFACCBDB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7224" y="0"/>
            <a:ext cx="7786742" cy="2044697"/>
          </a:xfrm>
        </p:spPr>
        <p:txBody>
          <a:bodyPr/>
          <a:lstStyle/>
          <a:p>
            <a:r>
              <a:rPr lang="ru-RU" sz="3200" dirty="0" smtClean="0">
                <a:solidFill>
                  <a:srgbClr val="0033CC"/>
                </a:solidFill>
                <a:latin typeface="Georgia" pitchFamily="18" charset="0"/>
              </a:rPr>
              <a:t>Педагогический опыт работы </a:t>
            </a: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Тема: </a:t>
            </a: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«Музыкально - театрализованная </a:t>
            </a:r>
            <a:r>
              <a:rPr lang="ru-RU" sz="3200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деятельность </a:t>
            </a:r>
            <a:br>
              <a:rPr lang="ru-RU" sz="3200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</a:br>
            <a:r>
              <a:rPr lang="ru-RU" sz="3200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в </a:t>
            </a: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ДОУ»</a:t>
            </a:r>
            <a:endParaRPr lang="ru-RU" sz="3200" dirty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87450" y="4786322"/>
            <a:ext cx="6742136" cy="1666866"/>
          </a:xfrm>
        </p:spPr>
        <p:txBody>
          <a:bodyPr/>
          <a:lstStyle/>
          <a:p>
            <a:endParaRPr lang="ru-RU" sz="2800" dirty="0">
              <a:solidFill>
                <a:srgbClr val="FF0066"/>
              </a:solidFill>
              <a:latin typeface="Georgia" pitchFamily="18" charset="0"/>
            </a:endParaRPr>
          </a:p>
          <a:p>
            <a:r>
              <a:rPr lang="ru-RU" sz="2000" dirty="0">
                <a:solidFill>
                  <a:srgbClr val="FF0066"/>
                </a:solidFill>
                <a:latin typeface="Georgia" pitchFamily="18" charset="0"/>
              </a:rPr>
              <a:t>Автор</a:t>
            </a:r>
            <a:r>
              <a:rPr lang="ru-RU" sz="2000" dirty="0" smtClean="0">
                <a:solidFill>
                  <a:srgbClr val="FF0066"/>
                </a:solidFill>
                <a:latin typeface="Georgia" pitchFamily="18" charset="0"/>
              </a:rPr>
              <a:t>: Гоглева Светлана Николаевна</a:t>
            </a:r>
            <a:endParaRPr lang="ru-RU" sz="2000" dirty="0">
              <a:solidFill>
                <a:srgbClr val="FF0066"/>
              </a:solidFill>
              <a:latin typeface="Georgia" pitchFamily="18" charset="0"/>
            </a:endParaRPr>
          </a:p>
          <a:p>
            <a:r>
              <a:rPr lang="ru-RU" sz="2000" dirty="0" smtClean="0">
                <a:solidFill>
                  <a:srgbClr val="FF0066"/>
                </a:solidFill>
                <a:latin typeface="Georgia" pitchFamily="18" charset="0"/>
              </a:rPr>
              <a:t>Воспитатель </a:t>
            </a:r>
            <a:r>
              <a:rPr lang="en-US" sz="2000" dirty="0" smtClean="0">
                <a:solidFill>
                  <a:srgbClr val="FF0066"/>
                </a:solidFill>
                <a:latin typeface="Georgia" pitchFamily="18" charset="0"/>
              </a:rPr>
              <a:t>I </a:t>
            </a:r>
            <a:r>
              <a:rPr lang="ru-RU" sz="2000" dirty="0" smtClean="0">
                <a:solidFill>
                  <a:srgbClr val="FF0066"/>
                </a:solidFill>
                <a:latin typeface="Georgia" pitchFamily="18" charset="0"/>
              </a:rPr>
              <a:t>квалификационной категории </a:t>
            </a:r>
            <a:endParaRPr lang="ru-RU" sz="2000" dirty="0">
              <a:solidFill>
                <a:srgbClr val="FF0066"/>
              </a:solidFill>
              <a:latin typeface="Georgia" pitchFamily="18" charset="0"/>
            </a:endParaRPr>
          </a:p>
          <a:p>
            <a:r>
              <a:rPr lang="ru-RU" sz="2000" dirty="0" smtClean="0">
                <a:solidFill>
                  <a:srgbClr val="FF0066"/>
                </a:solidFill>
                <a:latin typeface="Georgia" pitchFamily="18" charset="0"/>
              </a:rPr>
              <a:t>МДОУ «Ильинский детский сад «Колокольчик»»</a:t>
            </a:r>
            <a:endParaRPr lang="ru-RU" sz="2000" dirty="0">
              <a:solidFill>
                <a:srgbClr val="FF0066"/>
              </a:solidFill>
              <a:latin typeface="Georgia" pitchFamily="18" charset="0"/>
            </a:endParaRPr>
          </a:p>
        </p:txBody>
      </p:sp>
      <p:pic>
        <p:nvPicPr>
          <p:cNvPr id="1027" name="Picture 3" descr="C:\Users\Svetlana\Desktop\фото театр\20170214_175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59" y="2000241"/>
            <a:ext cx="4452967" cy="3339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1428728" y="4429132"/>
            <a:ext cx="7443814" cy="26701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zh-CN" sz="1600" dirty="0" smtClean="0"/>
              <a:t>Знакомство детей с разными видами театров начинается с младшей группы, где встреча с театральной куклой, особенно в адаптационный период, помогает малышам расслабиться, снять напряжение, создает радостную атмосферу, воспитывает доброту. Разыгрывая перед детьми небольшие спектакли, изменяя голос и интонацию в соответствии с героем, позволяет воспитателю в наблюдениях отметить, что малыши, играя с мелкими игрушками, могут разыгрывать хорошо знакомые им русские народные сказки ("Курочка Ряба", "Колобок", "Репка" и др.). Поэтому показывая маленькие спектакли, важно приглашать желающих детей в них играть. </a:t>
            </a:r>
          </a:p>
        </p:txBody>
      </p:sp>
      <p:pic>
        <p:nvPicPr>
          <p:cNvPr id="9218" name="Picture 2" descr="C:\Users\Svetlana\Desktop\фото театр\20170214_1607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500042"/>
            <a:ext cx="5000660" cy="37504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4786322"/>
            <a:ext cx="8043890" cy="319881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zh-CN" sz="1600" dirty="0" smtClean="0"/>
              <a:t>С ранних лет каждый малыш стремится проявить творчество, и поэтому важно создать в детском коллективе атмосферу свободного выражения чувств и мыслей, важно поощрять желание ребенка быть непохожим на других, важно разбудить его фантазию и попытаться максимально реализовать его способности. Театрализованные игры помогают детям  закрепить коммуникативные навыки, развить внимание, речь, память, творческое воображение. Очень важно с раннего возраста показывать детям примеры дружбы, правдивости, отзывчивости, находчивости, храбрости.</a:t>
            </a:r>
          </a:p>
          <a:p>
            <a:endParaRPr lang="ru-RU" dirty="0"/>
          </a:p>
        </p:txBody>
      </p:sp>
      <p:pic>
        <p:nvPicPr>
          <p:cNvPr id="4" name="Picture 2" descr="C:\Users\Svetlana\Desktop\фото театр\20161028_154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57166"/>
            <a:ext cx="3214710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072074"/>
            <a:ext cx="8229600" cy="1471610"/>
          </a:xfrm>
        </p:spPr>
        <p:txBody>
          <a:bodyPr/>
          <a:lstStyle/>
          <a:p>
            <a:r>
              <a:rPr lang="ru-RU" altLang="zh-CN" sz="1800" dirty="0" smtClean="0"/>
              <a:t>Привычку к выразительной публичной речи можно воспитать в человеке только путём привлечения его с малолетства к выступлениям перед аудиторией. Такие игры помогают преодолевать робость, неуверенность в себе, застенчивость. 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4" name="Picture 4" descr="C:\Users\Svetlana\Desktop\фото театр\20161115_080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19040"/>
            <a:ext cx="3500462" cy="4667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3399FF"/>
                </a:solidFill>
              </a:rPr>
              <a:t>Музыка и театр</a:t>
            </a:r>
            <a:endParaRPr lang="ru-RU" dirty="0">
              <a:solidFill>
                <a:srgbClr val="3399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sz="1800" b="1" dirty="0" smtClean="0"/>
              <a:t>Это хорошая возможность раскрытия творческого потенциала ребенка, воспитания творческой направленности личности. Дети учатся замечать в окружающем мире интересные идеи и звуки, воплощать их, создавать свой художественный образ персонажа,</a:t>
            </a:r>
          </a:p>
          <a:p>
            <a:r>
              <a:rPr lang="ru-RU" sz="1800" b="1" dirty="0" smtClean="0"/>
              <a:t> у них развивается творческое воображение, ассоциативное мышление, речь, умение видеть необычные моменты в обыденном. </a:t>
            </a:r>
          </a:p>
          <a:p>
            <a:r>
              <a:rPr lang="ru-RU" sz="1800" b="1" dirty="0" smtClean="0"/>
              <a:t>   Театрализованная деятельность помогает ребенку преодолеть робость, неуверенность в себе, застенчивость. </a:t>
            </a:r>
          </a:p>
          <a:p>
            <a:r>
              <a:rPr lang="ru-RU" sz="1800" b="1" dirty="0" smtClean="0"/>
              <a:t>   Таким образом, театр помогает ребенку развиваться всесторонне. </a:t>
            </a: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Значение 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музыкально-театрализованной деятельности</a:t>
            </a:r>
            <a:endParaRPr lang="ru-RU" sz="2400" dirty="0">
              <a:solidFill>
                <a:srgbClr val="00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 smtClean="0"/>
              <a:t>в детских образовательных учреждениях можно и нужно уделять, всем видам детского театра, потому что они помогают: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сформировать правильную модель поведения в современном мире;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повысить общую культуру ребенка, приобщать к духовным ценностям;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познакомить его с детской литературой, музыкой, изобразительным искусством, правилами этикета, обрядами, традициями, привить устойчивый интерес;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дает элементарные представления о видах театра. 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совершенствовать навык воплощать в игре определенные переживания, побуждать к созданию новых образов, побуждать к мышлению. 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способствуют развитию игрового поведения, эстетического чувства, способности творчески относиться к любому делу, умение общаться со сверстниками и взрослыми, развитию сценического творчества , музыкальных и артистических способностей детей;</a:t>
            </a:r>
          </a:p>
          <a:p>
            <a:pPr>
              <a:lnSpc>
                <a:spcPct val="80000"/>
              </a:lnSpc>
            </a:pPr>
            <a:r>
              <a:rPr lang="ru-RU" sz="1800" b="1" dirty="0" smtClean="0"/>
              <a:t>развивает навыки публичного выступления.</a:t>
            </a:r>
            <a:endParaRPr lang="ru-RU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-252413" y="0"/>
            <a:ext cx="9720263" cy="1417638"/>
          </a:xfrm>
        </p:spPr>
        <p:txBody>
          <a:bodyPr/>
          <a:lstStyle/>
          <a:p>
            <a:r>
              <a:rPr lang="ru-RU" sz="1800" b="1" dirty="0" smtClean="0">
                <a:solidFill>
                  <a:srgbClr val="FF0066"/>
                </a:solidFill>
              </a:rPr>
              <a:t>Цель</a:t>
            </a:r>
            <a:r>
              <a:rPr lang="ru-RU" sz="1800" dirty="0" smtClean="0">
                <a:solidFill>
                  <a:srgbClr val="FF0066"/>
                </a:solidFill>
              </a:rPr>
              <a:t>: развитие творческих способностей детей младшего дошкольного возраста через все виды детской деятельности (см. ФГОС 2.7).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b="1" dirty="0">
              <a:solidFill>
                <a:srgbClr val="FF0066"/>
              </a:solidFill>
              <a:latin typeface="Georgia" pitchFamily="18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713788" cy="5445125"/>
          </a:xfrm>
        </p:spPr>
        <p:txBody>
          <a:bodyPr/>
          <a:lstStyle/>
          <a:p>
            <a:r>
              <a:rPr lang="ru-RU" sz="1600" b="1" dirty="0" smtClean="0"/>
              <a:t> Задачи:</a:t>
            </a:r>
            <a:endParaRPr lang="ru-RU" sz="1600" dirty="0" smtClean="0"/>
          </a:p>
          <a:p>
            <a:pPr lvl="0"/>
            <a:r>
              <a:rPr lang="ru-RU" sz="1600" dirty="0" smtClean="0"/>
              <a:t>Формировать у детей театрально-творческие способности,  знания и навыки театральной культуры.</a:t>
            </a:r>
          </a:p>
          <a:p>
            <a:pPr lvl="0"/>
            <a:r>
              <a:rPr lang="ru-RU" sz="1600" dirty="0" smtClean="0"/>
              <a:t>Пополнить и активизировать словарь детей.</a:t>
            </a:r>
          </a:p>
          <a:p>
            <a:pPr lvl="0"/>
            <a:r>
              <a:rPr lang="ru-RU" sz="1600" dirty="0" smtClean="0"/>
              <a:t>Учить передавать в движениях образы сказочных героев (мышка, лягушка, медведь) и их действия.</a:t>
            </a:r>
          </a:p>
          <a:p>
            <a:pPr lvl="0"/>
            <a:r>
              <a:rPr lang="ru-RU" sz="1600" dirty="0" smtClean="0"/>
              <a:t>Развивать эмоциональную отзывчивость, выразительность речи, артистические способности через театрализованную игру.</a:t>
            </a:r>
          </a:p>
          <a:p>
            <a:pPr lvl="0"/>
            <a:r>
              <a:rPr lang="ru-RU" sz="1600" dirty="0" smtClean="0"/>
              <a:t>Познакомить детей с многообразием окружающего мира через образы, звуки, музыку.</a:t>
            </a:r>
          </a:p>
          <a:p>
            <a:pPr lvl="0"/>
            <a:r>
              <a:rPr lang="ru-RU" sz="1600" dirty="0" smtClean="0"/>
              <a:t>Развивать у детей желание знакомиться с музыкальными инструментами.</a:t>
            </a:r>
          </a:p>
          <a:p>
            <a:pPr lvl="0"/>
            <a:r>
              <a:rPr lang="ru-RU" sz="1600" dirty="0" smtClean="0"/>
              <a:t>Развивать коммуникативные способности – умение общаться с другими людьми, опираясь на правила речевого общения.</a:t>
            </a:r>
          </a:p>
          <a:p>
            <a:pPr lvl="0"/>
            <a:r>
              <a:rPr lang="ru-RU" sz="1600" dirty="0" smtClean="0"/>
              <a:t>Привить детям первичные навыки в области театрального искусства (использование мимики, жестов, голоса, </a:t>
            </a:r>
            <a:r>
              <a:rPr lang="ru-RU" sz="1600" dirty="0" err="1" smtClean="0"/>
              <a:t>кукловождение</a:t>
            </a:r>
            <a:r>
              <a:rPr lang="ru-RU" sz="1600" dirty="0" smtClean="0"/>
              <a:t>). </a:t>
            </a:r>
          </a:p>
          <a:p>
            <a:pPr lvl="0"/>
            <a:r>
              <a:rPr lang="ru-RU" sz="1600" dirty="0" smtClean="0"/>
              <a:t>Заинтересовать родителей в приобретении, изготовлении  разных видов театра и пополнении музыкального уголка новыми экспонатами.</a:t>
            </a:r>
          </a:p>
          <a:p>
            <a:pPr lvl="0"/>
            <a:r>
              <a:rPr lang="ru-RU" sz="1600" dirty="0" smtClean="0"/>
              <a:t>Создать условия для развития творческой активности детей.</a:t>
            </a:r>
          </a:p>
          <a:p>
            <a:pPr lvl="0"/>
            <a:r>
              <a:rPr lang="ru-RU" sz="1600" dirty="0" smtClean="0"/>
              <a:t> Приобщить детей к театральной культуре, обогатить их театральный опыт. </a:t>
            </a:r>
          </a:p>
          <a:p>
            <a:endParaRPr lang="ru-RU" sz="1600" b="1" dirty="0">
              <a:solidFill>
                <a:srgbClr val="0000CC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43887" cy="1314450"/>
          </a:xfrm>
        </p:spPr>
        <p:txBody>
          <a:bodyPr/>
          <a:lstStyle/>
          <a:p>
            <a:r>
              <a:rPr lang="ru-RU" altLang="zh-CN" sz="2800" dirty="0" smtClean="0">
                <a:solidFill>
                  <a:srgbClr val="008000"/>
                </a:solidFill>
              </a:rPr>
              <a:t>Подготовка к театрализованной деятельности </a:t>
            </a:r>
            <a:r>
              <a:rPr lang="ru-RU" altLang="zh-CN" dirty="0" smtClean="0">
                <a:solidFill>
                  <a:srgbClr val="008000"/>
                </a:solidFill>
              </a:rPr>
              <a:t/>
            </a:r>
            <a:br>
              <a:rPr lang="ru-RU" altLang="zh-CN" dirty="0" smtClean="0">
                <a:solidFill>
                  <a:srgbClr val="008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143116"/>
            <a:ext cx="8229600" cy="44561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. </a:t>
            </a:r>
            <a:r>
              <a:rPr lang="ru-RU" altLang="zh-CN" sz="1600" b="1" dirty="0" smtClean="0"/>
              <a:t>Выразительное чтение произведения</a:t>
            </a:r>
            <a:r>
              <a:rPr lang="ru-RU" altLang="zh-CN" sz="1600" dirty="0" smtClean="0"/>
              <a:t>. При чтении детям необходимо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не столько артистичность, сколько искренность и неподдельность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чувств педагога.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2. </a:t>
            </a:r>
            <a:r>
              <a:rPr lang="ru-RU" altLang="zh-CN" sz="1600" b="1" dirty="0" smtClean="0"/>
              <a:t>Беседа о прочитанном,</a:t>
            </a:r>
            <a:r>
              <a:rPr lang="ru-RU" altLang="zh-CN" sz="1600" dirty="0" smtClean="0"/>
              <a:t> поясняющая и выясняющая понимание не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только содержания, но и отдельных средств выразительности.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3.</a:t>
            </a:r>
            <a:r>
              <a:rPr lang="ru-RU" altLang="zh-CN" sz="1600" i="1" dirty="0" smtClean="0"/>
              <a:t> </a:t>
            </a:r>
            <a:r>
              <a:rPr lang="ru-RU" altLang="zh-CN" sz="1600" b="1" dirty="0" smtClean="0"/>
              <a:t>Просмотр иллюстраций в детских книгах или просто картинок,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 подходящих к прочитанному произведению.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4. Учить детей </a:t>
            </a:r>
            <a:r>
              <a:rPr lang="ru-RU" altLang="zh-CN" sz="1600" b="1" dirty="0" smtClean="0"/>
              <a:t>передавать настроение</a:t>
            </a:r>
            <a:r>
              <a:rPr lang="ru-RU" altLang="zh-CN" sz="1600" dirty="0" smtClean="0"/>
              <a:t> и характер героев </a:t>
            </a:r>
            <a:r>
              <a:rPr lang="ru-RU" altLang="zh-CN" sz="1600" b="1" dirty="0" smtClean="0"/>
              <a:t>мимикой и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 </a:t>
            </a:r>
            <a:r>
              <a:rPr lang="ru-RU" altLang="zh-CN" sz="1600" b="1" dirty="0" smtClean="0"/>
              <a:t>движениями.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5.  </a:t>
            </a:r>
            <a:r>
              <a:rPr lang="ru-RU" altLang="zh-CN" sz="1600" b="1" dirty="0" smtClean="0"/>
              <a:t>Проговаривание  отдельных фрагментов</a:t>
            </a:r>
            <a:r>
              <a:rPr lang="ru-RU" altLang="zh-CN" sz="1600" dirty="0" smtClean="0"/>
              <a:t>. Фрагменты из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  произведений используются, </a:t>
            </a:r>
            <a:r>
              <a:rPr lang="ru-RU" altLang="zh-CN" sz="1600" b="1" dirty="0" smtClean="0"/>
              <a:t>как упражнение</a:t>
            </a:r>
            <a:r>
              <a:rPr lang="ru-RU" altLang="zh-CN" sz="1600" dirty="0" smtClean="0"/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6. Затем всё </a:t>
            </a:r>
            <a:r>
              <a:rPr lang="ru-RU" altLang="zh-CN" sz="1600" b="1" dirty="0" smtClean="0"/>
              <a:t>произведение разыгрывается целиком. </a:t>
            </a:r>
            <a:r>
              <a:rPr lang="ru-RU" altLang="zh-CN" sz="1600" dirty="0" smtClean="0"/>
              <a:t>Нельзя делить</a:t>
            </a:r>
            <a:r>
              <a:rPr lang="ru-RU" altLang="zh-CN" sz="1600" b="1" dirty="0" smtClean="0"/>
              <a:t>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 детей на «артистов» и «зрителей» (на постоянно выступающих и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 постоянно остающихся смотреть, как «играют» другие).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7. </a:t>
            </a:r>
            <a:r>
              <a:rPr lang="ru-RU" altLang="zh-CN" sz="1600" b="1" dirty="0" smtClean="0"/>
              <a:t>Помощь родителей</a:t>
            </a:r>
            <a:r>
              <a:rPr lang="ru-RU" altLang="zh-CN" sz="1600" dirty="0" smtClean="0"/>
              <a:t> в подготовке детей к театральной деятельности: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zh-CN" sz="1600" dirty="0" smtClean="0"/>
              <a:t>      помощь воспитателю в изготовлении различных театров, костюмов.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99"/>
          <p:cNvGraphicFramePr>
            <a:graphicFrameLocks noGrp="1"/>
          </p:cNvGraphicFramePr>
          <p:nvPr>
            <p:ph sz="half" idx="2"/>
          </p:nvPr>
        </p:nvGraphicFramePr>
        <p:xfrm>
          <a:off x="428596" y="573800"/>
          <a:ext cx="8320117" cy="5376152"/>
        </p:xfrm>
        <a:graphic>
          <a:graphicData uri="http://schemas.openxmlformats.org/drawingml/2006/table">
            <a:tbl>
              <a:tblPr/>
              <a:tblGrid>
                <a:gridCol w="3729980"/>
                <a:gridCol w="4590137"/>
              </a:tblGrid>
              <a:tr h="65461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 театрализованной деятельности в младшей группе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 театрализованной деятельности в средней группе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30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Развивать внимание у ребенка, слушать речь взрослого и понимать содержание и действовать в соответствии с ним;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Продолжать формировать умение и воспринимать, действовать 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в соответствии текста;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Воспитывать выдержку, развивать память;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Воспитывать внимание, выдержку, память, воображение и фантазию;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8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Развитие интонационной выразительной речи (эмоциональность);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Развивать речь;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10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Развитие умственной и речевой активности; 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Развивать умение разыгрывать сценки по знакомым сказкам, используя разные виды театров, элементы костюмов, используя при этом  выразительные  средства (интонацию, мимику, жест);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101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Развивать умение с помощью взрослого инсценировать и драматизировать небольшие отрывки из народных сказок. 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Понимать и оценивать поступки героев и выражать отношение к ним;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Понимать эмоциональное состояние окружающих людей.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CC"/>
                </a:solidFill>
              </a:rPr>
              <a:t>Формы работы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b="1" dirty="0" smtClean="0"/>
              <a:t>Театральные игры</a:t>
            </a:r>
          </a:p>
          <a:p>
            <a:r>
              <a:rPr lang="ru-RU" sz="1800" b="1" dirty="0" smtClean="0"/>
              <a:t>Речевые игры</a:t>
            </a:r>
          </a:p>
          <a:p>
            <a:r>
              <a:rPr lang="ru-RU" sz="1800" b="1" dirty="0" smtClean="0"/>
              <a:t>Ритмопластика</a:t>
            </a:r>
          </a:p>
          <a:p>
            <a:r>
              <a:rPr lang="ru-RU" sz="1800" b="1" dirty="0" smtClean="0"/>
              <a:t>Инсценировка песен, </a:t>
            </a:r>
            <a:r>
              <a:rPr lang="ru-RU" sz="1800" b="1" dirty="0" err="1" smtClean="0"/>
              <a:t>попевок</a:t>
            </a:r>
            <a:r>
              <a:rPr lang="ru-RU" sz="1800" b="1" dirty="0" smtClean="0"/>
              <a:t>, хороводов</a:t>
            </a:r>
          </a:p>
          <a:p>
            <a:r>
              <a:rPr lang="ru-RU" sz="1800" b="1" dirty="0" smtClean="0"/>
              <a:t>Использование различных видов театра</a:t>
            </a:r>
          </a:p>
          <a:p>
            <a:r>
              <a:rPr lang="ru-RU" sz="1800" b="1" dirty="0" smtClean="0"/>
              <a:t>Драматизация сказок</a:t>
            </a:r>
          </a:p>
          <a:p>
            <a:r>
              <a:rPr lang="ru-RU" sz="1800" b="1" dirty="0" smtClean="0"/>
              <a:t>Посещение театров</a:t>
            </a:r>
          </a:p>
          <a:p>
            <a:r>
              <a:rPr lang="ru-RU" sz="1800" b="1" dirty="0" smtClean="0"/>
              <a:t>Взаимодействие с родителями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hlink"/>
                </a:solidFill>
                <a:latin typeface="Arial" charset="0"/>
              </a:rPr>
              <a:t>Виды театра в детском саду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бибабо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настольный театр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театр на фланелеграфе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конусный театр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театр масок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театр на палочках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плоскостной театр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пальчиковый театр   </a:t>
            </a:r>
          </a:p>
          <a:p>
            <a:pPr marL="533400" indent="-533400">
              <a:lnSpc>
                <a:spcPct val="90000"/>
              </a:lnSpc>
            </a:pPr>
            <a:r>
              <a:rPr lang="ru-RU" sz="2400" b="1" dirty="0" smtClean="0"/>
              <a:t> магнитный театр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4561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 dirty="0" smtClean="0"/>
              <a:t> В группах детского сада, на каждом возрастном этапе должны быть</a:t>
            </a:r>
            <a:r>
              <a:rPr lang="ru-RU" sz="1200" b="1" u="sng" dirty="0" smtClean="0"/>
              <a:t> </a:t>
            </a:r>
            <a:r>
              <a:rPr lang="ru-RU" sz="1200" b="1" dirty="0" smtClean="0"/>
              <a:t>организованы уголки для  театрализованных представлений, спектаклей, которые пополняются, обновляются в соответствии с возрастом детей. В них отводится место для режиссёрских игр с использованием разного вида театра с музыкальным сопровождением.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 dirty="0" smtClean="0">
                <a:solidFill>
                  <a:srgbClr val="0000CC"/>
                </a:solidFill>
              </a:rPr>
              <a:t>    В уголке располагаются:</a:t>
            </a:r>
            <a:r>
              <a:rPr lang="ru-RU" sz="1200" b="1" dirty="0" smtClean="0"/>
              <a:t> </a:t>
            </a:r>
          </a:p>
          <a:p>
            <a:pPr lvl="1">
              <a:lnSpc>
                <a:spcPct val="80000"/>
              </a:lnSpc>
            </a:pPr>
            <a:r>
              <a:rPr lang="ru-RU" sz="1200" b="1" dirty="0" smtClean="0"/>
              <a:t>различные виды театров: бибабо, настольный, театр на фланелеграфе и др.;</a:t>
            </a:r>
          </a:p>
          <a:p>
            <a:pPr lvl="1">
              <a:lnSpc>
                <a:spcPct val="80000"/>
              </a:lnSpc>
            </a:pPr>
            <a:r>
              <a:rPr lang="ru-RU" sz="1200" b="1" dirty="0" smtClean="0"/>
              <a:t>реквизит для разыгрывания сценок и спектаклей: набор кукол, ширмы для кукольного театра, костюмы, элементы костюмов, маски;</a:t>
            </a:r>
          </a:p>
          <a:p>
            <a:pPr lvl="1">
              <a:lnSpc>
                <a:spcPct val="80000"/>
              </a:lnSpc>
            </a:pPr>
            <a:r>
              <a:rPr lang="ru-RU" sz="1200" b="1" dirty="0" smtClean="0"/>
              <a:t>атрибуты для различных игровых позиций: театральный реквизит,  декорации, сценарии, книги, музыкальные инструменты, образцы музыкальных произведений, афиши, касса, билеты, карандаши, краски, клей, виды бумаги, природный материал.</a:t>
            </a:r>
            <a:endParaRPr lang="ru-RU" sz="1200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428604"/>
            <a:ext cx="8243887" cy="131445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000CC"/>
                </a:solidFill>
                <a:latin typeface="Arial" charset="0"/>
              </a:rPr>
              <a:t>Организация уголка </a:t>
            </a:r>
            <a:r>
              <a:rPr lang="ru-RU" sz="3200" b="1" dirty="0" smtClean="0">
                <a:solidFill>
                  <a:srgbClr val="0000CC"/>
                </a:solidFill>
                <a:latin typeface="Arial" charset="0"/>
              </a:rPr>
              <a:t>музыкально-театрализованной </a:t>
            </a:r>
            <a:r>
              <a:rPr lang="ru-RU" sz="3200" b="1" dirty="0">
                <a:solidFill>
                  <a:srgbClr val="0000CC"/>
                </a:solidFill>
                <a:latin typeface="Arial" charset="0"/>
              </a:rPr>
              <a:t>деятельности</a:t>
            </a:r>
            <a:br>
              <a:rPr lang="ru-RU" sz="3200" b="1" dirty="0">
                <a:solidFill>
                  <a:srgbClr val="0000CC"/>
                </a:solidFill>
                <a:latin typeface="Arial" charset="0"/>
              </a:rPr>
            </a:br>
            <a:endParaRPr lang="ru-RU" sz="3200" b="1" dirty="0">
              <a:solidFill>
                <a:srgbClr val="0000CC"/>
              </a:solidFill>
              <a:latin typeface="Arial" charset="0"/>
            </a:endParaRPr>
          </a:p>
        </p:txBody>
      </p:sp>
      <p:pic>
        <p:nvPicPr>
          <p:cNvPr id="5" name="Picture 4" descr="C:\Users\Svetlana\Desktop\фото театр\20170214_174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428736"/>
            <a:ext cx="3857652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Предполагаемый  результат 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b="1" dirty="0" smtClean="0"/>
              <a:t>-  </a:t>
            </a:r>
            <a:r>
              <a:rPr lang="ru-RU" sz="1800" dirty="0" smtClean="0"/>
              <a:t>Дети научатся  инсценировать с помощью воспитателя знакомые сказки, народные песенки, </a:t>
            </a:r>
            <a:r>
              <a:rPr lang="ru-RU" sz="1800" dirty="0" err="1" smtClean="0"/>
              <a:t>потешки</a:t>
            </a:r>
            <a:r>
              <a:rPr lang="ru-RU" sz="1800" dirty="0" smtClean="0"/>
              <a:t>, небольшие занимательные сценки, простейшим приемам </a:t>
            </a:r>
            <a:r>
              <a:rPr lang="ru-RU" sz="1800" dirty="0" err="1" smtClean="0"/>
              <a:t>кукловождения</a:t>
            </a:r>
            <a:r>
              <a:rPr lang="ru-RU" sz="1800" dirty="0" smtClean="0"/>
              <a:t> настольных кукол;</a:t>
            </a:r>
          </a:p>
          <a:p>
            <a:r>
              <a:rPr lang="ru-RU" sz="1800" b="1" dirty="0" smtClean="0"/>
              <a:t>- </a:t>
            </a:r>
            <a:r>
              <a:rPr lang="ru-RU" sz="1800" dirty="0" smtClean="0"/>
              <a:t>получат представления о театре, о его разновидностях;</a:t>
            </a:r>
          </a:p>
          <a:p>
            <a:r>
              <a:rPr lang="ru-RU" sz="1800" dirty="0" smtClean="0"/>
              <a:t>- познакомятся с многообразием музыкальных инструментов;</a:t>
            </a:r>
          </a:p>
          <a:p>
            <a:r>
              <a:rPr lang="ru-RU" sz="1800" dirty="0" smtClean="0"/>
              <a:t>- научатся работать в коллективе, общаться между собой посредством театральных образов;</a:t>
            </a:r>
          </a:p>
          <a:p>
            <a:r>
              <a:rPr lang="ru-RU" sz="1800" dirty="0" smtClean="0"/>
              <a:t>- разовьется умение пользоваться собственным голосом, используя его разные возможности;</a:t>
            </a:r>
          </a:p>
          <a:p>
            <a:r>
              <a:rPr lang="ru-RU" sz="1800" dirty="0" smtClean="0"/>
              <a:t>-театральный  уголок группы пополнится различными видами театра, музыкальный – новыми инструментами;</a:t>
            </a:r>
          </a:p>
          <a:p>
            <a:r>
              <a:rPr lang="ru-RU" sz="1800" dirty="0" smtClean="0"/>
              <a:t>- повысится интерес родителей к жизни детей в детском саду;</a:t>
            </a:r>
          </a:p>
          <a:p>
            <a:r>
              <a:rPr lang="ru-RU" sz="1800" b="1" dirty="0" smtClean="0"/>
              <a:t> </a:t>
            </a:r>
            <a:endParaRPr lang="ru-RU" sz="1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Итоговые мероприятия: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14422"/>
            <a:ext cx="8229600" cy="4456113"/>
          </a:xfrm>
        </p:spPr>
        <p:txBody>
          <a:bodyPr/>
          <a:lstStyle/>
          <a:p>
            <a:pPr lvl="0"/>
            <a:r>
              <a:rPr lang="ru-RU" dirty="0" smtClean="0"/>
              <a:t>Выступления перед детьми младшего возраста, родителями, на мероприятиях ДОУ.</a:t>
            </a:r>
          </a:p>
          <a:p>
            <a:pPr lvl="0"/>
            <a:r>
              <a:rPr lang="ru-RU" dirty="0" smtClean="0"/>
              <a:t>Выставка детских музыкальных инструментов, персонажей сказок, изготовленных своими руками из бросового материала.</a:t>
            </a:r>
          </a:p>
          <a:p>
            <a:pPr lvl="0"/>
            <a:r>
              <a:rPr lang="ru-RU" dirty="0" smtClean="0"/>
              <a:t>Создание музея игрушек для кукольного театра.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3188"/>
            <a:ext cx="9144000" cy="1093787"/>
          </a:xfrm>
        </p:spPr>
        <p:txBody>
          <a:bodyPr/>
          <a:lstStyle/>
          <a:p>
            <a:r>
              <a:rPr lang="ru-RU" sz="3600" b="1" dirty="0">
                <a:solidFill>
                  <a:srgbClr val="FF0066"/>
                </a:solidFill>
                <a:latin typeface="Georgia" pitchFamily="18" charset="0"/>
              </a:rPr>
              <a:t>Влияние театрализованной игры на развитие речи ребенка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4786322"/>
            <a:ext cx="8280400" cy="1874834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1600" b="1" dirty="0">
                <a:solidFill>
                  <a:srgbClr val="0000CC"/>
                </a:solidFill>
                <a:latin typeface="Georgia" pitchFamily="18" charset="0"/>
              </a:rPr>
              <a:t>Театрализованная игра:</a:t>
            </a: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0000CC"/>
                </a:solidFill>
                <a:latin typeface="Georgia" pitchFamily="18" charset="0"/>
              </a:rPr>
              <a:t>Стимулирует активную речь за счет расширения словарного запаса;</a:t>
            </a: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0000CC"/>
                </a:solidFill>
                <a:latin typeface="Georgia" pitchFamily="18" charset="0"/>
              </a:rPr>
              <a:t>Ребенок усваивает богатство родного языка, его выразительные средства(динамику, темп, интонацию и др.);</a:t>
            </a: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0000CC"/>
                </a:solidFill>
                <a:latin typeface="Georgia" pitchFamily="18" charset="0"/>
              </a:rPr>
              <a:t>Совершенствует артикуляционный аппарат;</a:t>
            </a:r>
          </a:p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0000CC"/>
                </a:solidFill>
                <a:latin typeface="Georgia" pitchFamily="18" charset="0"/>
              </a:rPr>
              <a:t>Формируется диалогическая, эмоционально насыщенная, выразительная речь.</a:t>
            </a:r>
          </a:p>
        </p:txBody>
      </p:sp>
      <p:pic>
        <p:nvPicPr>
          <p:cNvPr id="2051" name="Picture 3" descr="C:\Users\Svetlana\Desktop\фото театр\20161101_162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785926"/>
            <a:ext cx="3224148" cy="2418111"/>
          </a:xfrm>
          <a:prstGeom prst="rect">
            <a:avLst/>
          </a:prstGeom>
          <a:noFill/>
        </p:spPr>
      </p:pic>
      <p:pic>
        <p:nvPicPr>
          <p:cNvPr id="2052" name="Picture 4" descr="C:\Users\Svetlana\Desktop\фото театр\20161115_0806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285860"/>
            <a:ext cx="2786082" cy="37147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43887" cy="774720"/>
          </a:xfrm>
        </p:spPr>
        <p:txBody>
          <a:bodyPr/>
          <a:lstStyle/>
          <a:p>
            <a:r>
              <a:rPr lang="ru-RU" dirty="0" smtClean="0">
                <a:solidFill>
                  <a:srgbClr val="008000"/>
                </a:solidFill>
              </a:rPr>
              <a:t>Виды театров</a:t>
            </a:r>
            <a:endParaRPr lang="ru-RU" dirty="0"/>
          </a:p>
        </p:txBody>
      </p:sp>
      <p:pic>
        <p:nvPicPr>
          <p:cNvPr id="10242" name="Picture 2" descr="C:\Users\Svetlana\Desktop\фото театр\20170214_1753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643050"/>
            <a:ext cx="4667283" cy="3500462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00113" y="5857892"/>
            <a:ext cx="8243887" cy="774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Куклы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Би-ба-бо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3" name="Picture 3" descr="C:\Users\Svetlana\Desktop\фото театр\Фото10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142984"/>
            <a:ext cx="3536163" cy="47148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285728"/>
            <a:ext cx="5357850" cy="488968"/>
          </a:xfrm>
        </p:spPr>
        <p:txBody>
          <a:bodyPr/>
          <a:lstStyle/>
          <a:p>
            <a:r>
              <a:rPr lang="ru-RU" dirty="0" smtClean="0"/>
              <a:t>Конусный театр</a:t>
            </a:r>
            <a:endParaRPr lang="ru-RU" dirty="0"/>
          </a:p>
        </p:txBody>
      </p:sp>
      <p:pic>
        <p:nvPicPr>
          <p:cNvPr id="11266" name="Picture 2" descr="C:\Users\Svetlana\Desktop\фото театр\20170214_1746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5303" r="1383"/>
          <a:stretch>
            <a:fillRect/>
          </a:stretch>
        </p:blipFill>
        <p:spPr bwMode="auto">
          <a:xfrm>
            <a:off x="1142976" y="1000108"/>
            <a:ext cx="2714644" cy="2741601"/>
          </a:xfrm>
          <a:prstGeom prst="rect">
            <a:avLst/>
          </a:prstGeom>
          <a:noFill/>
        </p:spPr>
      </p:pic>
      <p:pic>
        <p:nvPicPr>
          <p:cNvPr id="11267" name="Picture 3" descr="C:\Users\Svetlana\Desktop\фото театр\20170214_174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000108"/>
            <a:ext cx="3238491" cy="2428868"/>
          </a:xfrm>
          <a:prstGeom prst="rect">
            <a:avLst/>
          </a:prstGeom>
          <a:noFill/>
        </p:spPr>
      </p:pic>
      <p:pic>
        <p:nvPicPr>
          <p:cNvPr id="11268" name="Picture 4" descr="C:\Users\Svetlana\Desktop\фото театр\20170214_1747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3643314"/>
            <a:ext cx="2321717" cy="3095623"/>
          </a:xfrm>
          <a:prstGeom prst="rect">
            <a:avLst/>
          </a:prstGeom>
          <a:noFill/>
        </p:spPr>
      </p:pic>
      <p:pic>
        <p:nvPicPr>
          <p:cNvPr id="11269" name="Picture 5" descr="C:\Users\Svetlana\Desktop\фото театр\Фото10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3929066"/>
            <a:ext cx="3643338" cy="2732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243887" cy="742946"/>
          </a:xfrm>
        </p:spPr>
        <p:txBody>
          <a:bodyPr/>
          <a:lstStyle/>
          <a:p>
            <a:r>
              <a:rPr lang="ru-RU" dirty="0" smtClean="0"/>
              <a:t>Театр на палочках</a:t>
            </a:r>
            <a:endParaRPr lang="ru-RU" dirty="0"/>
          </a:p>
        </p:txBody>
      </p:sp>
      <p:pic>
        <p:nvPicPr>
          <p:cNvPr id="12290" name="Picture 2" descr="C:\Users\Svetlana\Desktop\фото театр\20170214_2225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27" r="3840" b="12011"/>
          <a:stretch>
            <a:fillRect/>
          </a:stretch>
        </p:blipFill>
        <p:spPr bwMode="auto">
          <a:xfrm>
            <a:off x="1142976" y="4143380"/>
            <a:ext cx="3286148" cy="2500330"/>
          </a:xfrm>
          <a:prstGeom prst="rect">
            <a:avLst/>
          </a:prstGeom>
          <a:noFill/>
        </p:spPr>
      </p:pic>
      <p:pic>
        <p:nvPicPr>
          <p:cNvPr id="12292" name="Picture 4" descr="C:\Users\Svetlana\Desktop\фото театр\20170214_2229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2"/>
            <a:ext cx="4095747" cy="3071810"/>
          </a:xfrm>
          <a:prstGeom prst="rect">
            <a:avLst/>
          </a:prstGeom>
          <a:noFill/>
        </p:spPr>
      </p:pic>
      <p:pic>
        <p:nvPicPr>
          <p:cNvPr id="7" name="Picture 2" descr="C:\Users\Svetlana\Desktop\фото театр\20170214_174609.jpg"/>
          <p:cNvPicPr>
            <a:picLocks noChangeAspect="1" noChangeArrowheads="1"/>
          </p:cNvPicPr>
          <p:nvPr/>
        </p:nvPicPr>
        <p:blipFill>
          <a:blip r:embed="rId4" cstate="print"/>
          <a:srcRect l="8933" t="8933" r="7692" b="12903"/>
          <a:stretch>
            <a:fillRect/>
          </a:stretch>
        </p:blipFill>
        <p:spPr bwMode="auto">
          <a:xfrm>
            <a:off x="5214942" y="1785926"/>
            <a:ext cx="3357586" cy="419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Пальчиковый театр</a:t>
            </a:r>
            <a:endParaRPr lang="ru-RU" dirty="0"/>
          </a:p>
        </p:txBody>
      </p:sp>
      <p:pic>
        <p:nvPicPr>
          <p:cNvPr id="13314" name="Picture 2" descr="C:\Users\Svetlana\Desktop\фото театр\Фото10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258" y="1600200"/>
            <a:ext cx="5941484" cy="4456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Ннастольный</a:t>
            </a:r>
            <a:r>
              <a:rPr lang="ru-RU" dirty="0" smtClean="0"/>
              <a:t> театр игрушек</a:t>
            </a:r>
            <a:endParaRPr lang="ru-RU" dirty="0"/>
          </a:p>
        </p:txBody>
      </p:sp>
      <p:pic>
        <p:nvPicPr>
          <p:cNvPr id="14338" name="Picture 2" descr="C:\Users\Svetlana\Desktop\фото театр\Фото10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40909" r="1853"/>
          <a:stretch>
            <a:fillRect/>
          </a:stretch>
        </p:blipFill>
        <p:spPr bwMode="auto">
          <a:xfrm>
            <a:off x="571473" y="1571612"/>
            <a:ext cx="3796976" cy="1714512"/>
          </a:xfrm>
          <a:prstGeom prst="rect">
            <a:avLst/>
          </a:prstGeom>
          <a:noFill/>
        </p:spPr>
      </p:pic>
      <p:pic>
        <p:nvPicPr>
          <p:cNvPr id="14339" name="Picture 3" descr="C:\Users\Svetlana\Desktop\фото театр\Фото1096.jpg"/>
          <p:cNvPicPr>
            <a:picLocks noChangeAspect="1" noChangeArrowheads="1"/>
          </p:cNvPicPr>
          <p:nvPr/>
        </p:nvPicPr>
        <p:blipFill>
          <a:blip r:embed="rId3" cstate="print"/>
          <a:srcRect t="38462" r="-1"/>
          <a:stretch>
            <a:fillRect/>
          </a:stretch>
        </p:blipFill>
        <p:spPr bwMode="auto">
          <a:xfrm>
            <a:off x="4786314" y="1571612"/>
            <a:ext cx="3714776" cy="1714488"/>
          </a:xfrm>
          <a:prstGeom prst="rect">
            <a:avLst/>
          </a:prstGeom>
          <a:noFill/>
        </p:spPr>
      </p:pic>
      <p:pic>
        <p:nvPicPr>
          <p:cNvPr id="14340" name="Picture 4" descr="C:\Users\Svetlana\Desktop\фото театр\Фото11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3500438"/>
            <a:ext cx="4214842" cy="3161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на фланелеграфе</a:t>
            </a:r>
            <a:endParaRPr lang="ru-RU" dirty="0"/>
          </a:p>
        </p:txBody>
      </p:sp>
      <p:pic>
        <p:nvPicPr>
          <p:cNvPr id="15362" name="Picture 2" descr="C:\Users\Svetlana\Desktop\фото театр\20170214_1742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258" y="1600200"/>
            <a:ext cx="5941484" cy="4456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бумажных кукол</a:t>
            </a:r>
            <a:endParaRPr lang="ru-RU" dirty="0"/>
          </a:p>
        </p:txBody>
      </p:sp>
      <p:pic>
        <p:nvPicPr>
          <p:cNvPr id="20482" name="Picture 2" descr="C:\Users\Svetlana\Desktop\фото театр\Фото10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258" y="1600200"/>
            <a:ext cx="5941484" cy="4456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масок</a:t>
            </a:r>
            <a:endParaRPr lang="ru-RU" dirty="0"/>
          </a:p>
        </p:txBody>
      </p:sp>
      <p:pic>
        <p:nvPicPr>
          <p:cNvPr id="19458" name="Picture 2" descr="C:\Users\Svetlana\Desktop\фото театр\Фото10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258" y="1600200"/>
            <a:ext cx="5941484" cy="4456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Теневой театр</a:t>
            </a:r>
            <a:endParaRPr lang="ru-RU" dirty="0"/>
          </a:p>
        </p:txBody>
      </p:sp>
      <p:pic>
        <p:nvPicPr>
          <p:cNvPr id="18434" name="Picture 2" descr="C:\Users\Svetlana\Desktop\фото театр\Фото10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258" y="1600200"/>
            <a:ext cx="5941484" cy="4456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Сказка сопровождается </a:t>
            </a:r>
            <a:r>
              <a:rPr lang="ru-RU" dirty="0" err="1" smtClean="0"/>
              <a:t>музакой</a:t>
            </a:r>
            <a:endParaRPr lang="ru-RU" dirty="0"/>
          </a:p>
        </p:txBody>
      </p:sp>
      <p:pic>
        <p:nvPicPr>
          <p:cNvPr id="17410" name="Picture 2" descr="C:\Users\Svetlana\Desktop\фото театр\20170214_1753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857364"/>
            <a:ext cx="5042444" cy="37818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0066"/>
                </a:solidFill>
                <a:latin typeface="Georgia" pitchFamily="18" charset="0"/>
              </a:rPr>
              <a:t>Речь ребенка и различные виды театра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57158" y="1500174"/>
            <a:ext cx="4643438" cy="3232157"/>
          </a:xfrm>
        </p:spPr>
        <p:txBody>
          <a:bodyPr/>
          <a:lstStyle/>
          <a:p>
            <a:pPr>
              <a:buFontTx/>
              <a:buNone/>
            </a:pPr>
            <a:r>
              <a:rPr lang="ru-RU" sz="1800" b="1" dirty="0">
                <a:solidFill>
                  <a:srgbClr val="0000CC"/>
                </a:solidFill>
                <a:latin typeface="Georgia" pitchFamily="18" charset="0"/>
              </a:rPr>
              <a:t>Пальчиковый    театр</a:t>
            </a:r>
          </a:p>
          <a:p>
            <a:pPr>
              <a:buFontTx/>
              <a:buNone/>
            </a:pPr>
            <a:r>
              <a:rPr lang="ru-RU" sz="1800" dirty="0">
                <a:solidFill>
                  <a:srgbClr val="FF0066"/>
                </a:solidFill>
                <a:latin typeface="Georgia" pitchFamily="18" charset="0"/>
              </a:rPr>
              <a:t>*</a:t>
            </a:r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Способствует развитию речи, внимания, памяти;</a:t>
            </a:r>
          </a:p>
          <a:p>
            <a:pPr>
              <a:buFontTx/>
              <a:buNone/>
            </a:pPr>
            <a:r>
              <a:rPr lang="ru-RU" sz="1800" b="1" dirty="0">
                <a:solidFill>
                  <a:srgbClr val="FF0066"/>
                </a:solidFill>
                <a:latin typeface="Georgia" pitchFamily="18" charset="0"/>
              </a:rPr>
              <a:t>*</a:t>
            </a:r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формирует пространственные представления;</a:t>
            </a:r>
          </a:p>
          <a:p>
            <a:pPr>
              <a:buFontTx/>
              <a:buNone/>
            </a:pPr>
            <a:r>
              <a:rPr lang="ru-RU" sz="1800" b="1" dirty="0">
                <a:solidFill>
                  <a:srgbClr val="FF0066"/>
                </a:solidFill>
                <a:latin typeface="Georgia" pitchFamily="18" charset="0"/>
              </a:rPr>
              <a:t>*</a:t>
            </a:r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развивает ловкость, точность, выразительность, координацию движений;</a:t>
            </a:r>
          </a:p>
          <a:p>
            <a:pPr>
              <a:buFontTx/>
              <a:buNone/>
            </a:pPr>
            <a:r>
              <a:rPr lang="ru-RU" sz="1800" b="1" dirty="0">
                <a:solidFill>
                  <a:srgbClr val="FF0066"/>
                </a:solidFill>
                <a:latin typeface="Georgia" pitchFamily="18" charset="0"/>
              </a:rPr>
              <a:t>*</a:t>
            </a:r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 повышает работоспособность, тонус коры головного мозга.</a:t>
            </a:r>
          </a:p>
        </p:txBody>
      </p:sp>
      <p:pic>
        <p:nvPicPr>
          <p:cNvPr id="3074" name="Picture 2" descr="C:\Users\Svetlana\Desktop\фото театр\20170214_174247.jpg"/>
          <p:cNvPicPr>
            <a:picLocks noChangeAspect="1" noChangeArrowheads="1"/>
          </p:cNvPicPr>
          <p:nvPr/>
        </p:nvPicPr>
        <p:blipFill>
          <a:blip r:embed="rId2" cstate="print"/>
          <a:srcRect t="24863" r="-3596" b="11598"/>
          <a:stretch>
            <a:fillRect/>
          </a:stretch>
        </p:blipFill>
        <p:spPr bwMode="auto">
          <a:xfrm>
            <a:off x="1000100" y="4786322"/>
            <a:ext cx="4193100" cy="1928826"/>
          </a:xfrm>
          <a:prstGeom prst="rect">
            <a:avLst/>
          </a:prstGeom>
          <a:noFill/>
        </p:spPr>
      </p:pic>
      <p:pic>
        <p:nvPicPr>
          <p:cNvPr id="3075" name="Picture 3" descr="C:\Users\Svetlana\Desktop\фото театр\Фото1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714488"/>
            <a:ext cx="3810027" cy="2857520"/>
          </a:xfrm>
          <a:prstGeom prst="rect">
            <a:avLst/>
          </a:prstGeom>
          <a:noFill/>
        </p:spPr>
      </p:pic>
      <p:sp>
        <p:nvSpPr>
          <p:cNvPr id="8" name="Rectangle 14"/>
          <p:cNvSpPr txBox="1">
            <a:spLocks noChangeArrowheads="1"/>
          </p:cNvSpPr>
          <p:nvPr/>
        </p:nvSpPr>
        <p:spPr bwMode="auto">
          <a:xfrm>
            <a:off x="5214942" y="4786322"/>
            <a:ext cx="3781452" cy="3382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Стимулирование кончиков пальцев, движение кистями рук, игра с пальцами ускоряют процесс речевого и умственного развития 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 build="p"/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165225"/>
          </a:xfrm>
        </p:spPr>
        <p:txBody>
          <a:bodyPr/>
          <a:lstStyle/>
          <a:p>
            <a:r>
              <a:rPr lang="ru-RU" b="1">
                <a:solidFill>
                  <a:srgbClr val="0000CC"/>
                </a:solidFill>
                <a:latin typeface="Georgia" pitchFamily="18" charset="0"/>
              </a:rPr>
              <a:t>Театр картинок и фланелеграф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1500174"/>
            <a:ext cx="4787900" cy="5805487"/>
          </a:xfrm>
        </p:spPr>
        <p:txBody>
          <a:bodyPr/>
          <a:lstStyle/>
          <a:p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Развивают творческие способности;</a:t>
            </a:r>
          </a:p>
          <a:p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Содействуют эстетическому воспитанию;</a:t>
            </a:r>
          </a:p>
          <a:p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Развивают ловкость, умение управлять своими движениями, концентрировать внимание на одном виде деятельности.</a:t>
            </a:r>
          </a:p>
        </p:txBody>
      </p:sp>
      <p:pic>
        <p:nvPicPr>
          <p:cNvPr id="4098" name="Picture 2" descr="C:\Users\Svetlana\Desktop\фото театр\20170214_174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500174"/>
            <a:ext cx="4095779" cy="3071834"/>
          </a:xfrm>
          <a:prstGeom prst="rect">
            <a:avLst/>
          </a:prstGeom>
          <a:noFill/>
        </p:spPr>
      </p:pic>
      <p:pic>
        <p:nvPicPr>
          <p:cNvPr id="7" name="Picture 7" descr="984124_44116nothumb50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778" r="2777" b="11818"/>
          <a:stretch>
            <a:fillRect/>
          </a:stretch>
        </p:blipFill>
        <p:spPr>
          <a:xfrm>
            <a:off x="571472" y="4429132"/>
            <a:ext cx="3500462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4395784" y="4572008"/>
            <a:ext cx="4748216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Действуя с различными картинками, у ребенка развивается мелкая моторика рук, что способствует более успешному и эффективному развитию речи</a:t>
            </a: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itchFamily="18" charset="0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 build="p"/>
      <p:bldP spid="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165225"/>
          </a:xfrm>
        </p:spPr>
        <p:txBody>
          <a:bodyPr/>
          <a:lstStyle/>
          <a:p>
            <a:r>
              <a:rPr lang="ru-RU" sz="4000" b="1">
                <a:solidFill>
                  <a:srgbClr val="0000CC"/>
                </a:solidFill>
                <a:latin typeface="Georgia" pitchFamily="18" charset="0"/>
              </a:rPr>
              <a:t>Конусный, настольный театр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052513"/>
            <a:ext cx="4038600" cy="5003800"/>
          </a:xfrm>
        </p:spPr>
        <p:txBody>
          <a:bodyPr/>
          <a:lstStyle/>
          <a:p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Помогает учить детей координировать движения рук и глаз;</a:t>
            </a:r>
          </a:p>
          <a:p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Сопровождать движения пальцев речью;</a:t>
            </a:r>
          </a:p>
          <a:p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Побуждает выражать свои эмоции посредством мимики и речи.</a:t>
            </a:r>
          </a:p>
        </p:txBody>
      </p:sp>
      <p:pic>
        <p:nvPicPr>
          <p:cNvPr id="5122" name="Picture 2" descr="C:\Users\Svetlana\Desktop\фото театр\20170214_174639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357298"/>
            <a:ext cx="1613297" cy="2151063"/>
          </a:xfrm>
          <a:prstGeom prst="rect">
            <a:avLst/>
          </a:prstGeom>
          <a:noFill/>
        </p:spPr>
      </p:pic>
      <p:pic>
        <p:nvPicPr>
          <p:cNvPr id="5123" name="Picture 3" descr="C:\Users\Svetlana\Desktop\фото театр\20170214_174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1214422"/>
            <a:ext cx="1821651" cy="2428868"/>
          </a:xfrm>
          <a:prstGeom prst="rect">
            <a:avLst/>
          </a:prstGeom>
          <a:noFill/>
        </p:spPr>
      </p:pic>
      <p:pic>
        <p:nvPicPr>
          <p:cNvPr id="5124" name="Picture 4" descr="C:\Users\Svetlana\Desktop\фото театр\Фото1100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099" y="4071942"/>
            <a:ext cx="3048021" cy="2286016"/>
          </a:xfrm>
          <a:prstGeom prst="rect">
            <a:avLst/>
          </a:prstGeom>
          <a:noFill/>
        </p:spPr>
      </p:pic>
      <p:pic>
        <p:nvPicPr>
          <p:cNvPr id="5125" name="Picture 5" descr="C:\Users\Svetlana\Desktop\фото театр\20161101_1628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071942"/>
            <a:ext cx="3000396" cy="225029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877887"/>
          </a:xfrm>
        </p:spPr>
        <p:txBody>
          <a:bodyPr/>
          <a:lstStyle/>
          <a:p>
            <a:r>
              <a:rPr lang="ru-RU" b="1">
                <a:solidFill>
                  <a:srgbClr val="0000CC"/>
                </a:solidFill>
                <a:latin typeface="Georgia" pitchFamily="18" charset="0"/>
              </a:rPr>
              <a:t>Театр-топотушки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500034" y="1928802"/>
            <a:ext cx="3824286" cy="2286016"/>
          </a:xfrm>
        </p:spPr>
        <p:txBody>
          <a:bodyPr/>
          <a:lstStyle/>
          <a:p>
            <a:r>
              <a:rPr lang="ru-RU" sz="1600" b="1" dirty="0">
                <a:solidFill>
                  <a:srgbClr val="000000"/>
                </a:solidFill>
                <a:latin typeface="Georgia" pitchFamily="18" charset="0"/>
              </a:rPr>
              <a:t>Помогает расширять словарный запас, подключая слуховое и тактильное восприятие;</a:t>
            </a:r>
          </a:p>
          <a:p>
            <a:r>
              <a:rPr lang="ru-RU" sz="1600" b="1" dirty="0">
                <a:solidFill>
                  <a:srgbClr val="000000"/>
                </a:solidFill>
                <a:latin typeface="Georgia" pitchFamily="18" charset="0"/>
              </a:rPr>
              <a:t>Знакомит с народным творчеством;</a:t>
            </a:r>
          </a:p>
          <a:p>
            <a:r>
              <a:rPr lang="ru-RU" sz="1600" b="1" dirty="0">
                <a:solidFill>
                  <a:srgbClr val="000000"/>
                </a:solidFill>
                <a:latin typeface="Georgia" pitchFamily="18" charset="0"/>
              </a:rPr>
              <a:t>Обучает навыкам общения, игры, счета.</a:t>
            </a:r>
          </a:p>
        </p:txBody>
      </p:sp>
      <p:pic>
        <p:nvPicPr>
          <p:cNvPr id="6146" name="Picture 2" descr="C:\Users\Svetlana\Desktop\фото театр\20170214_17424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357298"/>
            <a:ext cx="4381531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0000CC"/>
                </a:solidFill>
                <a:latin typeface="Georgia" pitchFamily="18" charset="0"/>
              </a:rPr>
              <a:t>Театр кукол Би-ба-бо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2800" dirty="0"/>
              <a:t>   </a:t>
            </a:r>
            <a:r>
              <a:rPr lang="ru-RU" sz="1800" b="1" dirty="0">
                <a:solidFill>
                  <a:srgbClr val="000000"/>
                </a:solidFill>
                <a:latin typeface="Georgia" pitchFamily="18" charset="0"/>
              </a:rPr>
              <a:t>Посредством куклы, одетой на руку, дети говорят о своих переживаниях, тревогах и радостях, поскольку полностью отождествляют себя( свою руку) с куклой.</a:t>
            </a:r>
          </a:p>
        </p:txBody>
      </p:sp>
      <p:pic>
        <p:nvPicPr>
          <p:cNvPr id="7170" name="Picture 2" descr="C:\Users\Svetlana\Desktop\фото театр\Фото1088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643050"/>
            <a:ext cx="2814189" cy="3143272"/>
          </a:xfrm>
          <a:prstGeom prst="rect">
            <a:avLst/>
          </a:prstGeom>
          <a:noFill/>
        </p:spPr>
      </p:pic>
      <p:pic>
        <p:nvPicPr>
          <p:cNvPr id="7171" name="Picture 3" descr="D:\света  2\фото группы\Фото0213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4000504"/>
            <a:ext cx="3238523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333375"/>
            <a:ext cx="8243887" cy="1366838"/>
          </a:xfrm>
        </p:spPr>
        <p:txBody>
          <a:bodyPr/>
          <a:lstStyle/>
          <a:p>
            <a:r>
              <a:rPr lang="ru-RU" sz="2800" b="1" dirty="0">
                <a:solidFill>
                  <a:srgbClr val="FF0066"/>
                </a:solidFill>
                <a:latin typeface="Georgia" pitchFamily="18" charset="0"/>
              </a:rPr>
              <a:t>При игре в кукольный театр, используя куклы </a:t>
            </a:r>
            <a:r>
              <a:rPr lang="ru-RU" sz="2800" b="1" dirty="0" err="1">
                <a:solidFill>
                  <a:srgbClr val="FF0066"/>
                </a:solidFill>
                <a:latin typeface="Georgia" pitchFamily="18" charset="0"/>
              </a:rPr>
              <a:t>Би-ба-бо</a:t>
            </a:r>
            <a:r>
              <a:rPr lang="ru-RU" sz="2800" b="1" dirty="0">
                <a:solidFill>
                  <a:srgbClr val="FF0066"/>
                </a:solidFill>
                <a:latin typeface="Georgia" pitchFamily="18" charset="0"/>
              </a:rPr>
              <a:t>, невозможно играть молча!</a:t>
            </a:r>
          </a:p>
        </p:txBody>
      </p:sp>
      <p:pic>
        <p:nvPicPr>
          <p:cNvPr id="7" name="Picture 2" descr="D:\света  2\фото группы\Фото11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285992"/>
            <a:ext cx="4786346" cy="358976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2246312"/>
          </a:xfrm>
        </p:spPr>
        <p:txBody>
          <a:bodyPr/>
          <a:lstStyle/>
          <a:p>
            <a:r>
              <a:rPr lang="ru-RU" sz="4000" b="1" dirty="0">
                <a:solidFill>
                  <a:srgbClr val="FF0066"/>
                </a:solidFill>
                <a:latin typeface="Georgia" pitchFamily="18" charset="0"/>
              </a:rPr>
              <a:t/>
            </a:r>
            <a:br>
              <a:rPr lang="ru-RU" sz="4000" b="1" dirty="0">
                <a:solidFill>
                  <a:srgbClr val="FF0066"/>
                </a:solidFill>
                <a:latin typeface="Georgia" pitchFamily="18" charset="0"/>
              </a:rPr>
            </a:br>
            <a:r>
              <a:rPr lang="ru-RU" sz="4000" b="1" dirty="0">
                <a:solidFill>
                  <a:srgbClr val="FF0066"/>
                </a:solidFill>
                <a:latin typeface="Georgia" pitchFamily="18" charset="0"/>
              </a:rPr>
              <a:t/>
            </a:r>
            <a:br>
              <a:rPr lang="ru-RU" sz="4000" b="1" dirty="0">
                <a:solidFill>
                  <a:srgbClr val="FF0066"/>
                </a:solidFill>
                <a:latin typeface="Georgia" pitchFamily="18" charset="0"/>
              </a:rPr>
            </a:br>
            <a:r>
              <a:rPr lang="ru-RU" sz="4000" b="1" dirty="0">
                <a:solidFill>
                  <a:srgbClr val="FF0066"/>
                </a:solidFill>
                <a:latin typeface="Georgia" pitchFamily="18" charset="0"/>
              </a:rPr>
              <a:t/>
            </a:r>
            <a:br>
              <a:rPr lang="ru-RU" sz="4000" b="1" dirty="0">
                <a:solidFill>
                  <a:srgbClr val="FF0066"/>
                </a:solidFill>
                <a:latin typeface="Georgia" pitchFamily="18" charset="0"/>
              </a:rPr>
            </a:br>
            <a:r>
              <a:rPr lang="ru-RU" sz="4000" b="1" dirty="0">
                <a:solidFill>
                  <a:srgbClr val="FF0066"/>
                </a:solidFill>
                <a:latin typeface="Georgia" pitchFamily="18" charset="0"/>
              </a:rPr>
              <a:t/>
            </a:r>
            <a:br>
              <a:rPr lang="ru-RU" sz="4000" b="1" dirty="0">
                <a:solidFill>
                  <a:srgbClr val="FF0066"/>
                </a:solidFill>
                <a:latin typeface="Georgia" pitchFamily="18" charset="0"/>
              </a:rPr>
            </a:br>
            <a:r>
              <a:rPr lang="ru-RU" sz="4000" b="1" dirty="0">
                <a:solidFill>
                  <a:srgbClr val="FF0066"/>
                </a:solidFill>
                <a:latin typeface="Georgia" pitchFamily="18" charset="0"/>
              </a:rPr>
              <a:t>Игра-драматизация</a:t>
            </a:r>
            <a:br>
              <a:rPr lang="ru-RU" sz="4000" b="1" dirty="0">
                <a:solidFill>
                  <a:srgbClr val="FF0066"/>
                </a:solidFill>
                <a:latin typeface="Georgia" pitchFamily="18" charset="0"/>
              </a:rPr>
            </a:br>
            <a:r>
              <a:rPr lang="ru-RU" sz="2000" dirty="0">
                <a:latin typeface="Georgia" pitchFamily="18" charset="0"/>
              </a:rPr>
              <a:t>Самый «разговорный»</a:t>
            </a:r>
            <a:br>
              <a:rPr lang="ru-RU" sz="2000" dirty="0">
                <a:latin typeface="Georgia" pitchFamily="18" charset="0"/>
              </a:rPr>
            </a:br>
            <a:r>
              <a:rPr lang="ru-RU" sz="2000" dirty="0">
                <a:latin typeface="Georgia" pitchFamily="18" charset="0"/>
              </a:rPr>
              <a:t>вид театрализованной</a:t>
            </a:r>
            <a:br>
              <a:rPr lang="ru-RU" sz="2000" dirty="0">
                <a:latin typeface="Georgia" pitchFamily="18" charset="0"/>
              </a:rPr>
            </a:br>
            <a:r>
              <a:rPr lang="ru-RU" sz="2000" dirty="0">
                <a:latin typeface="Georgia" pitchFamily="18" charset="0"/>
              </a:rPr>
              <a:t>деятельности.</a:t>
            </a:r>
            <a:r>
              <a:rPr lang="ru-RU" sz="2800" dirty="0">
                <a:latin typeface="Georgia" pitchFamily="18" charset="0"/>
              </a:rPr>
              <a:t/>
            </a:r>
            <a:br>
              <a:rPr lang="ru-RU" sz="2800" dirty="0">
                <a:latin typeface="Georgia" pitchFamily="18" charset="0"/>
              </a:rPr>
            </a:br>
            <a:endParaRPr lang="ru-RU" sz="2800" dirty="0">
              <a:latin typeface="Georgia" pitchFamily="18" charset="0"/>
            </a:endParaRP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95288" y="3214686"/>
            <a:ext cx="8748712" cy="258287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 b="1" dirty="0">
                <a:solidFill>
                  <a:srgbClr val="000000"/>
                </a:solidFill>
                <a:latin typeface="Georgia" pitchFamily="18" charset="0"/>
              </a:rPr>
              <a:t>Целостное воздействие на личность ребенка: его раскрепощение, самостоятельное творчество, развитие ведущих психических процессов;</a:t>
            </a:r>
          </a:p>
          <a:p>
            <a:pPr>
              <a:lnSpc>
                <a:spcPct val="90000"/>
              </a:lnSpc>
            </a:pPr>
            <a:r>
              <a:rPr lang="ru-RU" sz="2000" b="1" dirty="0">
                <a:solidFill>
                  <a:srgbClr val="000000"/>
                </a:solidFill>
                <a:latin typeface="Georgia" pitchFamily="18" charset="0"/>
              </a:rPr>
              <a:t>Способствует самопознанию и самовыражению личности;</a:t>
            </a:r>
          </a:p>
          <a:p>
            <a:pPr>
              <a:lnSpc>
                <a:spcPct val="90000"/>
              </a:lnSpc>
            </a:pPr>
            <a:r>
              <a:rPr lang="ru-RU" sz="2000" b="1" dirty="0">
                <a:solidFill>
                  <a:srgbClr val="000000"/>
                </a:solidFill>
                <a:latin typeface="Georgia" pitchFamily="18" charset="0"/>
              </a:rPr>
              <a:t>Создает условия для социализации, усиливая адаптационные способности, корректирует коммуникативные качества, помогает осознанию чувства удовлетворения, радости, успешности.</a:t>
            </a:r>
          </a:p>
          <a:p>
            <a:pPr>
              <a:lnSpc>
                <a:spcPct val="90000"/>
              </a:lnSpc>
            </a:pPr>
            <a:endParaRPr lang="ru-RU" sz="2800" b="1" dirty="0">
              <a:solidFill>
                <a:srgbClr val="00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28604"/>
            <a:ext cx="8964612" cy="1314450"/>
          </a:xfrm>
        </p:spPr>
        <p:txBody>
          <a:bodyPr/>
          <a:lstStyle/>
          <a:p>
            <a:r>
              <a:rPr lang="ru-RU" sz="4000" b="1" dirty="0">
                <a:solidFill>
                  <a:srgbClr val="FF0066"/>
                </a:solidFill>
                <a:latin typeface="Georgia" pitchFamily="18" charset="0"/>
              </a:rPr>
              <a:t>Театрализованная деятельность-это…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786" y="2428868"/>
            <a:ext cx="8686800" cy="3444884"/>
          </a:xfrm>
        </p:spPr>
        <p:txBody>
          <a:bodyPr/>
          <a:lstStyle/>
          <a:p>
            <a:pPr>
              <a:buFontTx/>
              <a:buNone/>
            </a:pPr>
            <a:r>
              <a:rPr lang="ru-RU" b="1" dirty="0">
                <a:solidFill>
                  <a:srgbClr val="0000CC"/>
                </a:solidFill>
                <a:latin typeface="Georgia" pitchFamily="18" charset="0"/>
              </a:rPr>
              <a:t>   </a:t>
            </a:r>
            <a:r>
              <a:rPr lang="ru-RU" sz="2800" b="1" dirty="0">
                <a:solidFill>
                  <a:srgbClr val="0000CC"/>
                </a:solidFill>
                <a:latin typeface="Georgia" pitchFamily="18" charset="0"/>
              </a:rPr>
              <a:t>…не просто игра!</a:t>
            </a:r>
          </a:p>
          <a:p>
            <a:pPr>
              <a:buFontTx/>
              <a:buNone/>
            </a:pPr>
            <a:r>
              <a:rPr lang="ru-RU" sz="2800" b="1" dirty="0">
                <a:solidFill>
                  <a:srgbClr val="0000CC"/>
                </a:solidFill>
                <a:latin typeface="Georgia" pitchFamily="18" charset="0"/>
              </a:rPr>
              <a:t>   Это прекрасное средство для интенсивного развития речи детей, обогащения словаря, развития мышления, воображения, творческих способностей.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14554"/>
            <a:ext cx="8243887" cy="131445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ры">
  <a:themeElements>
    <a:clrScheme name="Шары 7">
      <a:dk1>
        <a:srgbClr val="000066"/>
      </a:dk1>
      <a:lt1>
        <a:srgbClr val="E1F4FF"/>
      </a:lt1>
      <a:dk2>
        <a:srgbClr val="000066"/>
      </a:dk2>
      <a:lt2>
        <a:srgbClr val="CCCCFF"/>
      </a:lt2>
      <a:accent1>
        <a:srgbClr val="9999FF"/>
      </a:accent1>
      <a:accent2>
        <a:srgbClr val="33CCCC"/>
      </a:accent2>
      <a:accent3>
        <a:srgbClr val="EEF8FF"/>
      </a:accent3>
      <a:accent4>
        <a:srgbClr val="000056"/>
      </a:accent4>
      <a:accent5>
        <a:srgbClr val="CACAFF"/>
      </a:accent5>
      <a:accent6>
        <a:srgbClr val="2DB9B9"/>
      </a:accent6>
      <a:hlink>
        <a:srgbClr val="66FFFF"/>
      </a:hlink>
      <a:folHlink>
        <a:srgbClr val="660066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349</TotalTime>
  <Words>1454</Words>
  <Application>Microsoft Office PowerPoint</Application>
  <PresentationFormat>Экран (4:3)</PresentationFormat>
  <Paragraphs>153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Шары</vt:lpstr>
      <vt:lpstr>Педагогический опыт работы Тема: «Музыкально - театрализованная деятельность  в ДОУ»</vt:lpstr>
      <vt:lpstr>Слайд 2</vt:lpstr>
      <vt:lpstr>Слайд 3</vt:lpstr>
      <vt:lpstr>Слайд 4</vt:lpstr>
      <vt:lpstr>Музыка и театр</vt:lpstr>
      <vt:lpstr>Значение  музыкально-театрализованной деятельности</vt:lpstr>
      <vt:lpstr>Цель: развитие творческих способностей детей младшего дошкольного возраста через все виды детской деятельности (см. ФГОС 2.7). </vt:lpstr>
      <vt:lpstr>Подготовка к театрализованной деятельности  </vt:lpstr>
      <vt:lpstr>Слайд 9</vt:lpstr>
      <vt:lpstr>Формы работы</vt:lpstr>
      <vt:lpstr>Виды театра в детском саду</vt:lpstr>
      <vt:lpstr>Организация уголка музыкально-театрализованной деятельности </vt:lpstr>
      <vt:lpstr>Предполагаемый  результат : </vt:lpstr>
      <vt:lpstr>Итоговые мероприятия:  </vt:lpstr>
      <vt:lpstr>Влияние театрализованной игры на развитие речи ребенка</vt:lpstr>
      <vt:lpstr>Виды театров</vt:lpstr>
      <vt:lpstr>Конусный театр</vt:lpstr>
      <vt:lpstr>Театр на палочках</vt:lpstr>
      <vt:lpstr>Пальчиковый театр</vt:lpstr>
      <vt:lpstr>Ннастольный театр игрушек</vt:lpstr>
      <vt:lpstr>Театр на фланелеграфе</vt:lpstr>
      <vt:lpstr>Театр бумажных кукол</vt:lpstr>
      <vt:lpstr>Театр масок</vt:lpstr>
      <vt:lpstr>Теневой театр</vt:lpstr>
      <vt:lpstr>Сказка сопровождается музакой</vt:lpstr>
      <vt:lpstr>Речь ребенка и различные виды театра</vt:lpstr>
      <vt:lpstr>Театр картинок и фланелеграф</vt:lpstr>
      <vt:lpstr>Конусный, настольный театр</vt:lpstr>
      <vt:lpstr>Театр-топотушки</vt:lpstr>
      <vt:lpstr>Театр кукол Би-ба-бо</vt:lpstr>
      <vt:lpstr>При игре в кукольный театр, используя куклы Би-ба-бо, невозможно играть молча!</vt:lpstr>
      <vt:lpstr>    Игра-драматизация Самый «разговорный» вид театрализованной деятельности. </vt:lpstr>
      <vt:lpstr>Театрализованная деятельность-это…</vt:lpstr>
      <vt:lpstr>Спасибо за внимание!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Театрализованная деятельность в ДОУ и развитие речи ребенка</dc:title>
  <dc:creator>1</dc:creator>
  <cp:lastModifiedBy>Svetlana</cp:lastModifiedBy>
  <cp:revision>26</cp:revision>
  <dcterms:created xsi:type="dcterms:W3CDTF">2012-09-13T07:56:08Z</dcterms:created>
  <dcterms:modified xsi:type="dcterms:W3CDTF">2019-03-25T12:27:32Z</dcterms:modified>
</cp:coreProperties>
</file>