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76" r:id="rId3"/>
    <p:sldId id="277" r:id="rId4"/>
    <p:sldId id="278" r:id="rId5"/>
    <p:sldId id="279" r:id="rId6"/>
    <p:sldId id="283" r:id="rId7"/>
    <p:sldId id="284" r:id="rId8"/>
    <p:sldId id="289" r:id="rId9"/>
    <p:sldId id="287" r:id="rId10"/>
    <p:sldId id="280" r:id="rId11"/>
    <p:sldId id="288" r:id="rId12"/>
    <p:sldId id="282" r:id="rId13"/>
    <p:sldId id="290" r:id="rId14"/>
    <p:sldId id="291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8809"/>
    <a:srgbClr val="BC148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75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05A42F-6800-4F80-B3AF-FBAE0E212F8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208965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FCCF8E-B504-412B-8FD4-DCCB32BCEEC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716017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CB8DF5-96BC-4727-A8F1-0F03829A9EA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119658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378451" cy="4518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1251" y="1604963"/>
            <a:ext cx="5380567" cy="4518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B2383B-5C54-4C95-9DA2-79BEE8DFD3E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721583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6E6887-F0AA-4E08-AA61-3131137F603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881205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FFB7E9-BBF5-4821-BF1A-07691FBD0B2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809790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DFFE8E-9251-4DE0-B2CE-2E9E5EFB25E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57778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747D5E-F082-43F0-8C95-677E3ADA8C1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585002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6F1DB4-63A8-493A-84EE-6AC75FA2EAA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957272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D4A289-3995-47CA-9190-C500DD2BDDA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9348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2851" y="215900"/>
            <a:ext cx="2738967" cy="590708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15900"/>
            <a:ext cx="8020051" cy="59070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EAFA08-257D-475E-BA60-F67AD7F3AE1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045447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09601" y="215900"/>
            <a:ext cx="10962217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Для правки текста заголовка щелкните мышью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1604963"/>
            <a:ext cx="10962217" cy="451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808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Для правки структуры щелкните мышью</a:t>
            </a:r>
          </a:p>
          <a:p>
            <a:pPr lvl="1"/>
            <a:r>
              <a:rPr lang="en-GB" altLang="ru-RU"/>
              <a:t>Второй уровень структуры</a:t>
            </a:r>
          </a:p>
          <a:p>
            <a:pPr lvl="2"/>
            <a:r>
              <a:rPr lang="en-GB" altLang="ru-RU"/>
              <a:t>Третий уровень структуры</a:t>
            </a:r>
          </a:p>
          <a:p>
            <a:pPr lvl="3"/>
            <a:r>
              <a:rPr lang="en-GB" altLang="ru-RU"/>
              <a:t>Четвертый уровень структуры</a:t>
            </a:r>
          </a:p>
          <a:p>
            <a:pPr lvl="4"/>
            <a:r>
              <a:rPr lang="en-GB" altLang="ru-RU"/>
              <a:t>Пятый уровень структуры</a:t>
            </a:r>
          </a:p>
          <a:p>
            <a:pPr lvl="4"/>
            <a:r>
              <a:rPr lang="en-GB" altLang="ru-RU"/>
              <a:t>Шестой уровень структуры</a:t>
            </a:r>
          </a:p>
          <a:p>
            <a:pPr lvl="4"/>
            <a:r>
              <a:rPr lang="en-GB" altLang="ru-RU"/>
              <a:t>Седьмой уровень структуры</a:t>
            </a:r>
          </a:p>
          <a:p>
            <a:pPr lvl="4"/>
            <a:r>
              <a:rPr lang="en-GB" altLang="ru-RU"/>
              <a:t>Восьмой уровень структуры</a:t>
            </a:r>
          </a:p>
          <a:p>
            <a:pPr lvl="4"/>
            <a:r>
              <a:rPr lang="en-GB" altLang="ru-RU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09600" y="6246814"/>
            <a:ext cx="2829984" cy="465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endParaRPr lang="ru-RU" sz="140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4169833" y="6246814"/>
            <a:ext cx="3854451" cy="465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endParaRPr lang="ru-RU" sz="1400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8741833" y="6246814"/>
            <a:ext cx="2829984" cy="465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SzPct val="100000"/>
            </a:pPr>
            <a:fld id="{481614B5-336A-4776-84C6-AC5F8BAA60DE}" type="slidenum">
              <a:rPr lang="ru-RU" altLang="ru-RU" sz="1400" smtClean="0">
                <a:cs typeface="Arial" panose="020B0604020202020204" pitchFamily="34" charset="0"/>
              </a:rPr>
              <a:pPr defTabSz="449263" fontAlgn="base">
                <a:spcBef>
                  <a:spcPct val="0"/>
                </a:spcBef>
                <a:spcAft>
                  <a:spcPct val="0"/>
                </a:spcAft>
                <a:buSzPct val="100000"/>
              </a:pPr>
              <a:t>‹#›</a:t>
            </a:fld>
            <a:endParaRPr lang="ru-RU" altLang="ru-RU" sz="1400">
              <a:cs typeface="Arial" panose="020B0604020202020204" pitchFamily="34" charset="0"/>
            </a:endParaRPr>
          </a:p>
        </p:txBody>
      </p:sp>
      <p:pic>
        <p:nvPicPr>
          <p:cNvPr id="2055" name="Picture 6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386112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pitchFamily="34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pitchFamily="34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pitchFamily="34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pitchFamily="34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pitchFamily="34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pitchFamily="34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pitchFamily="34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pitchFamily="34" charset="0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75731" y="2211317"/>
            <a:ext cx="979909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solidFill>
                  <a:srgbClr val="7030A0"/>
                </a:solidFill>
                <a:latin typeface="Century Gothic"/>
              </a:rPr>
              <a:t>Применение метода «Каталога» для обучения детей творческому рассказыванию»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/>
          <a:srcRect l="58198" t="20881" r="37314" b="42285"/>
          <a:stretch/>
        </p:blipFill>
        <p:spPr>
          <a:xfrm>
            <a:off x="10181230" y="5026084"/>
            <a:ext cx="493594" cy="22777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0073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9121" y="1549654"/>
            <a:ext cx="909828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rgbClr val="92278F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Метод «Каталога» (нанизывания на нитку) разработан профессором Берлинского университета Э. </a:t>
            </a:r>
            <a:r>
              <a:rPr lang="ru-RU" sz="2400" b="1" dirty="0" err="1">
                <a:solidFill>
                  <a:srgbClr val="92278F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Кунце</a:t>
            </a:r>
            <a:r>
              <a:rPr lang="ru-RU" sz="2400" b="1" dirty="0">
                <a:solidFill>
                  <a:srgbClr val="92278F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в 1932 году.</a:t>
            </a:r>
          </a:p>
          <a:p>
            <a:pPr lvl="0">
              <a:lnSpc>
                <a:spcPct val="150000"/>
              </a:lnSpc>
            </a:pPr>
            <a:r>
              <a:rPr lang="ru-RU" sz="2400" b="1" u="sng" dirty="0">
                <a:solidFill>
                  <a:srgbClr val="92278F">
                    <a:lumMod val="60000"/>
                    <a:lumOff val="40000"/>
                  </a:srgbClr>
                </a:solidFill>
                <a:latin typeface="Times New Roman" pitchFamily="18" charset="0"/>
                <a:cs typeface="Times New Roman" pitchFamily="18" charset="0"/>
              </a:rPr>
              <a:t>Цель метода: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ru-RU" sz="2400" b="1" dirty="0">
                <a:solidFill>
                  <a:srgbClr val="92278F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Построение связного текста сказочного содержания с помощью наугад выбранных носителей (героев, предметов, действий…) в единую сюжетную линию.</a:t>
            </a:r>
            <a:endParaRPr lang="en-US" sz="2400" b="1" dirty="0">
              <a:solidFill>
                <a:srgbClr val="92278F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v"/>
            </a:pPr>
            <a:endParaRPr lang="ru-RU" sz="2400" b="1" dirty="0">
              <a:solidFill>
                <a:srgbClr val="92278F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ru-RU" sz="2400" b="1" dirty="0">
                <a:solidFill>
                  <a:srgbClr val="92278F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Формирование умения составлять сказочный текст по модели. В которой присутствуют два героя (положительный и отрицательный), имеющие свои цели; </a:t>
            </a:r>
            <a:endParaRPr lang="ru-RU" sz="2400" b="1" dirty="0" smtClean="0">
              <a:solidFill>
                <a:srgbClr val="92278F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/>
            <a:r>
              <a:rPr lang="ru-RU" sz="2400" b="1" dirty="0" smtClean="0">
                <a:solidFill>
                  <a:srgbClr val="92278F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    их </a:t>
            </a:r>
            <a:r>
              <a:rPr lang="ru-RU" sz="2400" b="1" dirty="0">
                <a:solidFill>
                  <a:srgbClr val="92278F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друзья, помогающие эти цели достигнуть; </a:t>
            </a:r>
            <a:endParaRPr lang="ru-RU" sz="2400" b="1" dirty="0" smtClean="0">
              <a:solidFill>
                <a:srgbClr val="92278F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/>
            <a:r>
              <a:rPr lang="ru-RU" sz="2400" b="1" dirty="0" smtClean="0">
                <a:solidFill>
                  <a:srgbClr val="92278F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    определенное </a:t>
            </a:r>
            <a:r>
              <a:rPr lang="ru-RU" sz="2400" b="1" dirty="0">
                <a:solidFill>
                  <a:srgbClr val="92278F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место действия 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/>
          <a:srcRect l="54352" t="20881" r="37314" b="42285"/>
          <a:stretch/>
        </p:blipFill>
        <p:spPr>
          <a:xfrm>
            <a:off x="10713494" y="5244448"/>
            <a:ext cx="916675" cy="22777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30625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53440" y="2015082"/>
            <a:ext cx="85801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solidFill>
                  <a:srgbClr val="7030A0"/>
                </a:solidFill>
                <a:latin typeface="Century Gothic"/>
              </a:rPr>
              <a:t>    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Метод  Каталога можно использовать с детьми начиная с 3-3,5 лет. С детьми этого возраста работа проводится с помощью «Чудесного мешочка». В нем могут находиться игрушки, картинки – объекты для составления 2-3 предложений связного текста с помощью вопросов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Для составления 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сказок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 детьми старшего</a:t>
            </a:r>
            <a:endParaRPr lang="en-US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возраста используют незнакомые им тексты.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49884" t="17791" r="36818" b="45375"/>
          <a:stretch/>
        </p:blipFill>
        <p:spPr>
          <a:xfrm>
            <a:off x="9531824" y="4452878"/>
            <a:ext cx="1462585" cy="22777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0883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46160" y="2029095"/>
            <a:ext cx="97524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2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Работа по составлению текстов сказочного содержания строится по двум направлениям </a:t>
            </a:r>
            <a:endParaRPr lang="ru-RU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/>
          <a:srcRect l="45666" t="20881" r="37314" b="42285"/>
          <a:stretch/>
        </p:blipFill>
        <p:spPr>
          <a:xfrm>
            <a:off x="9327108" y="4600010"/>
            <a:ext cx="1872018" cy="2277743"/>
          </a:xfrm>
          <a:prstGeom prst="rect">
            <a:avLst/>
          </a:prstGeom>
        </p:spPr>
      </p:pic>
      <p:sp>
        <p:nvSpPr>
          <p:cNvPr id="7" name="Стрелка вправо 6"/>
          <p:cNvSpPr/>
          <p:nvPr/>
        </p:nvSpPr>
        <p:spPr bwMode="auto">
          <a:xfrm rot="8417861">
            <a:off x="3225310" y="3545946"/>
            <a:ext cx="978408" cy="238643"/>
          </a:xfrm>
          <a:prstGeom prst="rightArrow">
            <a:avLst/>
          </a:prstGeom>
          <a:solidFill>
            <a:srgbClr val="7030A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трелка вправо 7"/>
          <p:cNvSpPr/>
          <p:nvPr/>
        </p:nvSpPr>
        <p:spPr bwMode="auto">
          <a:xfrm rot="2064646">
            <a:off x="6306774" y="3570550"/>
            <a:ext cx="978408" cy="253146"/>
          </a:xfrm>
          <a:prstGeom prst="rightArrow">
            <a:avLst/>
          </a:prstGeom>
          <a:solidFill>
            <a:srgbClr val="7030A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685800" y="4130040"/>
            <a:ext cx="3413760" cy="1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7150" cap="flat" cmpd="sng" algn="ctr">
            <a:solidFill>
              <a:schemeClr val="accent6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•"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5806440" y="4236720"/>
            <a:ext cx="3550920" cy="1432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7150" cap="flat" cmpd="sng" algn="ctr">
            <a:solidFill>
              <a:schemeClr val="accent6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Составление моделей</a:t>
            </a:r>
          </a:p>
          <a:p>
            <a:pPr lvl="0"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сказок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4611" y="4236720"/>
            <a:ext cx="3418949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Игры и творческие </a:t>
            </a:r>
            <a:endParaRPr lang="en-US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задания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46016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41194" y="2131283"/>
            <a:ext cx="1078173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000" kern="0" dirty="0">
                <a:solidFill>
                  <a:srgbClr val="7030A0"/>
                </a:solidFill>
                <a:latin typeface="Century Gothic"/>
                <a:cs typeface="Times New Roman" panose="02020603050405020304" pitchFamily="18" charset="0"/>
              </a:rPr>
              <a:t/>
            </a:r>
            <a:br>
              <a:rPr lang="ru-RU" sz="2000" kern="0" dirty="0">
                <a:solidFill>
                  <a:srgbClr val="7030A0"/>
                </a:solidFill>
                <a:latin typeface="Century Gothic"/>
                <a:cs typeface="Times New Roman" panose="02020603050405020304" pitchFamily="18" charset="0"/>
              </a:rPr>
            </a:br>
            <a:r>
              <a:rPr lang="ru-RU" sz="2000" kern="0" dirty="0">
                <a:solidFill>
                  <a:srgbClr val="7030A0"/>
                </a:solidFill>
                <a:latin typeface="Century Gothic"/>
              </a:rPr>
              <a:t/>
            </a:r>
            <a:br>
              <a:rPr lang="ru-RU" sz="2000" kern="0" dirty="0">
                <a:solidFill>
                  <a:srgbClr val="7030A0"/>
                </a:solidFill>
                <a:latin typeface="Century Gothic"/>
              </a:rPr>
            </a:br>
            <a:r>
              <a:rPr lang="ru-RU" sz="2000" kern="0" dirty="0">
                <a:solidFill>
                  <a:srgbClr val="7030A0"/>
                </a:solidFill>
                <a:latin typeface="Century Gothic"/>
              </a:rPr>
              <a:t/>
            </a:r>
            <a:br>
              <a:rPr lang="ru-RU" sz="2000" kern="0" dirty="0">
                <a:solidFill>
                  <a:srgbClr val="7030A0"/>
                </a:solidFill>
                <a:latin typeface="Century Gothic"/>
              </a:rPr>
            </a:br>
            <a:endParaRPr lang="ru-RU" sz="2000" kern="0" dirty="0">
              <a:solidFill>
                <a:srgbClr val="7030A0"/>
              </a:solidFill>
              <a:latin typeface="Calibri" panose="020F0502020204030204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/>
          <a:srcRect l="40950" t="20881" r="37314" b="42285"/>
          <a:stretch/>
        </p:blipFill>
        <p:spPr>
          <a:xfrm>
            <a:off x="9801367" y="4580257"/>
            <a:ext cx="2390633" cy="2277743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 bwMode="auto">
          <a:xfrm>
            <a:off x="3764280" y="2857500"/>
            <a:ext cx="4389120" cy="16916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Игры и творческие задания по подготовке детей к составлению текстов сказочного содержания</a:t>
            </a:r>
          </a:p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 bwMode="auto">
          <a:xfrm>
            <a:off x="198120" y="3779520"/>
            <a:ext cx="2819400" cy="57912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ru-RU" sz="2000" b="1" kern="0" dirty="0" smtClean="0">
                <a:solidFill>
                  <a:srgbClr val="7030A0"/>
                </a:solidFill>
                <a:latin typeface="Century Gothic"/>
              </a:rPr>
              <a:t>«В какой сказке»</a:t>
            </a:r>
            <a:endParaRPr lang="ru-RU" sz="2000" kern="0" dirty="0">
              <a:solidFill>
                <a:srgbClr val="7030A0"/>
              </a:solidFill>
              <a:latin typeface="Calibri" panose="020F0502020204030204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 bwMode="auto">
          <a:xfrm>
            <a:off x="213360" y="2072640"/>
            <a:ext cx="2819400" cy="57912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sz="2000" b="1" kern="0" dirty="0" smtClean="0">
                <a:solidFill>
                  <a:srgbClr val="7030A0"/>
                </a:solidFill>
                <a:latin typeface="Century Gothic"/>
              </a:rPr>
              <a:t>«Сказочные слова»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 bwMode="auto">
          <a:xfrm>
            <a:off x="1569720" y="5623560"/>
            <a:ext cx="3429000" cy="57912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sz="2000" b="1" kern="0" dirty="0" smtClean="0">
                <a:solidFill>
                  <a:srgbClr val="7030A0"/>
                </a:solidFill>
                <a:latin typeface="Century Gothic"/>
              </a:rPr>
              <a:t>«Парад волшебников»</a:t>
            </a:r>
            <a:r>
              <a:rPr lang="ru-RU" sz="2000" kern="0" dirty="0" smtClean="0">
                <a:solidFill>
                  <a:srgbClr val="7030A0"/>
                </a:solidFill>
                <a:latin typeface="Century Gothic"/>
              </a:rPr>
              <a:t>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 bwMode="auto">
          <a:xfrm>
            <a:off x="6675120" y="5471160"/>
            <a:ext cx="2819400" cy="57912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sz="2000" b="1" kern="0" dirty="0" smtClean="0">
                <a:solidFill>
                  <a:srgbClr val="7030A0"/>
                </a:solidFill>
                <a:latin typeface="Century Gothic"/>
              </a:rPr>
              <a:t>«Где- то, кто-то»</a:t>
            </a:r>
            <a:r>
              <a:rPr lang="ru-RU" sz="2000" kern="0" dirty="0" smtClean="0">
                <a:solidFill>
                  <a:srgbClr val="7030A0"/>
                </a:solidFill>
                <a:latin typeface="Century Gothic"/>
              </a:rPr>
              <a:t>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 bwMode="auto">
          <a:xfrm>
            <a:off x="9067800" y="3764280"/>
            <a:ext cx="2819400" cy="57912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sz="2000" b="1" kern="0" dirty="0" smtClean="0">
                <a:solidFill>
                  <a:srgbClr val="7030A0"/>
                </a:solidFill>
                <a:latin typeface="Century Gothic"/>
              </a:rPr>
              <a:t>«Волшебник»</a:t>
            </a:r>
            <a:r>
              <a:rPr lang="ru-RU" sz="2000" kern="0" dirty="0" smtClean="0">
                <a:solidFill>
                  <a:srgbClr val="7030A0"/>
                </a:solidFill>
                <a:latin typeface="Century Gothic"/>
              </a:rPr>
              <a:t>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 bwMode="auto">
          <a:xfrm>
            <a:off x="8366760" y="2026920"/>
            <a:ext cx="2819400" cy="57912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sz="2000" b="1" kern="0" dirty="0" smtClean="0">
                <a:solidFill>
                  <a:srgbClr val="7030A0"/>
                </a:solidFill>
                <a:latin typeface="Century Gothic"/>
                <a:cs typeface="Times New Roman" panose="02020603050405020304" pitchFamily="18" charset="0"/>
              </a:rPr>
              <a:t>«Действия героя»</a:t>
            </a:r>
            <a:r>
              <a:rPr lang="ru-RU" sz="2000" kern="0" dirty="0" smtClean="0">
                <a:solidFill>
                  <a:srgbClr val="7030A0"/>
                </a:solidFill>
                <a:latin typeface="Century Gothic"/>
              </a:rPr>
              <a:t>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 bwMode="auto">
          <a:xfrm>
            <a:off x="4343400" y="1554480"/>
            <a:ext cx="2819400" cy="57912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sz="2000" b="1" kern="0" dirty="0" smtClean="0">
                <a:solidFill>
                  <a:srgbClr val="7030A0"/>
                </a:solidFill>
                <a:latin typeface="Century Gothic"/>
                <a:cs typeface="Times New Roman" panose="02020603050405020304" pitchFamily="18" charset="0"/>
              </a:rPr>
              <a:t>«Назови героя»</a:t>
            </a:r>
            <a:r>
              <a:rPr lang="ru-RU" sz="2000" kern="0" dirty="0" smtClean="0">
                <a:solidFill>
                  <a:srgbClr val="7030A0"/>
                </a:solidFill>
                <a:latin typeface="Century Gothic"/>
                <a:cs typeface="Times New Roman" panose="02020603050405020304" pitchFamily="18" charset="0"/>
              </a:rPr>
              <a:t>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трелка вправо 15"/>
          <p:cNvSpPr/>
          <p:nvPr/>
        </p:nvSpPr>
        <p:spPr bwMode="auto">
          <a:xfrm>
            <a:off x="8214360" y="3992880"/>
            <a:ext cx="704088" cy="21336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трелка вправо 16"/>
          <p:cNvSpPr/>
          <p:nvPr/>
        </p:nvSpPr>
        <p:spPr bwMode="auto">
          <a:xfrm rot="16200000">
            <a:off x="5471160" y="2377440"/>
            <a:ext cx="704088" cy="21336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Стрелка вправо 17"/>
          <p:cNvSpPr/>
          <p:nvPr/>
        </p:nvSpPr>
        <p:spPr bwMode="auto">
          <a:xfrm rot="19733003">
            <a:off x="8061960" y="2788920"/>
            <a:ext cx="704088" cy="21336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Стрелка вправо 18"/>
          <p:cNvSpPr/>
          <p:nvPr/>
        </p:nvSpPr>
        <p:spPr bwMode="auto">
          <a:xfrm rot="12525357">
            <a:off x="3063240" y="2621280"/>
            <a:ext cx="704088" cy="21336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трелка вправо 19"/>
          <p:cNvSpPr/>
          <p:nvPr/>
        </p:nvSpPr>
        <p:spPr bwMode="auto">
          <a:xfrm rot="10800000">
            <a:off x="3002280" y="3810000"/>
            <a:ext cx="704088" cy="21336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Стрелка вправо 20"/>
          <p:cNvSpPr/>
          <p:nvPr/>
        </p:nvSpPr>
        <p:spPr bwMode="auto">
          <a:xfrm rot="7657329">
            <a:off x="3596639" y="4953000"/>
            <a:ext cx="704088" cy="21336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Стрелка вправо 21"/>
          <p:cNvSpPr/>
          <p:nvPr/>
        </p:nvSpPr>
        <p:spPr bwMode="auto">
          <a:xfrm rot="2808946">
            <a:off x="6979920" y="4907280"/>
            <a:ext cx="704088" cy="21336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77723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77755" y="1476371"/>
            <a:ext cx="7378890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ctr">
              <a:lnSpc>
                <a:spcPct val="80000"/>
              </a:lnSpc>
            </a:pPr>
            <a:r>
              <a:rPr lang="ru-RU" altLang="ru-RU" sz="4400" b="1" dirty="0">
                <a:solidFill>
                  <a:srgbClr val="92278F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Моделирование сказок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8573" y="2396994"/>
            <a:ext cx="8948382" cy="2899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lnSpc>
                <a:spcPct val="80000"/>
              </a:lnSpc>
              <a:buFont typeface="Wingdings" pitchFamily="2" charset="2"/>
              <a:buChar char="v"/>
            </a:pPr>
            <a:r>
              <a:rPr lang="ru-RU" altLang="ru-RU" sz="3200" b="1" dirty="0">
                <a:solidFill>
                  <a:srgbClr val="92278F">
                    <a:lumMod val="75000"/>
                  </a:srgbClr>
                </a:solidFill>
                <a:latin typeface="Century Gothic"/>
              </a:rPr>
              <a:t> Обучать дошкольников составлению сказки по предметно – схематической модели. </a:t>
            </a:r>
            <a:endParaRPr lang="en-US" altLang="ru-RU" sz="3200" b="1" dirty="0">
              <a:solidFill>
                <a:srgbClr val="92278F">
                  <a:lumMod val="75000"/>
                </a:srgbClr>
              </a:solidFill>
              <a:latin typeface="Century Gothic"/>
            </a:endParaRPr>
          </a:p>
          <a:p>
            <a:pPr lvl="0">
              <a:lnSpc>
                <a:spcPct val="80000"/>
              </a:lnSpc>
            </a:pPr>
            <a:endParaRPr lang="ru-RU" altLang="ru-RU" sz="3200" b="1" dirty="0">
              <a:solidFill>
                <a:srgbClr val="92278F">
                  <a:lumMod val="75000"/>
                </a:srgbClr>
              </a:solidFill>
              <a:latin typeface="Century Gothic"/>
            </a:endParaRPr>
          </a:p>
          <a:p>
            <a:pPr marL="285750" lvl="0" indent="-285750">
              <a:lnSpc>
                <a:spcPct val="80000"/>
              </a:lnSpc>
              <a:buFont typeface="Wingdings" pitchFamily="2" charset="2"/>
              <a:buChar char="v"/>
            </a:pPr>
            <a:r>
              <a:rPr lang="ru-RU" altLang="ru-RU" sz="3200" b="1" dirty="0">
                <a:solidFill>
                  <a:srgbClr val="92278F">
                    <a:lumMod val="75000"/>
                  </a:srgbClr>
                </a:solidFill>
                <a:latin typeface="Century Gothic"/>
              </a:rPr>
              <a:t> Предложение нескольких</a:t>
            </a:r>
            <a:endParaRPr lang="en-US" altLang="ru-RU" sz="3200" b="1" dirty="0">
              <a:solidFill>
                <a:srgbClr val="92278F">
                  <a:lumMod val="75000"/>
                </a:srgbClr>
              </a:solidFill>
              <a:latin typeface="Century Gothic"/>
            </a:endParaRPr>
          </a:p>
          <a:p>
            <a:pPr lvl="0">
              <a:lnSpc>
                <a:spcPct val="80000"/>
              </a:lnSpc>
            </a:pPr>
            <a:r>
              <a:rPr lang="ru-RU" altLang="ru-RU" sz="3200" b="1" dirty="0">
                <a:solidFill>
                  <a:srgbClr val="92278F">
                    <a:lumMod val="75000"/>
                  </a:srgbClr>
                </a:solidFill>
                <a:latin typeface="Century Gothic"/>
              </a:rPr>
              <a:t> карточек с уже готовым схематичным изображением героев</a:t>
            </a:r>
            <a:r>
              <a:rPr lang="ru-RU" altLang="ru-RU" sz="3600" dirty="0">
                <a:solidFill>
                  <a:srgbClr val="92278F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/>
          <a:srcRect l="-224" t="20881" r="66743" b="42285"/>
          <a:stretch/>
        </p:blipFill>
        <p:spPr>
          <a:xfrm rot="18027156">
            <a:off x="7777262" y="4128126"/>
            <a:ext cx="3971654" cy="22777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13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862" y="1842748"/>
            <a:ext cx="5352747" cy="6340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80000"/>
              </a:lnSpc>
            </a:pPr>
            <a:r>
              <a:rPr lang="ru-RU" altLang="ru-RU" sz="4400" b="1" dirty="0">
                <a:solidFill>
                  <a:srgbClr val="7030A0"/>
                </a:solidFill>
                <a:latin typeface="Century Gothic"/>
              </a:rPr>
              <a:t>Коллаж из сказок </a:t>
            </a:r>
            <a:endParaRPr lang="en-US" altLang="ru-RU" sz="4400" b="1" dirty="0">
              <a:solidFill>
                <a:srgbClr val="7030A0"/>
              </a:solidFill>
              <a:latin typeface="Century Gothic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64525" y="2713678"/>
            <a:ext cx="7110484" cy="285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lnSpc>
                <a:spcPct val="80000"/>
              </a:lnSpc>
              <a:buFont typeface="Wingdings" pitchFamily="2" charset="2"/>
              <a:buChar char="v"/>
              <a:defRPr/>
            </a:pPr>
            <a:r>
              <a:rPr lang="ru-RU" altLang="ru-RU" sz="2800" b="1" kern="0" dirty="0">
                <a:solidFill>
                  <a:srgbClr val="7030A0"/>
                </a:solidFill>
                <a:latin typeface="Century Gothic"/>
              </a:rPr>
              <a:t> Придумывание новой сказки на основе уже известных детям сказок  </a:t>
            </a:r>
            <a:br>
              <a:rPr lang="ru-RU" altLang="ru-RU" sz="2800" b="1" kern="0" dirty="0">
                <a:solidFill>
                  <a:srgbClr val="7030A0"/>
                </a:solidFill>
                <a:latin typeface="Century Gothic"/>
              </a:rPr>
            </a:br>
            <a:endParaRPr lang="en-US" altLang="ru-RU" sz="2800" b="1" kern="0" dirty="0">
              <a:solidFill>
                <a:srgbClr val="7030A0"/>
              </a:solidFill>
              <a:latin typeface="Century Gothic"/>
            </a:endParaRPr>
          </a:p>
          <a:p>
            <a:pPr marL="285750" lvl="0" indent="-285750">
              <a:lnSpc>
                <a:spcPct val="80000"/>
              </a:lnSpc>
              <a:buFont typeface="Wingdings" pitchFamily="2" charset="2"/>
              <a:buChar char="v"/>
              <a:defRPr/>
            </a:pPr>
            <a:r>
              <a:rPr lang="ru-RU" altLang="ru-RU" sz="2800" b="1" kern="0" dirty="0">
                <a:solidFill>
                  <a:srgbClr val="7030A0"/>
                </a:solidFill>
                <a:latin typeface="Century Gothic"/>
              </a:rPr>
              <a:t>  Знакомые герои в новых обстоятельствах</a:t>
            </a:r>
            <a:br>
              <a:rPr lang="ru-RU" altLang="ru-RU" sz="2800" b="1" kern="0" dirty="0">
                <a:solidFill>
                  <a:srgbClr val="7030A0"/>
                </a:solidFill>
                <a:latin typeface="Century Gothic"/>
              </a:rPr>
            </a:br>
            <a:endParaRPr lang="en-US" altLang="ru-RU" sz="2800" b="1" kern="0" dirty="0">
              <a:solidFill>
                <a:srgbClr val="7030A0"/>
              </a:solidFill>
              <a:latin typeface="Century Gothic"/>
            </a:endParaRPr>
          </a:p>
          <a:p>
            <a:pPr marL="285750" lvl="0" indent="-285750">
              <a:lnSpc>
                <a:spcPct val="80000"/>
              </a:lnSpc>
              <a:buFont typeface="Wingdings" pitchFamily="2" charset="2"/>
              <a:buChar char="v"/>
              <a:defRPr/>
            </a:pPr>
            <a:r>
              <a:rPr lang="ru-RU" altLang="ru-RU" sz="2800" b="1" kern="0" dirty="0">
                <a:solidFill>
                  <a:srgbClr val="7030A0"/>
                </a:solidFill>
                <a:latin typeface="Century Gothic"/>
              </a:rPr>
              <a:t>  Сказка от стишка</a:t>
            </a:r>
            <a:endParaRPr lang="ru-RU" b="1" kern="0" dirty="0">
              <a:solidFill>
                <a:srgbClr val="7030A0"/>
              </a:solidFill>
              <a:latin typeface="Calibri" panose="020F0502020204030204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/>
          <a:srcRect l="-224" t="20881" r="63640" b="42285"/>
          <a:stretch/>
        </p:blipFill>
        <p:spPr>
          <a:xfrm rot="18318204">
            <a:off x="6721173" y="4080108"/>
            <a:ext cx="4023815" cy="22777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7396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 bwMode="auto">
          <a:xfrm>
            <a:off x="4175760" y="2987040"/>
            <a:ext cx="3063240" cy="204216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/>
            <a:r>
              <a:rPr lang="ru-RU" sz="2400" b="1" dirty="0" smtClean="0">
                <a:solidFill>
                  <a:srgbClr val="7030A0"/>
                </a:solidFill>
                <a:latin typeface="Century Gothic"/>
              </a:rPr>
              <a:t>Как поддержать интерес к сочинительству</a:t>
            </a:r>
            <a:endParaRPr lang="ru-RU" sz="2400" b="1" dirty="0">
              <a:solidFill>
                <a:srgbClr val="7030A0"/>
              </a:solidFill>
              <a:latin typeface="Century Gothic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 bwMode="auto">
          <a:xfrm>
            <a:off x="807720" y="1920240"/>
            <a:ext cx="2606040" cy="172212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285750" lvl="0" indent="-285750" algn="ctr">
              <a:defRPr/>
            </a:pPr>
            <a:r>
              <a:rPr lang="ru-RU" b="1" kern="0" dirty="0" smtClean="0">
                <a:solidFill>
                  <a:srgbClr val="7030A0"/>
                </a:solidFill>
                <a:latin typeface="Century Gothic"/>
              </a:rPr>
              <a:t> «Собирать» сюжет в быстром темпе.</a:t>
            </a:r>
            <a:endParaRPr lang="ru-RU" b="1" kern="0" dirty="0">
              <a:solidFill>
                <a:srgbClr val="7030A0"/>
              </a:solidFill>
              <a:latin typeface="Century Gothic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 bwMode="auto">
          <a:xfrm>
            <a:off x="777240" y="3992880"/>
            <a:ext cx="2606040" cy="22402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285750" lvl="0" indent="-285750">
              <a:defRPr/>
            </a:pPr>
            <a:r>
              <a:rPr lang="ru-RU" sz="1400" b="1" kern="0" dirty="0" smtClean="0">
                <a:solidFill>
                  <a:srgbClr val="7030A0"/>
                </a:solidFill>
                <a:latin typeface="Century Gothic"/>
              </a:rPr>
              <a:t> </a:t>
            </a:r>
            <a:r>
              <a:rPr lang="ru-RU" sz="1600" b="1" kern="0" dirty="0" smtClean="0">
                <a:solidFill>
                  <a:srgbClr val="7030A0"/>
                </a:solidFill>
                <a:latin typeface="Century Gothic"/>
              </a:rPr>
              <a:t>Прекратить искать «ответы» в книге,</a:t>
            </a:r>
            <a:endParaRPr lang="en-US" sz="1600" b="1" kern="0" dirty="0" smtClean="0">
              <a:solidFill>
                <a:srgbClr val="7030A0"/>
              </a:solidFill>
              <a:latin typeface="Century Gothic"/>
            </a:endParaRPr>
          </a:p>
          <a:p>
            <a:pPr lvl="0">
              <a:defRPr/>
            </a:pPr>
            <a:r>
              <a:rPr lang="en-US" sz="1600" b="1" kern="0" dirty="0" smtClean="0">
                <a:solidFill>
                  <a:srgbClr val="7030A0"/>
                </a:solidFill>
                <a:latin typeface="Century Gothic"/>
              </a:rPr>
              <a:t>     </a:t>
            </a:r>
            <a:r>
              <a:rPr lang="ru-RU" sz="1600" b="1" kern="0" dirty="0" smtClean="0">
                <a:solidFill>
                  <a:srgbClr val="7030A0"/>
                </a:solidFill>
                <a:latin typeface="Century Gothic"/>
              </a:rPr>
              <a:t> а придумывать  вместе с детьми</a:t>
            </a:r>
          </a:p>
          <a:p>
            <a:pPr lvl="0">
              <a:defRPr/>
            </a:pPr>
            <a:r>
              <a:rPr lang="ru-RU" sz="1600" b="1" kern="0" dirty="0" smtClean="0">
                <a:solidFill>
                  <a:srgbClr val="7030A0"/>
                </a:solidFill>
                <a:latin typeface="Century Gothic"/>
              </a:rPr>
              <a:t>      окончание истории, используя</a:t>
            </a:r>
          </a:p>
          <a:p>
            <a:pPr lvl="0">
              <a:defRPr/>
            </a:pPr>
            <a:r>
              <a:rPr lang="en-US" sz="1600" b="1" kern="0" dirty="0" smtClean="0">
                <a:solidFill>
                  <a:srgbClr val="7030A0"/>
                </a:solidFill>
                <a:latin typeface="Century Gothic"/>
              </a:rPr>
              <a:t>     </a:t>
            </a:r>
            <a:r>
              <a:rPr lang="ru-RU" sz="1600" b="1" kern="0" dirty="0" smtClean="0">
                <a:solidFill>
                  <a:srgbClr val="7030A0"/>
                </a:solidFill>
                <a:latin typeface="Century Gothic"/>
              </a:rPr>
              <a:t> элементы «мозгового штурма».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7924800" y="1828800"/>
            <a:ext cx="2606040" cy="18592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sz="1600" b="1" kern="0" dirty="0" smtClean="0">
                <a:solidFill>
                  <a:srgbClr val="7030A0"/>
                </a:solidFill>
                <a:latin typeface="Century Gothic"/>
              </a:rPr>
              <a:t> Эмоционально реагировать на каждый «найденный ответ» ( удивление, ужас, радость…)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трелка вниз 8"/>
          <p:cNvSpPr/>
          <p:nvPr/>
        </p:nvSpPr>
        <p:spPr bwMode="auto">
          <a:xfrm rot="16200000" flipH="1" flipV="1">
            <a:off x="3764280" y="4251960"/>
            <a:ext cx="243840" cy="643128"/>
          </a:xfrm>
          <a:prstGeom prst="downArrow">
            <a:avLst/>
          </a:prstGeom>
          <a:solidFill>
            <a:srgbClr val="7030A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трелка вниз 10"/>
          <p:cNvSpPr/>
          <p:nvPr/>
        </p:nvSpPr>
        <p:spPr bwMode="auto">
          <a:xfrm rot="5400000" flipH="1" flipV="1">
            <a:off x="7391400" y="2865120"/>
            <a:ext cx="274320" cy="673608"/>
          </a:xfrm>
          <a:prstGeom prst="downArrow">
            <a:avLst/>
          </a:prstGeom>
          <a:solidFill>
            <a:srgbClr val="7030A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трелка вниз 12"/>
          <p:cNvSpPr/>
          <p:nvPr/>
        </p:nvSpPr>
        <p:spPr bwMode="auto">
          <a:xfrm rot="16200000" flipH="1" flipV="1">
            <a:off x="3718560" y="2880360"/>
            <a:ext cx="243840" cy="643128"/>
          </a:xfrm>
          <a:prstGeom prst="downArrow">
            <a:avLst/>
          </a:prstGeom>
          <a:solidFill>
            <a:srgbClr val="7030A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трелка вниз 13"/>
          <p:cNvSpPr/>
          <p:nvPr/>
        </p:nvSpPr>
        <p:spPr bwMode="auto">
          <a:xfrm rot="5400000" flipH="1" flipV="1">
            <a:off x="7482840" y="4617720"/>
            <a:ext cx="274320" cy="673608"/>
          </a:xfrm>
          <a:prstGeom prst="downArrow">
            <a:avLst/>
          </a:prstGeom>
          <a:solidFill>
            <a:srgbClr val="7030A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 cstate="print"/>
          <a:srcRect l="13901" t="24594" r="37313" b="42285"/>
          <a:stretch/>
        </p:blipFill>
        <p:spPr>
          <a:xfrm rot="20142521">
            <a:off x="7563563" y="4334638"/>
            <a:ext cx="5380274" cy="2070880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 bwMode="auto">
          <a:xfrm>
            <a:off x="8092440" y="4191000"/>
            <a:ext cx="2606040" cy="12344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sz="1600" b="1" kern="0" dirty="0" smtClean="0">
                <a:solidFill>
                  <a:srgbClr val="7030A0"/>
                </a:solidFill>
                <a:latin typeface="Century Gothic"/>
              </a:rPr>
              <a:t> Использовать приемы драматизации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30468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41119" y="2101573"/>
            <a:ext cx="766572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ОРИГИНАЛЬНЫЕ ОТВЕТЫ ДАЮТ : </a:t>
            </a:r>
          </a:p>
          <a:p>
            <a:pPr lvl="0" algn="ctr"/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ДЕТИ </a:t>
            </a:r>
            <a:r>
              <a:rPr lang="ru-RU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5 – ЛЕТНЕМ </a:t>
            </a:r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4000" b="1" dirty="0">
                <a:solidFill>
                  <a:srgbClr val="BC148C"/>
                </a:solidFill>
                <a:latin typeface="Times New Roman" pitchFamily="18" charset="0"/>
                <a:cs typeface="Times New Roman" pitchFamily="18" charset="0"/>
              </a:rPr>
              <a:t>90</a:t>
            </a:r>
            <a:r>
              <a:rPr lang="ru-RU" sz="4000" b="1" dirty="0" smtClean="0">
                <a:solidFill>
                  <a:srgbClr val="BC148C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lvl="0" algn="ctr"/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7 – ЛЕТНЕМ – </a:t>
            </a:r>
            <a:r>
              <a:rPr lang="ru-RU" sz="4000" b="1" dirty="0">
                <a:solidFill>
                  <a:srgbClr val="BC148C"/>
                </a:solidFill>
                <a:latin typeface="Times New Roman" pitchFamily="18" charset="0"/>
                <a:cs typeface="Times New Roman" pitchFamily="18" charset="0"/>
              </a:rPr>
              <a:t>20%, </a:t>
            </a:r>
            <a:endParaRPr lang="ru-RU" sz="4000" b="1" dirty="0" smtClean="0">
              <a:solidFill>
                <a:srgbClr val="BC148C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ВЗРОСЛЫЕ – ЛИШЬ </a:t>
            </a:r>
            <a:r>
              <a:rPr lang="ru-RU" sz="4000" b="1" dirty="0">
                <a:solidFill>
                  <a:srgbClr val="BC148C"/>
                </a:solidFill>
                <a:latin typeface="Times New Roman" pitchFamily="18" charset="0"/>
                <a:cs typeface="Times New Roman" pitchFamily="18" charset="0"/>
              </a:rPr>
              <a:t>2%.</a:t>
            </a:r>
            <a:r>
              <a:rPr lang="ru-RU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13901" t="24594" r="37313" b="42285"/>
          <a:stretch/>
        </p:blipFill>
        <p:spPr>
          <a:xfrm rot="20142521">
            <a:off x="7563563" y="4334638"/>
            <a:ext cx="5380274" cy="207088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174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-224" t="20881" r="81136" b="42285"/>
          <a:stretch/>
        </p:blipFill>
        <p:spPr>
          <a:xfrm rot="17442538">
            <a:off x="9997652" y="4501095"/>
            <a:ext cx="2288777" cy="2483111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 bwMode="auto">
          <a:xfrm>
            <a:off x="4251960" y="3276600"/>
            <a:ext cx="2788920" cy="13106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/>
            <a:r>
              <a:rPr lang="ru-RU" sz="2400" b="1" dirty="0" smtClean="0">
                <a:solidFill>
                  <a:srgbClr val="92278F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Алгоритм построения сказки</a:t>
            </a:r>
            <a:endParaRPr lang="ru-RU" sz="2400" b="1" dirty="0">
              <a:solidFill>
                <a:srgbClr val="92278F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563880" y="2987040"/>
            <a:ext cx="2606040" cy="12344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lvl="0" indent="-342900"/>
            <a:r>
              <a:rPr lang="ru-RU" sz="1400" b="1" dirty="0" smtClean="0">
                <a:solidFill>
                  <a:srgbClr val="7030A0"/>
                </a:solidFill>
                <a:latin typeface="Century Gothic"/>
              </a:rPr>
              <a:t>       Организуется  продуктивная деятельности детей по придуманному сюжету </a:t>
            </a:r>
            <a:endParaRPr lang="ru-RU" sz="1400" b="1" dirty="0">
              <a:solidFill>
                <a:srgbClr val="7030A0"/>
              </a:solidFill>
              <a:latin typeface="Century Gothic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 bwMode="auto">
          <a:xfrm>
            <a:off x="624840" y="4861560"/>
            <a:ext cx="2606040" cy="128016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lvl="0" indent="-342900"/>
            <a:r>
              <a:rPr lang="ru-RU" sz="1400" b="1" dirty="0" smtClean="0">
                <a:solidFill>
                  <a:srgbClr val="7030A0"/>
                </a:solidFill>
                <a:latin typeface="Century Gothic"/>
              </a:rPr>
              <a:t>       Когда сказка составлена, дети придумывают ей название и пересказывают.</a:t>
            </a:r>
            <a:endParaRPr lang="ru-RU" sz="1400" b="1" dirty="0">
              <a:solidFill>
                <a:srgbClr val="7030A0"/>
              </a:solidFill>
              <a:latin typeface="Century Gothic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 bwMode="auto">
          <a:xfrm>
            <a:off x="3870960" y="5318760"/>
            <a:ext cx="2606040" cy="12344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sz="1400" b="1" dirty="0" smtClean="0">
                <a:solidFill>
                  <a:srgbClr val="7030A0"/>
                </a:solidFill>
                <a:latin typeface="Century Gothic"/>
              </a:rPr>
              <a:t>Когда сказка составлена, дети придумывают ей название и пересказывают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 bwMode="auto">
          <a:xfrm>
            <a:off x="7239000" y="5206298"/>
            <a:ext cx="2606040" cy="117926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sz="1600" b="1" dirty="0" smtClean="0">
                <a:solidFill>
                  <a:srgbClr val="7030A0"/>
                </a:solidFill>
                <a:latin typeface="Century Gothic"/>
              </a:rPr>
              <a:t>Ответы собираются в единую сюжетную линию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 bwMode="auto">
          <a:xfrm>
            <a:off x="8945880" y="3333880"/>
            <a:ext cx="2590800" cy="111619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lvl="0" indent="-342900" algn="ctr"/>
            <a:r>
              <a:rPr lang="ru-RU" sz="1600" b="1" dirty="0" smtClean="0">
                <a:solidFill>
                  <a:srgbClr val="7030A0"/>
                </a:solidFill>
                <a:latin typeface="Century Gothic"/>
              </a:rPr>
              <a:t>      Следующий «ответ» на вопрос ищется на любой другой странице.</a:t>
            </a:r>
            <a:endParaRPr lang="ru-RU" sz="1600" b="1" dirty="0">
              <a:solidFill>
                <a:srgbClr val="7030A0"/>
              </a:solidFill>
              <a:latin typeface="Century Gothic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 bwMode="auto">
          <a:xfrm>
            <a:off x="7794997" y="1534510"/>
            <a:ext cx="2606040" cy="117821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sz="1600" b="1" dirty="0" smtClean="0">
                <a:solidFill>
                  <a:srgbClr val="7030A0"/>
                </a:solidFill>
                <a:latin typeface="Century Gothic"/>
              </a:rPr>
              <a:t>Значит, история будет про этого героя, который попал в беду.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 bwMode="auto">
          <a:xfrm>
            <a:off x="4358640" y="1447800"/>
            <a:ext cx="2606040" cy="135636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lvl="0" indent="-342900" algn="ctr"/>
            <a:r>
              <a:rPr lang="ru-RU" sz="1600" b="1" dirty="0" smtClean="0">
                <a:solidFill>
                  <a:srgbClr val="7030A0"/>
                </a:solidFill>
                <a:latin typeface="Century Gothic"/>
              </a:rPr>
              <a:t>на любой странице, предлагает ребенку указать пальчиком на    слово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 bwMode="auto">
          <a:xfrm>
            <a:off x="819280" y="1578652"/>
            <a:ext cx="2792599" cy="108834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lvl="0" indent="-342900" algn="ctr"/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Задается вопрос детям. Например: «Жил-был кто?»</a:t>
            </a:r>
            <a:endParaRPr lang="ru-RU" b="1" dirty="0">
              <a:solidFill>
                <a:srgbClr val="7030A0"/>
              </a:solidFill>
              <a:latin typeface="Century Gothic"/>
            </a:endParaRPr>
          </a:p>
        </p:txBody>
      </p:sp>
      <p:sp>
        <p:nvSpPr>
          <p:cNvPr id="16" name="Стрелка вправо 15"/>
          <p:cNvSpPr/>
          <p:nvPr/>
        </p:nvSpPr>
        <p:spPr bwMode="auto">
          <a:xfrm>
            <a:off x="3657600" y="2118360"/>
            <a:ext cx="643128" cy="182880"/>
          </a:xfrm>
          <a:prstGeom prst="rightArrow">
            <a:avLst/>
          </a:prstGeom>
          <a:solidFill>
            <a:srgbClr val="7030A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трелка вправо 16"/>
          <p:cNvSpPr/>
          <p:nvPr/>
        </p:nvSpPr>
        <p:spPr bwMode="auto">
          <a:xfrm>
            <a:off x="7025640" y="2026920"/>
            <a:ext cx="643128" cy="182880"/>
          </a:xfrm>
          <a:prstGeom prst="rightArrow">
            <a:avLst/>
          </a:prstGeom>
          <a:solidFill>
            <a:srgbClr val="7030A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Стрелка вправо 17"/>
          <p:cNvSpPr/>
          <p:nvPr/>
        </p:nvSpPr>
        <p:spPr bwMode="auto">
          <a:xfrm rot="11765942" flipV="1">
            <a:off x="3251755" y="5622201"/>
            <a:ext cx="643128" cy="191199"/>
          </a:xfrm>
          <a:prstGeom prst="rightArrow">
            <a:avLst/>
          </a:prstGeom>
          <a:solidFill>
            <a:srgbClr val="7030A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Стрелка вправо 18"/>
          <p:cNvSpPr/>
          <p:nvPr/>
        </p:nvSpPr>
        <p:spPr bwMode="auto">
          <a:xfrm rot="10800000">
            <a:off x="6507480" y="5623560"/>
            <a:ext cx="643128" cy="182880"/>
          </a:xfrm>
          <a:prstGeom prst="rightArrow">
            <a:avLst/>
          </a:prstGeom>
          <a:solidFill>
            <a:srgbClr val="7030A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трелка вправо 19"/>
          <p:cNvSpPr/>
          <p:nvPr/>
        </p:nvSpPr>
        <p:spPr bwMode="auto">
          <a:xfrm rot="7826145">
            <a:off x="8793208" y="4671768"/>
            <a:ext cx="643128" cy="222210"/>
          </a:xfrm>
          <a:prstGeom prst="rightArrow">
            <a:avLst/>
          </a:prstGeom>
          <a:solidFill>
            <a:srgbClr val="7030A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Стрелка вправо 20"/>
          <p:cNvSpPr/>
          <p:nvPr/>
        </p:nvSpPr>
        <p:spPr bwMode="auto">
          <a:xfrm rot="4602009">
            <a:off x="8702040" y="2849880"/>
            <a:ext cx="643128" cy="182880"/>
          </a:xfrm>
          <a:prstGeom prst="rightArrow">
            <a:avLst/>
          </a:prstGeom>
          <a:solidFill>
            <a:srgbClr val="7030A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Стрелка вправо 21"/>
          <p:cNvSpPr/>
          <p:nvPr/>
        </p:nvSpPr>
        <p:spPr bwMode="auto">
          <a:xfrm rot="14502067">
            <a:off x="1493519" y="4434840"/>
            <a:ext cx="643128" cy="182880"/>
          </a:xfrm>
          <a:prstGeom prst="rightArrow">
            <a:avLst/>
          </a:prstGeom>
          <a:solidFill>
            <a:srgbClr val="7030A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4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910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136476" y="1689501"/>
            <a:ext cx="1127305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«Взрослые могут научить   ребенка всему, что они умеют делать  сами: творчески научить может только творческий человек</a:t>
            </a: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». </a:t>
            </a:r>
          </a:p>
          <a:p>
            <a:pPr algn="ctr"/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Я.А. Каменский.</a:t>
            </a:r>
          </a:p>
          <a:p>
            <a:pPr lvl="0" algn="ctr"/>
            <a:endParaRPr lang="ru-RU" sz="3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-224" t="20881" r="37314" b="42285"/>
          <a:stretch/>
        </p:blipFill>
        <p:spPr>
          <a:xfrm>
            <a:off x="2040341" y="4116233"/>
            <a:ext cx="6919415" cy="22777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5505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518370"/>
            <a:ext cx="79157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>
                <a:solidFill>
                  <a:srgbClr val="7030A0"/>
                </a:solidFill>
                <a:latin typeface="Century Gothic"/>
              </a:rPr>
              <a:t>Методические рекомендации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41278" y="2287810"/>
            <a:ext cx="6096000" cy="30721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200000"/>
              </a:lnSpc>
            </a:pPr>
            <a:r>
              <a:rPr lang="ru-RU" sz="2000" b="1" u="sng" dirty="0" smtClean="0">
                <a:solidFill>
                  <a:srgbClr val="7030A0"/>
                </a:solidFill>
                <a:latin typeface="Century Gothic"/>
              </a:rPr>
              <a:t>Цепочка вопросов для детей 3 лет</a:t>
            </a:r>
          </a:p>
          <a:p>
            <a:pPr lvl="0">
              <a:lnSpc>
                <a:spcPct val="200000"/>
              </a:lnSpc>
            </a:pPr>
            <a:r>
              <a:rPr lang="ru-RU" sz="2000" b="1" dirty="0" smtClean="0">
                <a:solidFill>
                  <a:srgbClr val="7030A0"/>
                </a:solidFill>
                <a:latin typeface="Century Gothic"/>
              </a:rPr>
              <a:t>-Жил- был…Кто?</a:t>
            </a:r>
          </a:p>
          <a:p>
            <a:pPr lvl="0">
              <a:lnSpc>
                <a:spcPct val="200000"/>
              </a:lnSpc>
            </a:pPr>
            <a:r>
              <a:rPr lang="ru-RU" sz="2000" b="1" dirty="0" smtClean="0">
                <a:solidFill>
                  <a:srgbClr val="7030A0"/>
                </a:solidFill>
                <a:latin typeface="Century Gothic"/>
              </a:rPr>
              <a:t>-С кем он дружил?</a:t>
            </a:r>
          </a:p>
          <a:p>
            <a:pPr lvl="0">
              <a:lnSpc>
                <a:spcPct val="200000"/>
              </a:lnSpc>
            </a:pPr>
            <a:r>
              <a:rPr lang="ru-RU" sz="2000" b="1" dirty="0" smtClean="0">
                <a:solidFill>
                  <a:srgbClr val="7030A0"/>
                </a:solidFill>
                <a:latin typeface="Century Gothic"/>
              </a:rPr>
              <a:t>-Пришел злой… Кто?</a:t>
            </a:r>
          </a:p>
          <a:p>
            <a:pPr lvl="0">
              <a:lnSpc>
                <a:spcPct val="200000"/>
              </a:lnSpc>
            </a:pPr>
            <a:r>
              <a:rPr lang="ru-RU" sz="2000" b="1" dirty="0" smtClean="0">
                <a:solidFill>
                  <a:srgbClr val="7030A0"/>
                </a:solidFill>
                <a:latin typeface="Century Gothic"/>
              </a:rPr>
              <a:t>-Кто помог друзьям спастись?</a:t>
            </a:r>
            <a:endParaRPr lang="ru-RU" sz="2000" b="1" dirty="0">
              <a:solidFill>
                <a:srgbClr val="7030A0"/>
              </a:solidFill>
              <a:latin typeface="Century Gothic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/>
          <a:srcRect l="-224" t="20881" r="37314" b="42285"/>
          <a:stretch/>
        </p:blipFill>
        <p:spPr>
          <a:xfrm>
            <a:off x="6017981" y="4798248"/>
            <a:ext cx="4893859" cy="161096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98293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2480" y="1415933"/>
            <a:ext cx="76504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ru-RU" b="1" u="sng" dirty="0" smtClean="0">
                <a:solidFill>
                  <a:srgbClr val="7030A0"/>
                </a:solidFill>
                <a:latin typeface="Century Gothic"/>
              </a:rPr>
              <a:t>Цепочка вопросов для детей 6 лет</a:t>
            </a:r>
          </a:p>
          <a:p>
            <a:pPr lvl="0">
              <a:lnSpc>
                <a:spcPct val="150000"/>
              </a:lnSpc>
            </a:pP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-Жил-был добрый …Кто? </a:t>
            </a:r>
          </a:p>
          <a:p>
            <a:pPr lvl="0">
              <a:lnSpc>
                <a:spcPct val="150000"/>
              </a:lnSpc>
            </a:pP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-Какой он был? (Какое добро умел делать?)</a:t>
            </a:r>
          </a:p>
          <a:p>
            <a:pPr lvl="0">
              <a:lnSpc>
                <a:spcPct val="150000"/>
              </a:lnSpc>
            </a:pP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-Пошел гулять, ( путешествовать, смотреть…)…Куда?</a:t>
            </a:r>
          </a:p>
          <a:p>
            <a:pPr lvl="0">
              <a:lnSpc>
                <a:spcPct val="150000"/>
              </a:lnSpc>
            </a:pP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-Встретил кого злого? </a:t>
            </a:r>
          </a:p>
          <a:p>
            <a:pPr lvl="0">
              <a:lnSpc>
                <a:spcPct val="150000"/>
              </a:lnSpc>
            </a:pP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-Какое зло этот отрицательный  герой всем причинил?</a:t>
            </a:r>
          </a:p>
          <a:p>
            <a:pPr lvl="0">
              <a:lnSpc>
                <a:spcPct val="150000"/>
              </a:lnSpc>
            </a:pP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-Был у нашего героя друг? Кто? </a:t>
            </a:r>
          </a:p>
          <a:p>
            <a:pPr lvl="0">
              <a:lnSpc>
                <a:spcPct val="150000"/>
              </a:lnSpc>
            </a:pPr>
            <a:r>
              <a:rPr lang="en-US" b="1" dirty="0" smtClean="0">
                <a:solidFill>
                  <a:srgbClr val="7030A0"/>
                </a:solidFill>
                <a:latin typeface="Century Gothic"/>
              </a:rPr>
              <a:t>-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Какой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он был? </a:t>
            </a:r>
          </a:p>
          <a:p>
            <a:pPr lvl="0">
              <a:lnSpc>
                <a:spcPct val="150000"/>
              </a:lnSpc>
            </a:pPr>
            <a:r>
              <a:rPr lang="en-US" b="1" dirty="0" smtClean="0">
                <a:solidFill>
                  <a:srgbClr val="7030A0"/>
                </a:solidFill>
                <a:latin typeface="Century Gothic"/>
              </a:rPr>
              <a:t>-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Как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он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мог</a:t>
            </a:r>
            <a:r>
              <a:rPr lang="en-US" b="1" dirty="0" smtClean="0">
                <a:solidFill>
                  <a:srgbClr val="7030A0"/>
                </a:solidFill>
                <a:latin typeface="Century Gothic"/>
              </a:rPr>
              <a:t> 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помочь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главному герою? </a:t>
            </a:r>
          </a:p>
          <a:p>
            <a:pPr lvl="0">
              <a:lnSpc>
                <a:spcPct val="150000"/>
              </a:lnSpc>
            </a:pPr>
            <a:r>
              <a:rPr lang="en-US" b="1" dirty="0" smtClean="0">
                <a:solidFill>
                  <a:srgbClr val="7030A0"/>
                </a:solidFill>
                <a:latin typeface="Century Gothic"/>
              </a:rPr>
              <a:t>-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Что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стало со злым героем?</a:t>
            </a:r>
          </a:p>
          <a:p>
            <a:pPr lvl="0">
              <a:lnSpc>
                <a:spcPct val="150000"/>
              </a:lnSpc>
            </a:pP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-Где наши друзья стали жить?</a:t>
            </a:r>
          </a:p>
          <a:p>
            <a:pPr lvl="0">
              <a:lnSpc>
                <a:spcPct val="150000"/>
              </a:lnSpc>
            </a:pP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-Что стали делать?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/>
          <a:srcRect l="-224" t="20881" r="37314" b="42285"/>
          <a:stretch/>
        </p:blipFill>
        <p:spPr>
          <a:xfrm>
            <a:off x="6017981" y="4480560"/>
            <a:ext cx="5858944" cy="192865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0510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274619" y="2678663"/>
            <a:ext cx="940308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Успехов в творческом применении ТРИЗ </a:t>
            </a:r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технологи</a:t>
            </a:r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й</a:t>
            </a:r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-224" t="20881" r="37314" b="42285"/>
          <a:stretch/>
        </p:blipFill>
        <p:spPr>
          <a:xfrm>
            <a:off x="3091901" y="4602480"/>
            <a:ext cx="5858944" cy="19286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2286</TotalTime>
  <Words>571</Words>
  <Application>Microsoft Office PowerPoint</Application>
  <PresentationFormat>Произвольный</PresentationFormat>
  <Paragraphs>77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1_Оформление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Ludmila</dc:creator>
  <cp:lastModifiedBy>User</cp:lastModifiedBy>
  <cp:revision>54</cp:revision>
  <dcterms:created xsi:type="dcterms:W3CDTF">2021-04-04T00:24:14Z</dcterms:created>
  <dcterms:modified xsi:type="dcterms:W3CDTF">2022-03-23T04:14:27Z</dcterms:modified>
</cp:coreProperties>
</file>