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E036B7-C91E-4FBB-BC63-EF0A3FF29C0D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898932-05C5-43B0-BC3E-4653E5E12B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9232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898932-05C5-43B0-BC3E-4653E5E12BD6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3839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5F70A-B089-455D-AAD1-587EE2D8E6B6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92A0-A417-48EA-BEB7-2BC637166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5F70A-B089-455D-AAD1-587EE2D8E6B6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92A0-A417-48EA-BEB7-2BC637166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5F70A-B089-455D-AAD1-587EE2D8E6B6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92A0-A417-48EA-BEB7-2BC637166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5F70A-B089-455D-AAD1-587EE2D8E6B6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92A0-A417-48EA-BEB7-2BC637166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5F70A-B089-455D-AAD1-587EE2D8E6B6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92A0-A417-48EA-BEB7-2BC637166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5F70A-B089-455D-AAD1-587EE2D8E6B6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92A0-A417-48EA-BEB7-2BC637166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5F70A-B089-455D-AAD1-587EE2D8E6B6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92A0-A417-48EA-BEB7-2BC637166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5F70A-B089-455D-AAD1-587EE2D8E6B6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92A0-A417-48EA-BEB7-2BC637166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5F70A-B089-455D-AAD1-587EE2D8E6B6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8BA92A0-A417-48EA-BEB7-2BC6371665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5F70A-B089-455D-AAD1-587EE2D8E6B6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92A0-A417-48EA-BEB7-2BC637166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5F70A-B089-455D-AAD1-587EE2D8E6B6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92A0-A417-48EA-BEB7-2BC637166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25F70A-B089-455D-AAD1-587EE2D8E6B6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8BA92A0-A417-48EA-BEB7-2BC63716659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NUL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NUL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hyperlink" Target="http://muzei-mira.com/uploads/posts/2014-06/1403784501_pamyatnik-vysockomu-v-samare.jpg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A1%D0%B0%D0%BC%D0%B0%D1%80%D0%B0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0%B0%D1%80%D0%BA_%C2%AB%D0%92%D0%BE%D1%80%D0%BE%D0%BD%D0%B5%D0%B6%D1%81%D0%BA%D0%B8%D0%B5_%D0%BE%D0%B7%D1%91%D1%80%D0%B0%C2%BB" TargetMode="External"/><Relationship Id="rId2" Type="http://schemas.openxmlformats.org/officeDocument/2006/relationships/hyperlink" Target="https://ru.wikipedia.org/wiki/%D0%97%D0%B0%D0%B3%D0%BE%D1%80%D0%BE%D0%B4%D0%BD%D1%8B%D0%B9_%D0%BF%D0%B0%D1%80%D0%BA_(%D0%A1%D0%B0%D0%BC%D0%B0%D1%80%D0%B0)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NUL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../media/image55.jpeg"/><Relationship Id="rId4" Type="http://schemas.openxmlformats.org/officeDocument/2006/relationships/image" Target="../media/image5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920544"/>
          </a:xfrm>
        </p:spPr>
        <p:txBody>
          <a:bodyPr>
            <a:normAutofit/>
          </a:bodyPr>
          <a:lstStyle/>
          <a:p>
            <a:pPr algn="ctr"/>
            <a:r>
              <a:rPr lang="ru-RU" sz="3200" b="1" cap="all" spc="3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Самара – город наш род</a:t>
            </a:r>
            <a:r>
              <a:rPr lang="ru-RU" sz="3200" b="1" cap="all" spc="300" dirty="0">
                <a:solidFill>
                  <a:srgbClr val="FF0000"/>
                </a:solidFill>
                <a:ea typeface="+mj-ea"/>
                <a:cs typeface="+mj-cs"/>
              </a:rPr>
              <a:t>ной</a:t>
            </a:r>
            <a:endParaRPr lang="ru-RU" sz="3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484784"/>
            <a:ext cx="1143000" cy="1800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 rot="10800000" flipV="1">
            <a:off x="3851920" y="5845047"/>
            <a:ext cx="11521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2025 год</a:t>
            </a:r>
            <a:endParaRPr lang="ru-RU" sz="1600" b="1" i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9632" y="260648"/>
            <a:ext cx="720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</a:t>
            </a:r>
            <a:endParaRPr lang="ru-RU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«Центр развития ребенка – детский сад № 108» городского округа Самара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788024" y="3861048"/>
            <a:ext cx="4176464" cy="2456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spcBef>
                <a:spcPct val="20000"/>
              </a:spcBef>
            </a:pPr>
            <a:r>
              <a:rPr lang="ru-RU" sz="2000" b="1" i="1" dirty="0" smtClean="0">
                <a:solidFill>
                  <a:prstClr val="black"/>
                </a:solidFill>
                <a:latin typeface="Times New Roman"/>
                <a:ea typeface="Calibri"/>
              </a:rPr>
              <a:t>Осокина Л.Н. </a:t>
            </a:r>
          </a:p>
          <a:p>
            <a:pPr lvl="0" algn="r">
              <a:spcBef>
                <a:spcPct val="20000"/>
              </a:spcBef>
            </a:pPr>
            <a:r>
              <a:rPr lang="ru-RU" sz="2000" b="1" i="1" dirty="0" smtClean="0">
                <a:solidFill>
                  <a:prstClr val="black"/>
                </a:solidFill>
                <a:latin typeface="Times New Roman"/>
                <a:ea typeface="Calibri"/>
              </a:rPr>
              <a:t>воспитатель высшей квалификационной категории</a:t>
            </a:r>
          </a:p>
          <a:p>
            <a:pPr lvl="0" algn="r">
              <a:spcBef>
                <a:spcPct val="20000"/>
              </a:spcBef>
            </a:pPr>
            <a:r>
              <a:rPr lang="ru-RU" sz="2000" b="1" i="1" dirty="0" err="1" smtClean="0">
                <a:solidFill>
                  <a:prstClr val="black"/>
                </a:solidFill>
                <a:latin typeface="Times New Roman"/>
                <a:ea typeface="Calibri"/>
              </a:rPr>
              <a:t>Стрелкина</a:t>
            </a:r>
            <a:r>
              <a:rPr lang="ru-RU" sz="2000" b="1" i="1" dirty="0" smtClean="0">
                <a:solidFill>
                  <a:prstClr val="black"/>
                </a:solidFill>
                <a:latin typeface="Times New Roman"/>
                <a:ea typeface="Calibri"/>
              </a:rPr>
              <a:t> Н.В.</a:t>
            </a:r>
          </a:p>
          <a:p>
            <a:pPr lvl="0" algn="r">
              <a:spcBef>
                <a:spcPct val="20000"/>
              </a:spcBef>
            </a:pPr>
            <a:r>
              <a:rPr lang="ru-RU" sz="2000" b="1" i="1" dirty="0" smtClean="0">
                <a:solidFill>
                  <a:prstClr val="black"/>
                </a:solidFill>
                <a:latin typeface="Times New Roman"/>
                <a:ea typeface="Calibri"/>
              </a:rPr>
              <a:t>воспитатель высшей квалификационной категории</a:t>
            </a:r>
          </a:p>
          <a:p>
            <a:pPr lvl="0" algn="r">
              <a:spcBef>
                <a:spcPct val="20000"/>
              </a:spcBef>
            </a:pPr>
            <a:endParaRPr lang="en-US" dirty="0">
              <a:solidFill>
                <a:prstClr val="black"/>
              </a:solidFill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818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2065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Гимн Самары</a:t>
            </a:r>
            <a:endParaRPr lang="ru-RU" sz="2800" b="1" dirty="0">
              <a:effectLst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Autofit/>
          </a:bodyPr>
          <a:lstStyle/>
          <a:p>
            <a:pPr marL="0" lvl="0" indent="0">
              <a:lnSpc>
                <a:spcPct val="150000"/>
              </a:lnSpc>
              <a:buClrTx/>
              <a:buSzTx/>
              <a:buNone/>
            </a:pP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 над рекою в зелени весною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Светится огнями ночью до зари.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Льются над Самарой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Песни под гитары.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поют волжанкам парни-волгари.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Волга на рассвете радостно приветит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друзей хороших лаской и добром.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Ну, а если летом гости к нам приедут,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их с песней встретим в парке городском.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Самара, Самара, Самара,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Родная моя сторона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Самара, Самара, Самара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Прекрасна на все времена.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Самара, Самара, Самара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Любимая сердцу земля.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Самара, Самара, Самара</a:t>
            </a:r>
            <a:b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Надежда и гордость моя                             </a:t>
            </a:r>
            <a:endParaRPr lang="ru-RU" sz="14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838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rmAutofit lnSpcReduction="10000"/>
          </a:bodyPr>
          <a:lstStyle/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5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Самара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крупный город в Среднем Поволжье России, является центром Поволжского экономического района и Самарской области, образует муниципальное образование городской округ Самара. Население — 1 171 820 чел. (2015), девятый по численности населения город России. 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на левом возвышенном берегу реки Волги напротив Самарской Луки, при впадении в неё реки Самары (отсюда название города). Крупный экономический, транспортный, научно-образовательный и культурный центр. Основные отрасли промышленности: машиностроение, нефтепереработка и пищевая промышленность.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Самара была основана по указу царя Фёдора Иоанновича в 1586 году как сторожевая крепость Самарский городок. С 1935 по 1991 годы город носил название Куйбышев, в честь советского партийного и государственного деятеля Валериана Владимировича Куйбышева. В Самаре самая длинная в России речная набережная и самое высокое здание железнодорожного вокзала в России. Кроме того, площадь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им.Куйбышева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является самой большой площадью в Европе.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334509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любимый уголок </a:t>
            </a:r>
            <a:br>
              <a:rPr lang="ru-RU" sz="28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родного города</a:t>
            </a:r>
            <a:endParaRPr lang="ru-RU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60" t="3600" r="14378" b="6413"/>
          <a:stretch/>
        </p:blipFill>
        <p:spPr bwMode="auto">
          <a:xfrm>
            <a:off x="4951384" y="883544"/>
            <a:ext cx="3509048" cy="2290040"/>
          </a:xfrm>
          <a:prstGeom prst="round2DiagRect">
            <a:avLst>
              <a:gd name="adj1" fmla="val 16667"/>
              <a:gd name="adj2" fmla="val 5710"/>
            </a:avLst>
          </a:prstGeom>
          <a:ln w="57150">
            <a:solidFill>
              <a:srgbClr val="FF000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48" r="13083" b="5847"/>
          <a:stretch/>
        </p:blipFill>
        <p:spPr bwMode="auto">
          <a:xfrm>
            <a:off x="223048" y="3501009"/>
            <a:ext cx="3727131" cy="2496440"/>
          </a:xfrm>
          <a:prstGeom prst="round2DiagRect">
            <a:avLst>
              <a:gd name="adj1" fmla="val 16667"/>
              <a:gd name="adj2" fmla="val 0"/>
            </a:avLst>
          </a:prstGeom>
          <a:ln w="57150">
            <a:solidFill>
              <a:srgbClr val="FF000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63" r="10768"/>
          <a:stretch/>
        </p:blipFill>
        <p:spPr bwMode="auto">
          <a:xfrm>
            <a:off x="5039086" y="3789040"/>
            <a:ext cx="3554569" cy="2448272"/>
          </a:xfrm>
          <a:prstGeom prst="round2DiagRect">
            <a:avLst>
              <a:gd name="adj1" fmla="val 16667"/>
              <a:gd name="adj2" fmla="val 0"/>
            </a:avLst>
          </a:prstGeom>
          <a:ln w="57150">
            <a:solidFill>
              <a:srgbClr val="FF0000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4352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14" t="6542" r="17001" b="7177"/>
          <a:stretch/>
        </p:blipFill>
        <p:spPr bwMode="auto">
          <a:xfrm>
            <a:off x="1403648" y="678276"/>
            <a:ext cx="3960440" cy="2573662"/>
          </a:xfrm>
          <a:prstGeom prst="round2DiagRect">
            <a:avLst>
              <a:gd name="adj1" fmla="val 16667"/>
              <a:gd name="adj2" fmla="val 0"/>
            </a:avLst>
          </a:prstGeom>
          <a:ln w="57150">
            <a:solidFill>
              <a:srgbClr val="FFFF0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66" t="3990" r="11952"/>
          <a:stretch/>
        </p:blipFill>
        <p:spPr bwMode="auto">
          <a:xfrm>
            <a:off x="202399" y="3527158"/>
            <a:ext cx="4063197" cy="2854170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59" r="12036" b="5392"/>
          <a:stretch/>
        </p:blipFill>
        <p:spPr bwMode="auto">
          <a:xfrm>
            <a:off x="4660497" y="3356992"/>
            <a:ext cx="4206110" cy="2808312"/>
          </a:xfrm>
          <a:prstGeom prst="round2DiagRect">
            <a:avLst>
              <a:gd name="adj1" fmla="val 16667"/>
              <a:gd name="adj2" fmla="val 0"/>
            </a:avLst>
          </a:prstGeom>
          <a:ln w="57150">
            <a:solidFill>
              <a:srgbClr val="FFFF0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2336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161" t="5577" r="12975"/>
          <a:stretch/>
        </p:blipFill>
        <p:spPr bwMode="auto">
          <a:xfrm>
            <a:off x="722513" y="1048742"/>
            <a:ext cx="3489448" cy="2380258"/>
          </a:xfrm>
          <a:prstGeom prst="round2DiagRect">
            <a:avLst>
              <a:gd name="adj1" fmla="val 16667"/>
              <a:gd name="adj2" fmla="val 0"/>
            </a:avLst>
          </a:prstGeom>
          <a:ln w="57150">
            <a:solidFill>
              <a:srgbClr val="00B05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291" t="5421" r="14641" b="9742"/>
          <a:stretch/>
        </p:blipFill>
        <p:spPr bwMode="auto">
          <a:xfrm>
            <a:off x="4898874" y="1048742"/>
            <a:ext cx="3594677" cy="2380258"/>
          </a:xfrm>
          <a:prstGeom prst="round2DiagRect">
            <a:avLst>
              <a:gd name="adj1" fmla="val 16667"/>
              <a:gd name="adj2" fmla="val 0"/>
            </a:avLst>
          </a:prstGeom>
          <a:ln w="57150">
            <a:solidFill>
              <a:srgbClr val="00B05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29000"/>
            <a:ext cx="4259656" cy="3155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58" t="4783" r="14155"/>
          <a:stretch/>
        </p:blipFill>
        <p:spPr bwMode="auto">
          <a:xfrm>
            <a:off x="4617233" y="4005064"/>
            <a:ext cx="3735109" cy="2461048"/>
          </a:xfrm>
          <a:prstGeom prst="round2DiagRect">
            <a:avLst>
              <a:gd name="adj1" fmla="val 16667"/>
              <a:gd name="adj2" fmla="val 0"/>
            </a:avLst>
          </a:prstGeom>
          <a:ln w="57150">
            <a:solidFill>
              <a:srgbClr val="00B050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2847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1" t="3217" r="26414" b="3497"/>
          <a:stretch/>
        </p:blipFill>
        <p:spPr bwMode="auto">
          <a:xfrm>
            <a:off x="395536" y="1125813"/>
            <a:ext cx="3346974" cy="4284126"/>
          </a:xfrm>
          <a:prstGeom prst="round2DiagRect">
            <a:avLst>
              <a:gd name="adj1" fmla="val 16667"/>
              <a:gd name="adj2" fmla="val 0"/>
            </a:avLst>
          </a:prstGeom>
          <a:ln w="57150">
            <a:solidFill>
              <a:srgbClr val="FFFF0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4400" y="908720"/>
            <a:ext cx="378042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267876"/>
            <a:ext cx="4680520" cy="3559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749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609916"/>
            <a:ext cx="4515092" cy="3160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G:\DCIM\Camera\20151019_11032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22" r="14181" b="4775"/>
          <a:stretch/>
        </p:blipFill>
        <p:spPr bwMode="auto">
          <a:xfrm>
            <a:off x="257956" y="4005064"/>
            <a:ext cx="3449948" cy="2304256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G:\DCIM\Camera\20151019_11035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47" t="993" r="10065" b="-993"/>
          <a:stretch/>
        </p:blipFill>
        <p:spPr bwMode="auto">
          <a:xfrm>
            <a:off x="4759316" y="3921447"/>
            <a:ext cx="3413187" cy="2321901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8921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0800000" flipV="1">
            <a:off x="286838" y="1078795"/>
            <a:ext cx="856895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2" indent="0" algn="just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Самаре множество достопримечательностей и это не секрет ни для кого, в каком бы районе города не оказались – множество памятников, исторических и памятных мест, мемориальных табличек, капсул времени </a:t>
            </a:r>
          </a:p>
          <a:p>
            <a:pPr marL="0" marR="0" lvl="2" indent="0" algn="just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честь 130-летия писателя А. Толстого, написавшего сказку «Золотой ключик, или приключения Буратино» у дома-музея имени Алексея Толстого на ул. Фрунзе появился бронзовый памятник 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Буратино. </a:t>
            </a:r>
          </a:p>
          <a:p>
            <a:pPr marL="0" marR="0" lvl="2" indent="0" algn="just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 Волжском проспекте - стоит памятник 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отопительной батарее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 посвящен  изобретению первого радиатора отопления. </a:t>
            </a:r>
          </a:p>
          <a:p>
            <a:pPr marL="0" marR="0" lvl="2" indent="0" algn="just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 площади Козлова по проспекту Ленина установлен всеми известный памятник – Ракета-носитель. Это настоящая модель ракеты, высотой она 68 м и весит более 20 тонн, к тому же она является частицей истории нашего города.</a:t>
            </a:r>
          </a:p>
          <a:p>
            <a:pPr marL="0" marR="0" lvl="2" indent="0" algn="just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 московском шоссе – рядом с торговым центром «Фрегат» стоят бронзовые скульптуры – 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слон, крокодил, мартышка, две газели и телефон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  Эти скульптуры достаточно современны, в стиле модерн. Интересно, если посмотреть под определенным углом на газелей, их изогнутые шеи образую сердечко, символ любви.</a:t>
            </a:r>
          </a:p>
          <a:p>
            <a:pPr marL="0" marR="0" lvl="2" indent="0" algn="just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сквере имени Пушкина стоит скульптура 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«Девушка с ракеткой». 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Она посвящена 100-летию появления тенниса в Самаре, а раньше на территории этого сквера находились теннисные корты.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243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52128"/>
          </a:xfrm>
        </p:spPr>
        <p:txBody>
          <a:bodyPr>
            <a:normAutofit/>
          </a:bodyPr>
          <a:lstStyle/>
          <a:p>
            <a:r>
              <a:rPr lang="ru-RU" sz="24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Удивительные</a:t>
            </a:r>
            <a:r>
              <a:rPr lang="ru-RU" sz="2400" cap="all" spc="3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cap="all" spc="3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скульптуры</a:t>
            </a:r>
            <a:endParaRPr lang="ru-RU" sz="24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56649"/>
            <a:ext cx="2088232" cy="30634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00FF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54203"/>
            <a:ext cx="3600400" cy="21136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00FF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9259" y="4140217"/>
            <a:ext cx="2796127" cy="20970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00FF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967871"/>
            <a:ext cx="3168352" cy="23778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00FF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40076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Комсомольской площади у Железнодорожного Вокзала стоит скульптура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«Товарищ Сухов»,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посвященная одноименному герою из фильма «Белое солнце пустыни». 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на Комсомольской площади есть памятник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Юрию </a:t>
            </a:r>
            <a:r>
              <a:rPr lang="ru-RU" sz="1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Деточкину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установленный к 85-летию Эльдара Рязанова , известного кинорежиссера и уроженца Самары.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Скульптура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«Бурлаки на Волге»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установлена в Самаре в связи с 170-летием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И.Репина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Памятник Владимиру Высоцкому у Дворца Спорта.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831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212" y="980728"/>
            <a:ext cx="2808311" cy="38411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00FF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3758" y="764704"/>
            <a:ext cx="2960690" cy="39475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00FF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/>
        </p:spPr>
      </p:pic>
      <p:pic>
        <p:nvPicPr>
          <p:cNvPr id="4" name="Picture 2" descr="Памятник Высоцкому в Самаре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077072"/>
            <a:ext cx="3789460" cy="25710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00FF"/>
            </a:solidFill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xmlns="" val="24454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Театральная жизнь города интересна и насыщенна. В городе работает 5 муниципальных театров и более десяти разнообразных сценических площадок</a:t>
            </a:r>
            <a:r>
              <a:rPr lang="ru-RU" sz="1800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Активную концертную деятельность ведёт детский музыкальный театр «Задумка», который является неоднократным победителем международных и всероссийских конкурсов детского творчества. Общая численность мест в зрительных залах театров Самары — около 3 тысяч. В год муниципальные театры дают более 312 спектаклей, которые посетило около сотни тысяч зрителей</a:t>
            </a:r>
            <a:r>
              <a:rPr lang="ru-RU" sz="1800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[</a:t>
            </a: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825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Театры</a:t>
            </a:r>
            <a:endParaRPr lang="ru-RU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9780" y="778230"/>
            <a:ext cx="3700652" cy="29123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7030A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7528" y="2780928"/>
            <a:ext cx="4212464" cy="28083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7030A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12529" y="3828256"/>
            <a:ext cx="3391919" cy="22587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7030A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xmlns="" val="322349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109200"/>
          </a:xfrm>
        </p:spPr>
        <p:txBody>
          <a:bodyPr/>
          <a:lstStyle/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Струковский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сад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старейший парк города, расположенный на берегу Волги, рядом с Самарским Драматическим Театром.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Парк культуры и отдыха имени </a:t>
            </a:r>
            <a:r>
              <a:rPr lang="ru-RU" sz="1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Ю.Гагарина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детский парк, в котором имеются искусственный канал, лодки и водные велосипеды, аттракционы, по краям тихие аллеи, военная техника времён ВОВ (к настоящему времени сохранился один танк Т-34-85), множество летних и стационарных кафе.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Загородный парк (Самара)"/>
              </a:rPr>
              <a:t>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Центральный парк культуры и отдыха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лесопарковая зона с аллеями. Кафе и ресторан, аттракционы, катание на лошадях, школа верховой езды, зимой горнолыжная и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сноубордистская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трасса с подъёмником. Обзорные площадки, спуск к пляжу.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tooltip="Парк «Воронежские озёра»"/>
              </a:rPr>
              <a:t>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Парк «Воронежские озёра»—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парковая зона в Промышленном районе с природным комплексом из трёх озёр и многолетними дубами, признанными памятниками природы.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2453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Любимое </a:t>
            </a:r>
            <a:br>
              <a:rPr lang="ru-RU" sz="24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отдыха</a:t>
            </a:r>
            <a:br>
              <a:rPr lang="ru-RU" sz="24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и взрослых</a:t>
            </a:r>
            <a:endParaRPr lang="ru-RU" dirty="0"/>
          </a:p>
        </p:txBody>
      </p:sp>
      <p:pic>
        <p:nvPicPr>
          <p:cNvPr id="4" name="Picture 2" descr="http://fotoham.ru/img/picture/Oct/11/780e9ed98aeaa154a76aa2fc6a8961af/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0632" y="1196752"/>
            <a:ext cx="3312368" cy="24842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42370"/>
            <a:ext cx="3600400" cy="2236038"/>
          </a:xfrm>
          <a:prstGeom prst="snip2DiagRect">
            <a:avLst>
              <a:gd name="adj1" fmla="val 4988"/>
              <a:gd name="adj2" fmla="val 16667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FF00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910" y="4320224"/>
            <a:ext cx="3385097" cy="22304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7150">
            <a:solidFill>
              <a:srgbClr val="FFFF00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2050" y="3789618"/>
            <a:ext cx="3810474" cy="27357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7150">
            <a:solidFill>
              <a:srgbClr val="FFFF00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391559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Самарский областной историко-краеведческий музей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самый крупный музей Самарской области — построен в 1989 году. В нём 3500 м² выставочных площадей, кинолекционный зал на 270 мест, библиотека с читальным залом. Ежегодно музей посещает до 200 тысяч человек.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в городе действует более 20 музеев: это и своеобразный памятник модерну в историческом центре города —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Дом-музей </a:t>
            </a:r>
            <a:r>
              <a:rPr lang="ru-RU" sz="1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Курлиной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 расположенная неподалёку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Музей-усадьба </a:t>
            </a:r>
            <a:r>
              <a:rPr lang="ru-RU" sz="1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А.Н.Толстого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бункер </a:t>
            </a:r>
            <a:r>
              <a:rPr lang="ru-RU" sz="1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И.В.Сталина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защищённый 30-метровым слоем земли и бетона, и Памятный комплекс ракеты-носителя «Союз», также известный как музей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«Самара Космическая»,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основанный в 2004 году,  и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зоологический музей </a:t>
            </a:r>
            <a:r>
              <a:rPr lang="ru-RU" sz="1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им.Д.Н.Фролова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один из крупнейших зоологических музеев Поволжья.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 самарского футбола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открытый в 2007 году,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бо́льшая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часть экспозиции которого посвящена футбольному клубу «Крылья Советов».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266717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21" y="836712"/>
            <a:ext cx="8229600" cy="792088"/>
          </a:xfrm>
        </p:spPr>
        <p:txBody>
          <a:bodyPr>
            <a:normAutofit/>
          </a:bodyPr>
          <a:lstStyle/>
          <a:p>
            <a:r>
              <a:rPr lang="ru-RU" sz="28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Музеи</a:t>
            </a:r>
            <a:endParaRPr lang="ru-RU" sz="2800" dirty="0"/>
          </a:p>
        </p:txBody>
      </p:sp>
      <p:pic>
        <p:nvPicPr>
          <p:cNvPr id="4" name="Picture 2" descr="E:\самара\mu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99392" y="908720"/>
            <a:ext cx="3016742" cy="2009903"/>
          </a:xfrm>
          <a:prstGeom prst="ellipse">
            <a:avLst/>
          </a:prstGeom>
          <a:ln w="57150" cap="rnd">
            <a:solidFill>
              <a:srgbClr val="00B05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E:\самара\Дом -музей им.В.И.ленин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90915"/>
            <a:ext cx="3384297" cy="2175620"/>
          </a:xfrm>
          <a:prstGeom prst="ellipse">
            <a:avLst/>
          </a:prstGeom>
          <a:ln w="63500" cap="rnd">
            <a:solidFill>
              <a:srgbClr val="00B05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самара\музей модерн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241" y="4334734"/>
            <a:ext cx="3041350" cy="2030102"/>
          </a:xfrm>
          <a:prstGeom prst="ellipse">
            <a:avLst/>
          </a:prstGeom>
          <a:ln w="63500" cap="rnd">
            <a:solidFill>
              <a:srgbClr val="00B05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E:\самара\детская картинная галерея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44348"/>
            <a:ext cx="2429220" cy="2333897"/>
          </a:xfrm>
          <a:prstGeom prst="ellipse">
            <a:avLst/>
          </a:prstGeom>
          <a:ln w="63500" cap="rnd">
            <a:solidFill>
              <a:srgbClr val="00B05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самара\Музей_Алабина_в_Самаре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84454" y="4221088"/>
            <a:ext cx="3009860" cy="2257395"/>
          </a:xfrm>
          <a:prstGeom prst="ellipse">
            <a:avLst/>
          </a:prstGeom>
          <a:ln w="57150" cap="rnd">
            <a:solidFill>
              <a:srgbClr val="00B05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4220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Самарская набережная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это не просто достопримечательность города Самары, а "культовое" место, которое рекомендуется для посещения туристам и гостям города. 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Удивительной красоты набережная реки Волги, спускающаяся террасами к воде, имеет общую протяжённость более 5 километров.</a:t>
            </a:r>
            <a:b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Набережная разделена на четыре участка, - именно столько было очередей застройки. 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в планах городских властей строительство пятой очереди. На набережной можно не только полюбоваться красивыми видами великой реки, но и отдохнуть с пользой для здоровья. Здесь работает прокат велосипедов, бесплатные площадки для различных видов спорта. Кроме этого, имеется летний кинотеатр, немногочисленные, но очень уютные кафе. 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68568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ru-RU" sz="28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Красивейшее </a:t>
            </a:r>
            <a:br>
              <a:rPr lang="ru-RU" sz="28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города</a:t>
            </a:r>
            <a:endParaRPr lang="ru-RU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1999" y="764704"/>
            <a:ext cx="3963607" cy="2625890"/>
          </a:xfrm>
          <a:prstGeom prst="ellipse">
            <a:avLst/>
          </a:prstGeom>
          <a:ln w="57150">
            <a:solidFill>
              <a:srgbClr val="00FF99"/>
            </a:solidFill>
            <a:miter lim="800000"/>
            <a:headEnd/>
            <a:tailEnd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115" y="2924944"/>
            <a:ext cx="4752529" cy="3168352"/>
          </a:xfrm>
          <a:prstGeom prst="ellipse">
            <a:avLst/>
          </a:prstGeom>
          <a:ln w="57150">
            <a:solidFill>
              <a:srgbClr val="00FF99"/>
            </a:solidFill>
            <a:miter lim="800000"/>
            <a:headEnd/>
            <a:tailEnd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17032"/>
            <a:ext cx="3988136" cy="2664296"/>
          </a:xfrm>
          <a:prstGeom prst="ellipse">
            <a:avLst/>
          </a:prstGeom>
          <a:ln w="57150">
            <a:solidFill>
              <a:srgbClr val="00FF99"/>
            </a:solidFill>
            <a:miter lim="800000"/>
            <a:headEnd/>
            <a:tailEnd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5037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/>
          <a:lstStyle/>
          <a:p>
            <a:pPr marL="0" lvl="0" indent="0">
              <a:lnSpc>
                <a:spcPct val="150000"/>
              </a:lnSpc>
              <a:buClrTx/>
              <a:buSzTx/>
              <a:buNone/>
            </a:pP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Пётр </a:t>
            </a:r>
            <a:r>
              <a:rPr lang="ru-RU" sz="1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Льво́вич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Монасты́рский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(1915- 2013) — советский и российский театральный режиссёр, актёр, педагог, театральный  деятель. Народный артист СССР (1986). Лауреат 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Госуарственной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премии СССР(1986).</a:t>
            </a:r>
          </a:p>
          <a:p>
            <a:pPr marL="0" lvl="0" indent="0">
              <a:lnSpc>
                <a:spcPct val="150000"/>
              </a:lnSpc>
              <a:buClrTx/>
              <a:buSzTx/>
              <a:buNone/>
            </a:pP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 Ильич Козлов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 октября 1919)— советский и российский конструктор ракетно-космической техники.</a:t>
            </a:r>
            <a:b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Дважды Герой Социалистического труда, генеральный конструктор </a:t>
            </a:r>
          </a:p>
          <a:p>
            <a:pPr marL="0" lvl="0" indent="0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«ЦСКБ «Прогресс», член-корреспондент Российской академии наук, член-корреспондент АН СССР .</a:t>
            </a:r>
          </a:p>
          <a:p>
            <a:pPr marL="0" lvl="0" indent="0">
              <a:lnSpc>
                <a:spcPct val="150000"/>
              </a:lnSpc>
              <a:buClrTx/>
              <a:buSzTx/>
              <a:buNone/>
            </a:pP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Тихон Иванович </a:t>
            </a:r>
            <a:r>
              <a:rPr lang="ru-RU" sz="1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Ерошевский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(26 июня 1902 ) — советский офтальмолог, доктор медицинских наук, профессор Герой Социалистического труда, заведующий кафедрой глазных болезней Куйбышевского медицинского института, член-корреспондент АМН СССР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9935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pPr algn="ctr"/>
            <a:r>
              <a:rPr lang="ru-RU" sz="28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Знаменитые люди Самары</a:t>
            </a:r>
            <a:endParaRPr lang="ru-RU" sz="2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85355"/>
            <a:ext cx="2376264" cy="17856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585355"/>
            <a:ext cx="2376264" cy="17821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905616"/>
            <a:ext cx="2109225" cy="298042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39196"/>
            <a:ext cx="2019837" cy="259978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814610"/>
            <a:ext cx="1880802" cy="262437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58900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>
            <a:normAutofit lnSpcReduction="10000"/>
          </a:bodyPr>
          <a:lstStyle/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Самарская область в спорте — одна из ведущих в Российской Федерации, готовящая чемпионов и победителей Олимпийских игр, мира, Европы. 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за 2006 год область занимает в Российской Федерации 6 место, куда вошли результаты участия в международных соревнованиях, участия в первой летней спартакиаде молодёжи России (6 место), показатели состояния физкультурно-массовой работы, проведение на территории области массовых всероссийских соревнований: «Лыжня России», «Кросс наций» и другие</a:t>
            </a:r>
            <a:r>
              <a:rPr lang="ru-RU" sz="1600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Самаре существует несколько разнонаправленных профессиональных спортивных объединений и клубов.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Профессиональный футбольный клуб «Крылья Советов» — основан 12 апреля 1942 года), участник 48 Чемпионатов СССР (4-е место в 1951 году) 19 Чемпионатов России(3-е место в 2004 году), финалист Кубка СССР (1953 год, 1964 год), финалист Кубка России (2003—2004 года). 6 июля 2002 года «Крылья Советов» дебютировали на европейской арене, начав своё выступление со второго раунда Кубка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Интертото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УЕФА.</a:t>
            </a:r>
          </a:p>
          <a:p>
            <a:pPr marL="0" lvl="0" indent="0">
              <a:lnSpc>
                <a:spcPct val="150000"/>
              </a:lnSpc>
              <a:buClrTx/>
              <a:buSzTx/>
              <a:buNone/>
            </a:pP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8011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274320" lvl="0" indent="-274320">
              <a:spcBef>
                <a:spcPct val="20000"/>
              </a:spcBef>
            </a:pPr>
            <a:r>
              <a:rPr lang="ru-RU" sz="27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Стадионы</a:t>
            </a:r>
            <a:r>
              <a:rPr lang="ru-RU" sz="2600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/>
            </a:r>
            <a:br>
              <a:rPr lang="ru-RU" sz="2600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4" name="Picture 6" descr="E:\самара\стадион металлург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571" y="1268761"/>
            <a:ext cx="4401077" cy="2475606"/>
          </a:xfrm>
          <a:prstGeom prst="rect">
            <a:avLst/>
          </a:prstGeom>
          <a:ln w="57150">
            <a:solidFill>
              <a:srgbClr val="7030A0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самара\0_883ef_6c795335_X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32685" y="1124744"/>
            <a:ext cx="2981783" cy="1800199"/>
          </a:xfrm>
          <a:prstGeom prst="rect">
            <a:avLst/>
          </a:prstGeom>
          <a:ln w="57150">
            <a:solidFill>
              <a:srgbClr val="7030A0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E:\самара\201509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881" y="4237964"/>
            <a:ext cx="2857819" cy="2143364"/>
          </a:xfrm>
          <a:prstGeom prst="rect">
            <a:avLst/>
          </a:prstGeom>
          <a:ln w="57150">
            <a:solidFill>
              <a:srgbClr val="7030A0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E:\самара\d184d183d182d0b1d0bed0bbd18cd0bdd18bd0b9-d0bad0bbd183d0b1-d0bad180d18bd0bbd18cd18f-d181d0bed0b2d0b5d182d0bed0b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9905" y="4378092"/>
            <a:ext cx="1902895" cy="1427171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E:\самара\samara_loko_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0082" y="4104404"/>
            <a:ext cx="2862398" cy="2146799"/>
          </a:xfrm>
          <a:prstGeom prst="rect">
            <a:avLst/>
          </a:prstGeom>
          <a:ln w="57150" cap="sq">
            <a:solidFill>
              <a:srgbClr val="7030A0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5579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данный момент город располагает обширной сетью клинических больниц, детских </a:t>
            </a:r>
            <a:r>
              <a:rPr lang="ru-RU" sz="1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поликлинник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специализированных медицинских учреждений, например, Городская клиническая больница № 1 им. Н. И. Пирогова (лауреат международной премии «Профессия — жизнь»), Городская клиническая больница № 2 им. Н. А. Семашко, Городская клиническая больница № 3 и городские больницы с порядковыми номерами № 5, 6, 7, 8, 9, 10. В городе функционируют восемь районных поликлиник и пять медико-санитарных частей, шесть районных стоматологических поликлиник, станция скорой медицинской помощи, центр медицинской профилактики, две детские городские клинические больницы, детские стоматологические поликлиники. В Самаре расположены областные больницы: Самарская областная глазная клиническая больница имени Т. И. </a:t>
            </a:r>
            <a:r>
              <a:rPr lang="ru-RU" sz="1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Ерошевского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Самарская областная клиническая больница имени В. Д. </a:t>
            </a:r>
            <a:r>
              <a:rPr lang="ru-RU" sz="1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Середавина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Самарский областной клинический онкологический диспансер, Самарский областной клинический кардиологический диспансер. Федеральный центр — Клиники Самарского государственного медицинского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университета.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310718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ru-RU" sz="24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Медицинские </a:t>
            </a:r>
            <a:br>
              <a:rPr lang="ru-RU" sz="24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</a:t>
            </a:r>
            <a:endParaRPr lang="ru-RU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1" y="836712"/>
            <a:ext cx="3694926" cy="23739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660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48265"/>
            <a:ext cx="3266024" cy="21847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660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21110" y="3659629"/>
            <a:ext cx="3663325" cy="25056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6600"/>
            </a:solidFill>
            <a:miter lim="800000"/>
            <a:headEnd/>
            <a:tailEnd/>
          </a:ln>
          <a:effectLst>
            <a:outerShdw dist="35921" dir="2700000" algn="ctr" rotWithShape="0">
              <a:srgbClr val="D0CCB9"/>
            </a:outerShdw>
          </a:effectLst>
          <a:extLst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097" y="4139102"/>
            <a:ext cx="3089502" cy="23142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6600"/>
            </a:solidFill>
            <a:miter lim="800000"/>
            <a:headEnd/>
            <a:tailEnd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xmlns="" val="344749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«ЦСКБ-Прогресс» образован путем слияния Самарского завода «Прогресс» и Центрального специализированного конструкторского бюро (ЦСКБ). 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Государственный научно-производственный ракетно-космический центр «ЦСКБ-Прогресс» является одним из ведущих предприятий ракетно-космической отрасли России. Ракетами-носителями производства «ЦСКБ-Прогресс» осуществляются запуски пилотируемых и грузовых космических кораблей по программе МКС, российских и зарубежных космических аппаратов. С октября 2011 года производятся запуски ракет-носителей «Союз-СТ» с космодрома во Французской Гвиане. </a:t>
            </a:r>
          </a:p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Предприятие осуществляет разработку и реализацию ряда перспективных проектов. Среди них космический аппарат дистанционного зондирования Земли «Ресурс-П» и ракета-носитель легкого класса «Союз-2-1В».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146952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ru-RU" sz="24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Ракетно-космический центр  </a:t>
            </a:r>
            <a:r>
              <a:rPr lang="ru-RU" sz="2400" b="1" i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i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Прогресс»</a:t>
            </a:r>
            <a:endParaRPr lang="ru-RU" sz="2400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48864" y="1069798"/>
            <a:ext cx="1983576" cy="2950570"/>
          </a:xfrm>
          <a:prstGeom prst="roundRect">
            <a:avLst>
              <a:gd name="adj" fmla="val 16667"/>
            </a:avLst>
          </a:prstGeom>
          <a:ln w="57150">
            <a:solidFill>
              <a:srgbClr val="FF0066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7063" y="4437112"/>
            <a:ext cx="2655417" cy="1991563"/>
          </a:xfrm>
          <a:prstGeom prst="roundRect">
            <a:avLst>
              <a:gd name="adj" fmla="val 16667"/>
            </a:avLst>
          </a:prstGeom>
          <a:ln w="57150">
            <a:solidFill>
              <a:srgbClr val="FF0066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0270" y="2691757"/>
            <a:ext cx="2883898" cy="19004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  <a:ex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7717" y="1805430"/>
            <a:ext cx="2372629" cy="17726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  <a:ex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5026" y="3789040"/>
            <a:ext cx="2040211" cy="2779788"/>
          </a:xfrm>
          <a:prstGeom prst="roundRect">
            <a:avLst>
              <a:gd name="adj" fmla="val 16667"/>
            </a:avLst>
          </a:prstGeom>
          <a:ln w="57150">
            <a:solidFill>
              <a:srgbClr val="FF0066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3143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ClrTx/>
              <a:buSzTx/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Самара — один из наиболее динамично развивающихся современных российских мегаполисов, в котором проживает множество народов: как местных, так и гостей города. Традиционно для этих мест наиболее многочисленные — русские (почти 90 %), а также татары, украинцы, мордва, чуваши., украинцы, армяне,  азербайджанцы, узбеки, евреи, белорусы.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383063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ru-RU" sz="28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Народы Поволжья</a:t>
            </a:r>
            <a:endParaRPr lang="ru-RU" sz="2800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3118" y="1811954"/>
            <a:ext cx="2341108" cy="11897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B050"/>
            </a:solidFill>
          </a:ln>
          <a:effectLst/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0142" y="1198309"/>
            <a:ext cx="2769944" cy="20774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B050"/>
            </a:solidFill>
            <a:miter lim="800000"/>
            <a:headEnd/>
            <a:tailEnd/>
          </a:ln>
          <a:effectLst/>
          <a:ex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7522" y="1600705"/>
            <a:ext cx="2631511" cy="19736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B050"/>
            </a:solidFill>
            <a:miter lim="800000"/>
            <a:headEnd/>
            <a:tailEnd/>
          </a:ln>
          <a:effectLst/>
          <a:ex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98671"/>
            <a:ext cx="2693910" cy="20204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B050"/>
            </a:solidFill>
            <a:miter lim="800000"/>
            <a:headEnd/>
            <a:tailEnd/>
          </a:ln>
          <a:effectLst/>
          <a:extLst/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1607" y="3252770"/>
            <a:ext cx="2824129" cy="19764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B050"/>
            </a:solidFill>
            <a:miter lim="800000"/>
            <a:headEnd/>
            <a:tailEnd/>
          </a:ln>
          <a:effectLst/>
          <a:extLst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7522" y="4365104"/>
            <a:ext cx="2595420" cy="19465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B050"/>
            </a:solidFill>
            <a:miter lim="800000"/>
            <a:headEnd/>
            <a:tailEnd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xmlns="" val="62869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ru-RU" sz="28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Старая Самара</a:t>
            </a:r>
            <a:endParaRPr lang="ru-RU" sz="2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5" y="836712"/>
            <a:ext cx="3307045" cy="2083439"/>
          </a:xfrm>
          <a:prstGeom prst="ellipse">
            <a:avLst/>
          </a:prstGeom>
          <a:ln w="57150">
            <a:solidFill>
              <a:srgbClr val="FFFF00"/>
            </a:solidFill>
            <a:miter lim="800000"/>
            <a:headEnd/>
            <a:tailEnd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279116"/>
            <a:ext cx="3510112" cy="2246227"/>
          </a:xfrm>
          <a:prstGeom prst="ellipse">
            <a:avLst/>
          </a:prstGeom>
          <a:ln w="57150">
            <a:solidFill>
              <a:srgbClr val="FFFF00"/>
            </a:solidFill>
            <a:miter lim="800000"/>
            <a:headEnd/>
            <a:tailEnd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1408" y="2978230"/>
            <a:ext cx="2867266" cy="1818922"/>
          </a:xfrm>
          <a:prstGeom prst="ellipse">
            <a:avLst/>
          </a:prstGeom>
          <a:ln w="57150">
            <a:solidFill>
              <a:srgbClr val="FFFF00"/>
            </a:solidFill>
            <a:miter lim="800000"/>
            <a:headEnd/>
            <a:tailEnd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473" y="4059448"/>
            <a:ext cx="3484416" cy="2249872"/>
          </a:xfrm>
          <a:prstGeom prst="ellipse">
            <a:avLst/>
          </a:prstGeom>
          <a:ln w="57150">
            <a:solidFill>
              <a:srgbClr val="FFFF00"/>
            </a:solidFill>
            <a:miter lim="800000"/>
            <a:headEnd/>
            <a:tailEnd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219" y="1628800"/>
            <a:ext cx="3222340" cy="2049207"/>
          </a:xfrm>
          <a:prstGeom prst="ellipse">
            <a:avLst/>
          </a:prstGeom>
          <a:ln w="57150">
            <a:solidFill>
              <a:srgbClr val="FFFF00"/>
            </a:solidFill>
            <a:miter lim="800000"/>
            <a:headEnd/>
            <a:tailEnd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5560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ru-RU" sz="2800" b="1" i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Самара сегодня</a:t>
            </a:r>
            <a:endParaRPr lang="ru-RU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7" y="1340768"/>
            <a:ext cx="3219609" cy="2367681"/>
          </a:xfrm>
          <a:prstGeom prst="round2DiagRect">
            <a:avLst>
              <a:gd name="adj1" fmla="val 16667"/>
              <a:gd name="adj2" fmla="val 0"/>
            </a:avLst>
          </a:prstGeom>
          <a:ln w="57150">
            <a:solidFill>
              <a:srgbClr val="FF0066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5"/>
            <a:ext cx="3084250" cy="2313770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rgbClr val="FF006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5834" y="4365104"/>
            <a:ext cx="3032096" cy="2160240"/>
          </a:xfrm>
          <a:prstGeom prst="round2DiagRect">
            <a:avLst>
              <a:gd name="adj1" fmla="val 16667"/>
              <a:gd name="adj2" fmla="val 0"/>
            </a:avLst>
          </a:prstGeom>
          <a:ln w="57150">
            <a:solidFill>
              <a:srgbClr val="FF0066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926" y="4365104"/>
            <a:ext cx="2882867" cy="2160240"/>
          </a:xfrm>
          <a:prstGeom prst="round2DiagRect">
            <a:avLst>
              <a:gd name="adj1" fmla="val 16667"/>
              <a:gd name="adj2" fmla="val 0"/>
            </a:avLst>
          </a:prstGeom>
          <a:ln w="38100">
            <a:solidFill>
              <a:srgbClr val="FF0066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1560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348880"/>
            <a:ext cx="8258204" cy="1800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Авторы </a:t>
            </a:r>
            <a:r>
              <a:rPr lang="ru-RU" sz="2400" b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книги- </a:t>
            </a:r>
            <a:r>
              <a:rPr lang="ru-RU" sz="2400" b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воспитанники, Родители и воспитатели гр</a:t>
            </a:r>
            <a:r>
              <a:rPr lang="ru-RU" sz="2400" b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b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№5 </a:t>
            </a:r>
            <a:br>
              <a:rPr lang="ru-RU" sz="2400" b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cap="all" spc="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cap="all" spc="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Берёзка»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8711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111</TotalTime>
  <Words>1086</Words>
  <Application>Microsoft Office PowerPoint</Application>
  <PresentationFormat>Экран (4:3)</PresentationFormat>
  <Paragraphs>62</Paragraphs>
  <Slides>34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Поток</vt:lpstr>
      <vt:lpstr>Слайд 1</vt:lpstr>
      <vt:lpstr>Гимн Самары</vt:lpstr>
      <vt:lpstr>Слайд 3</vt:lpstr>
      <vt:lpstr>любимый уголок   родного города</vt:lpstr>
      <vt:lpstr>Слайд 5</vt:lpstr>
      <vt:lpstr>Слайд 6</vt:lpstr>
      <vt:lpstr>Слайд 7</vt:lpstr>
      <vt:lpstr>Слайд 8</vt:lpstr>
      <vt:lpstr>Слайд 9</vt:lpstr>
      <vt:lpstr>Слайд 10</vt:lpstr>
      <vt:lpstr>Удивительные  скульптуры</vt:lpstr>
      <vt:lpstr>Слайд 12</vt:lpstr>
      <vt:lpstr>Слайд 13</vt:lpstr>
      <vt:lpstr>Слайд 14</vt:lpstr>
      <vt:lpstr>Театры</vt:lpstr>
      <vt:lpstr>Слайд 16</vt:lpstr>
      <vt:lpstr>Любимое  место отдыха детей и взрослых</vt:lpstr>
      <vt:lpstr>Слайд 18</vt:lpstr>
      <vt:lpstr>Музеи</vt:lpstr>
      <vt:lpstr>Слайд 20</vt:lpstr>
      <vt:lpstr>Красивейшее  место города</vt:lpstr>
      <vt:lpstr>Слайд 22</vt:lpstr>
      <vt:lpstr>Знаменитые люди Самары</vt:lpstr>
      <vt:lpstr>Слайд 24</vt:lpstr>
      <vt:lpstr>Стадионы </vt:lpstr>
      <vt:lpstr>Слайд 26</vt:lpstr>
      <vt:lpstr>Медицинские  учреждения</vt:lpstr>
      <vt:lpstr>Слайд 28</vt:lpstr>
      <vt:lpstr>Ракетно-космический центр   «Прогресс»</vt:lpstr>
      <vt:lpstr>Слайд 30</vt:lpstr>
      <vt:lpstr>Народы Поволжья</vt:lpstr>
      <vt:lpstr>Старая Самара</vt:lpstr>
      <vt:lpstr>Самара сегодня</vt:lpstr>
      <vt:lpstr>  Авторы книги-  воспитанники, Родители и воспитатели гр.№5  «Берёзка»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Осокина</dc:creator>
  <cp:lastModifiedBy>Людмила Осокина</cp:lastModifiedBy>
  <cp:revision>16</cp:revision>
  <dcterms:created xsi:type="dcterms:W3CDTF">2015-10-21T16:41:25Z</dcterms:created>
  <dcterms:modified xsi:type="dcterms:W3CDTF">2025-12-04T11:47:38Z</dcterms:modified>
</cp:coreProperties>
</file>