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7" r:id="rId4"/>
    <p:sldId id="262" r:id="rId5"/>
    <p:sldId id="263" r:id="rId6"/>
    <p:sldId id="264" r:id="rId7"/>
    <p:sldId id="258" r:id="rId8"/>
    <p:sldId id="268" r:id="rId9"/>
    <p:sldId id="259" r:id="rId10"/>
    <p:sldId id="261" r:id="rId11"/>
    <p:sldId id="260" r:id="rId12"/>
    <p:sldId id="272" r:id="rId13"/>
    <p:sldId id="271" r:id="rId14"/>
    <p:sldId id="267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0956" autoAdjust="0"/>
    <p:restoredTop sz="94660"/>
  </p:normalViewPr>
  <p:slideViewPr>
    <p:cSldViewPr>
      <p:cViewPr varScale="1">
        <p:scale>
          <a:sx n="68" d="100"/>
          <a:sy n="68" d="100"/>
        </p:scale>
        <p:origin x="-75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BFAA-197D-45A9-96F2-2CFB22370FFA}" type="datetimeFigureOut">
              <a:rPr lang="ru-RU" smtClean="0"/>
              <a:pPr/>
              <a:t>28.11.2023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49FA2-A6DB-4271-92CA-BACDA42D58F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BFAA-197D-45A9-96F2-2CFB22370FFA}" type="datetimeFigureOut">
              <a:rPr lang="ru-RU" smtClean="0"/>
              <a:pPr/>
              <a:t>28.11.2023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49FA2-A6DB-4271-92CA-BACDA42D58F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BFAA-197D-45A9-96F2-2CFB22370FFA}" type="datetimeFigureOut">
              <a:rPr lang="ru-RU" smtClean="0"/>
              <a:pPr/>
              <a:t>28.11.2023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49FA2-A6DB-4271-92CA-BACDA42D58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BFAA-197D-45A9-96F2-2CFB22370FFA}" type="datetimeFigureOut">
              <a:rPr lang="ru-RU" smtClean="0"/>
              <a:pPr/>
              <a:t>28.11.2023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49FA2-A6DB-4271-92CA-BACDA42D58F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BFAA-197D-45A9-96F2-2CFB22370FFA}" type="datetimeFigureOut">
              <a:rPr lang="ru-RU" smtClean="0"/>
              <a:pPr/>
              <a:t>28.11.2023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49FA2-A6DB-4271-92CA-BACDA42D58F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BFAA-197D-45A9-96F2-2CFB22370FFA}" type="datetimeFigureOut">
              <a:rPr lang="ru-RU" smtClean="0"/>
              <a:pPr/>
              <a:t>28.11.2023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49FA2-A6DB-4271-92CA-BACDA42D58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BFAA-197D-45A9-96F2-2CFB22370FFA}" type="datetimeFigureOut">
              <a:rPr lang="ru-RU" smtClean="0"/>
              <a:pPr/>
              <a:t>28.11.2023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49FA2-A6DB-4271-92CA-BACDA42D58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BFAA-197D-45A9-96F2-2CFB22370FFA}" type="datetimeFigureOut">
              <a:rPr lang="ru-RU" smtClean="0"/>
              <a:pPr/>
              <a:t>28.11.2023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49FA2-A6DB-4271-92CA-BACDA42D58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BFAA-197D-45A9-96F2-2CFB22370FFA}" type="datetimeFigureOut">
              <a:rPr lang="ru-RU" smtClean="0"/>
              <a:pPr/>
              <a:t>28.11.2023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49FA2-A6DB-4271-92CA-BACDA42D58F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BFAA-197D-45A9-96F2-2CFB22370FFA}" type="datetimeFigureOut">
              <a:rPr lang="ru-RU" smtClean="0"/>
              <a:pPr/>
              <a:t>28.11.2023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49FA2-A6DB-4271-92CA-BACDA42D58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5BFAA-197D-45A9-96F2-2CFB22370FFA}" type="datetimeFigureOut">
              <a:rPr lang="ru-RU" smtClean="0"/>
              <a:pPr/>
              <a:t>28.11.2023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49FA2-A6DB-4271-92CA-BACDA42D58F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6C5BFAA-197D-45A9-96F2-2CFB22370FFA}" type="datetimeFigureOut">
              <a:rPr lang="ru-RU" smtClean="0"/>
              <a:pPr/>
              <a:t>28.11.2023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FF49FA2-A6DB-4271-92CA-BACDA42D58F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03" y="0"/>
            <a:ext cx="9155303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378011" y="1484784"/>
            <a:ext cx="6544829" cy="156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Организация групповой деятельности, как компонента утреннего сбора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14414" y="3856678"/>
            <a:ext cx="6643735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2800" dirty="0" smtClean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Воспитатель: Стецюра Л.Н.</a:t>
            </a:r>
            <a:endParaRPr lang="ru-RU" sz="2000" cap="none" spc="0" dirty="0">
              <a:ln w="11430"/>
              <a:solidFill>
                <a:srgbClr val="00206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71525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548680"/>
            <a:ext cx="7376607" cy="15121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32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Следующий этап утреннего сбора – групповая деятельность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43608" y="2204864"/>
            <a:ext cx="7272808" cy="401021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45720" indent="0">
              <a:buNone/>
            </a:pPr>
            <a:r>
              <a:rPr lang="ru-RU" b="1" dirty="0" smtClean="0">
                <a:solidFill>
                  <a:srgbClr val="002060"/>
                </a:solidFill>
              </a:rPr>
              <a:t>    Групповая </a:t>
            </a:r>
            <a:r>
              <a:rPr lang="ru-RU" b="1" dirty="0">
                <a:solidFill>
                  <a:srgbClr val="002060"/>
                </a:solidFill>
              </a:rPr>
              <a:t>деятельность </a:t>
            </a:r>
            <a:r>
              <a:rPr lang="ru-RU" dirty="0">
                <a:solidFill>
                  <a:srgbClr val="002060"/>
                </a:solidFill>
              </a:rPr>
              <a:t>– это компонент </a:t>
            </a:r>
            <a:r>
              <a:rPr lang="ru-RU" dirty="0" smtClean="0">
                <a:solidFill>
                  <a:srgbClr val="002060"/>
                </a:solidFill>
              </a:rPr>
              <a:t>утреннего </a:t>
            </a:r>
            <a:r>
              <a:rPr lang="ru-RU" dirty="0">
                <a:solidFill>
                  <a:srgbClr val="002060"/>
                </a:solidFill>
              </a:rPr>
              <a:t>сбора, который способствует внедрению демократических ценностей в сообщество путем совместной работы. </a:t>
            </a:r>
          </a:p>
        </p:txBody>
      </p:sp>
      <p:pic>
        <p:nvPicPr>
          <p:cNvPr id="2052" name="Picture 4" descr="http://www.playcast.ru/uploads/2017/05/25/2266808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005064"/>
            <a:ext cx="4968552" cy="199735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19563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332656"/>
            <a:ext cx="7786742" cy="73889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3200" b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 этом этапе проводятся игры:</a:t>
            </a:r>
            <a:br>
              <a:rPr lang="ru-RU" sz="3200" b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endParaRPr lang="ru-RU" sz="3200" b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57158" y="1285860"/>
            <a:ext cx="8358246" cy="250318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пальчиковые </a:t>
            </a:r>
            <a:r>
              <a:rPr lang="ru-RU" dirty="0">
                <a:solidFill>
                  <a:srgbClr val="002060"/>
                </a:solidFill>
              </a:rPr>
              <a:t>игры («Домик», «Кошка и мышка», «Гроза»);</a:t>
            </a:r>
          </a:p>
          <a:p>
            <a:r>
              <a:rPr lang="ru-RU" dirty="0">
                <a:solidFill>
                  <a:srgbClr val="002060"/>
                </a:solidFill>
              </a:rPr>
              <a:t>словесные игры («Где мы были, мы не скажем, а что делали, покажем», «Найди рифму», «Закончи предложение»);</a:t>
            </a:r>
          </a:p>
          <a:p>
            <a:r>
              <a:rPr lang="ru-RU" dirty="0">
                <a:solidFill>
                  <a:srgbClr val="002060"/>
                </a:solidFill>
              </a:rPr>
              <a:t>игры-фантазии («Творческая ошибка», «Оживление предметов», «Конструирование загадки»);</a:t>
            </a:r>
          </a:p>
          <a:p>
            <a:r>
              <a:rPr lang="ru-RU" dirty="0">
                <a:solidFill>
                  <a:srgbClr val="002060"/>
                </a:solidFill>
              </a:rPr>
              <a:t>игры-цепочки и т. д. При этом из рук в руки передается мягкая игрушка, и каждый ребенок имеет возможность принять участие в игре. Всё то, что помогает детям почувствовать себя комфортно, легко и весело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60" y="3929066"/>
            <a:ext cx="3559905" cy="2669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321986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04664"/>
            <a:ext cx="8072494" cy="1143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2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Педагогу следует практиковать такие виды игровой деятельности, которые:</a:t>
            </a:r>
            <a:endParaRPr lang="ru-RU" sz="24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1571612"/>
            <a:ext cx="7048872" cy="221742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lvl="0"/>
            <a:r>
              <a:rPr lang="ru-RU" dirty="0">
                <a:solidFill>
                  <a:srgbClr val="002060"/>
                </a:solidFill>
              </a:rPr>
              <a:t>Заставляют детей радоваться и смеяться;</a:t>
            </a:r>
          </a:p>
          <a:p>
            <a:pPr lvl="0"/>
            <a:r>
              <a:rPr lang="ru-RU" dirty="0">
                <a:solidFill>
                  <a:srgbClr val="002060"/>
                </a:solidFill>
              </a:rPr>
              <a:t>Способствуют кооперированию совместному решению проблем;</a:t>
            </a:r>
          </a:p>
          <a:p>
            <a:pPr lvl="0"/>
            <a:r>
              <a:rPr lang="ru-RU" dirty="0">
                <a:solidFill>
                  <a:srgbClr val="002060"/>
                </a:solidFill>
              </a:rPr>
              <a:t>Создают «банк» игр, упражнений, песен, считалок, стихов;</a:t>
            </a:r>
          </a:p>
          <a:p>
            <a:pPr lvl="0"/>
            <a:r>
              <a:rPr lang="ru-RU" dirty="0">
                <a:solidFill>
                  <a:srgbClr val="002060"/>
                </a:solidFill>
              </a:rPr>
              <a:t>Поддерживают позитивный настрой в группе;</a:t>
            </a:r>
          </a:p>
          <a:p>
            <a:pPr lvl="0"/>
            <a:r>
              <a:rPr lang="ru-RU" dirty="0">
                <a:solidFill>
                  <a:srgbClr val="002060"/>
                </a:solidFill>
              </a:rPr>
              <a:t>Развивают координацию движений, проворность, ловкость, выносливость;</a:t>
            </a:r>
          </a:p>
          <a:p>
            <a:pPr lvl="0"/>
            <a:r>
              <a:rPr lang="ru-RU" dirty="0">
                <a:solidFill>
                  <a:srgbClr val="002060"/>
                </a:solidFill>
              </a:rPr>
              <a:t>Развивают воображение и творческие способности.</a:t>
            </a:r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3986674"/>
            <a:ext cx="3500462" cy="2627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2" y="3935926"/>
            <a:ext cx="3643338" cy="2731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77957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14290"/>
            <a:ext cx="7272808" cy="128588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24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Воспитатели планируют различные виды деятельности, которые включают: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855429" y="1916832"/>
            <a:ext cx="6500192" cy="244086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lvl="0"/>
            <a:r>
              <a:rPr lang="ru-RU" dirty="0">
                <a:solidFill>
                  <a:srgbClr val="002060"/>
                </a:solidFill>
              </a:rPr>
              <a:t>Действие и движение;</a:t>
            </a:r>
          </a:p>
          <a:p>
            <a:pPr lvl="0"/>
            <a:r>
              <a:rPr lang="ru-RU" dirty="0">
                <a:solidFill>
                  <a:srgbClr val="002060"/>
                </a:solidFill>
              </a:rPr>
              <a:t>Музыку и пение;</a:t>
            </a:r>
          </a:p>
          <a:p>
            <a:pPr lvl="0"/>
            <a:r>
              <a:rPr lang="ru-RU" dirty="0">
                <a:solidFill>
                  <a:srgbClr val="002060"/>
                </a:solidFill>
              </a:rPr>
              <a:t>Языковые игры и упражнения;</a:t>
            </a:r>
          </a:p>
          <a:p>
            <a:pPr lvl="0"/>
            <a:r>
              <a:rPr lang="ru-RU" dirty="0">
                <a:solidFill>
                  <a:srgbClr val="002060"/>
                </a:solidFill>
              </a:rPr>
              <a:t>Математические игры и упражнения;</a:t>
            </a:r>
          </a:p>
          <a:p>
            <a:pPr lvl="0"/>
            <a:r>
              <a:rPr lang="ru-RU" dirty="0">
                <a:solidFill>
                  <a:srgbClr val="002060"/>
                </a:solidFill>
              </a:rPr>
              <a:t>Естественнонаучные эксперименты</a:t>
            </a:r>
            <a:r>
              <a:rPr lang="ru-RU" dirty="0" smtClean="0">
                <a:solidFill>
                  <a:srgbClr val="002060"/>
                </a:solidFill>
              </a:rPr>
              <a:t>;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428999"/>
            <a:ext cx="4926013" cy="296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67529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357166"/>
            <a:ext cx="7058365" cy="78583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При этом воспитатель учитывает:</a:t>
            </a:r>
            <a:r>
              <a:rPr lang="ru-RU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40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endParaRPr lang="ru-RU" sz="40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55576" y="1340768"/>
            <a:ext cx="7047780" cy="2160240"/>
          </a:xfrm>
          <a:ln>
            <a:solidFill>
              <a:schemeClr val="accent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lvl="0"/>
            <a:r>
              <a:rPr lang="ru-RU" dirty="0" smtClean="0">
                <a:solidFill>
                  <a:srgbClr val="002060"/>
                </a:solidFill>
              </a:rPr>
              <a:t>Темы</a:t>
            </a:r>
            <a:r>
              <a:rPr lang="ru-RU" dirty="0">
                <a:solidFill>
                  <a:srgbClr val="002060"/>
                </a:solidFill>
              </a:rPr>
              <a:t>, изучаемые в настоящий момент по программе, а также темы, которые интересуют детей данного возраста;</a:t>
            </a:r>
          </a:p>
          <a:p>
            <a:pPr lvl="0"/>
            <a:r>
              <a:rPr lang="ru-RU" dirty="0">
                <a:solidFill>
                  <a:srgbClr val="002060"/>
                </a:solidFill>
              </a:rPr>
              <a:t>Степень зрелости детей в группе;</a:t>
            </a:r>
          </a:p>
          <a:p>
            <a:pPr lvl="0"/>
            <a:r>
              <a:rPr lang="ru-RU" dirty="0">
                <a:solidFill>
                  <a:srgbClr val="002060"/>
                </a:solidFill>
              </a:rPr>
              <a:t>Опыт участия в подобных групповых видах деятельности;</a:t>
            </a:r>
          </a:p>
          <a:p>
            <a:pPr lvl="0"/>
            <a:r>
              <a:rPr lang="ru-RU" dirty="0">
                <a:solidFill>
                  <a:srgbClr val="002060"/>
                </a:solidFill>
              </a:rPr>
              <a:t>Совместный опыт участия группы в специфических видах деятельности. 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65" y="3411062"/>
            <a:ext cx="3742985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 descr="C:\Users\123\Desktop\групповая деятельность\PQNZ497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219878"/>
            <a:ext cx="3960440" cy="297033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62210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5744" y="404664"/>
            <a:ext cx="6512511" cy="73832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Игры для групповой деятельности</a:t>
            </a:r>
            <a:b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ru-RU" sz="28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http://my-nevalyashki.ru/images/200/152/040.jpg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988840"/>
            <a:ext cx="6048672" cy="43924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812003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358246" cy="81032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«Фрукты»</a:t>
            </a:r>
            <a:endParaRPr lang="ru-RU" sz="32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57158" y="1214422"/>
            <a:ext cx="8358246" cy="278608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Описание</a:t>
            </a:r>
            <a:r>
              <a:rPr lang="ru-RU" dirty="0">
                <a:solidFill>
                  <a:srgbClr val="002060"/>
                </a:solidFill>
              </a:rPr>
              <a:t>. Вся группа сидит в кругу. </a:t>
            </a:r>
            <a:r>
              <a:rPr lang="ru-RU" dirty="0" smtClean="0">
                <a:solidFill>
                  <a:srgbClr val="002060"/>
                </a:solidFill>
              </a:rPr>
              <a:t>Воспитатель просит </a:t>
            </a:r>
            <a:r>
              <a:rPr lang="ru-RU" dirty="0">
                <a:solidFill>
                  <a:srgbClr val="002060"/>
                </a:solidFill>
              </a:rPr>
              <a:t>всех рассчитаться на «яблоки», «бананы», «мандарины» и «апельсины».</a:t>
            </a:r>
          </a:p>
          <a:p>
            <a:r>
              <a:rPr lang="ru-RU" dirty="0">
                <a:solidFill>
                  <a:srgbClr val="002060"/>
                </a:solidFill>
              </a:rPr>
              <a:t>После того как это будет сделано, </a:t>
            </a:r>
            <a:r>
              <a:rPr lang="ru-RU" dirty="0" smtClean="0">
                <a:solidFill>
                  <a:srgbClr val="002060"/>
                </a:solidFill>
              </a:rPr>
              <a:t>ведущий </a:t>
            </a:r>
            <a:r>
              <a:rPr lang="ru-RU" dirty="0">
                <a:solidFill>
                  <a:srgbClr val="002060"/>
                </a:solidFill>
              </a:rPr>
              <a:t>говорит «поменяться местами всем «бананам» – и все «бананы» должны встать и найти себе новое место.</a:t>
            </a:r>
          </a:p>
          <a:p>
            <a:r>
              <a:rPr lang="ru-RU" dirty="0">
                <a:solidFill>
                  <a:srgbClr val="002060"/>
                </a:solidFill>
              </a:rPr>
              <a:t>Пока все меняются местами, вожатый может занять чье-то место, и этот человек становится новым водящим, который просит поменяться местами все «яблоки», «мандарины» и т.д.</a:t>
            </a:r>
          </a:p>
          <a:p>
            <a:r>
              <a:rPr lang="ru-RU" dirty="0">
                <a:solidFill>
                  <a:srgbClr val="002060"/>
                </a:solidFill>
              </a:rPr>
              <a:t>Если ведущий говорит «фруктовый салат», то местами меняются все.</a:t>
            </a:r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1026" name="Picture 2" descr="http://img0.liveinternet.ru/images/attach/c/9/107/834/107834816_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74" y="4143380"/>
            <a:ext cx="3204569" cy="24354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7750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404664"/>
            <a:ext cx="7786742" cy="80975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«Да </a:t>
            </a:r>
            <a:r>
              <a:rPr lang="ru-RU" sz="32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 </a:t>
            </a:r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нет» </a:t>
            </a:r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Волшебная </a:t>
            </a:r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шкатулка»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endParaRPr lang="ru-RU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42910" y="1412776"/>
            <a:ext cx="7929618" cy="223224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45720" indent="0" algn="just">
              <a:buNone/>
            </a:pPr>
            <a:r>
              <a:rPr lang="ru-RU" sz="2400" dirty="0" smtClean="0"/>
              <a:t>  </a:t>
            </a:r>
            <a:r>
              <a:rPr lang="ru-RU" sz="2400" dirty="0" smtClean="0">
                <a:solidFill>
                  <a:srgbClr val="002060"/>
                </a:solidFill>
              </a:rPr>
              <a:t>Воспитатель </a:t>
            </a:r>
            <a:r>
              <a:rPr lang="ru-RU" sz="2400" dirty="0">
                <a:solidFill>
                  <a:srgbClr val="002060"/>
                </a:solidFill>
              </a:rPr>
              <a:t>предлагает узнать, что находится в коробочке. Для этого коробочка передается по кругу и каждый, у кого она оказывается в руках, может задать только один вопрос так, чтобы воспитатель смог ответить или «да», или «нет». Например, «В коробочке игрушка?» или «Это съедобный предмет?».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4" y="4071942"/>
            <a:ext cx="3168727" cy="23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 descr="https://umitoy.ru/upload/iblock/fc5/fc5ce98e23ca808c1c881d94f12292a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48" y="3857628"/>
            <a:ext cx="3528392" cy="27422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501594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78129"/>
            <a:ext cx="6512511" cy="107916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Развивающие </a:t>
            </a:r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игры VAY TOY (</a:t>
            </a:r>
            <a:r>
              <a:rPr lang="ru-RU" sz="280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ВэйТой</a:t>
            </a:r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)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20888"/>
            <a:ext cx="4398653" cy="32852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42" y="2285992"/>
            <a:ext cx="3515816" cy="3515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257227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143932" cy="85725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3200" b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«Волшебный круг»</a:t>
            </a:r>
            <a:endParaRPr lang="ru-RU" sz="3200" b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57158" y="1268760"/>
            <a:ext cx="8215370" cy="244827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dirty="0" smtClean="0">
                <a:solidFill>
                  <a:srgbClr val="0070C0"/>
                </a:solidFill>
              </a:rPr>
              <a:t>    </a:t>
            </a:r>
            <a:r>
              <a:rPr lang="ru-RU" dirty="0" smtClean="0">
                <a:solidFill>
                  <a:srgbClr val="002060"/>
                </a:solidFill>
              </a:rPr>
              <a:t>Воспитатель </a:t>
            </a:r>
            <a:r>
              <a:rPr lang="ru-RU" dirty="0" smtClean="0">
                <a:solidFill>
                  <a:srgbClr val="002060"/>
                </a:solidFill>
              </a:rPr>
              <a:t>раздает детям различные фигуры, разного цвета и размера. Дети становятся вокруг напольного полотна. Педагог говорит: «Слушайте внимательно. Вот вам фигуры. Двигайтесь по кругу, когда начнется музыка. а когда музыка закончится, положите фигуры, так чтобы они лежали на своих местах». Включается музыка, когда она заканчивается, дети кладут фигуры на свои места. 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645024"/>
            <a:ext cx="3816424" cy="2862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653617"/>
            <a:ext cx="3884247" cy="2913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83365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32656"/>
            <a:ext cx="8286808" cy="66745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Дотронься до …</a:t>
            </a:r>
            <a:endParaRPr lang="ru-RU" sz="32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1124744"/>
            <a:ext cx="8352928" cy="251857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dirty="0">
                <a:solidFill>
                  <a:srgbClr val="002060"/>
                </a:solidFill>
              </a:rPr>
              <a:t>Все играющие одеты по-разному. Ведущий выкрикивает: «Дотронься до... синего!» Все должны мгновенно сориентироваться, обнаружить у участников в одежде что-то синее и дотронуться до этого цвета. Цвета периодически меняются, кто не успел – ведущий.</a:t>
            </a:r>
          </a:p>
          <a:p>
            <a:r>
              <a:rPr lang="ru-RU" b="1" dirty="0">
                <a:solidFill>
                  <a:srgbClr val="002060"/>
                </a:solidFill>
              </a:rPr>
              <a:t>Замечание</a:t>
            </a:r>
            <a:r>
              <a:rPr lang="ru-RU" dirty="0">
                <a:solidFill>
                  <a:srgbClr val="002060"/>
                </a:solidFill>
              </a:rPr>
              <a:t>: Взрослый следит, чтобы дотрагивались до каждого участника.</a:t>
            </a:r>
          </a:p>
          <a:p>
            <a:endParaRPr lang="ru-RU" dirty="0"/>
          </a:p>
        </p:txBody>
      </p:sp>
      <p:pic>
        <p:nvPicPr>
          <p:cNvPr id="5126" name="Picture 6" descr="http://img1.liveinternet.ru/images/attach/d/1/133/527/133527497_4843185_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12" y="3857628"/>
            <a:ext cx="3510389" cy="28083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849005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0630" y="548680"/>
            <a:ext cx="6766520" cy="79208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«Дождь в лесу»</a:t>
            </a:r>
            <a:endParaRPr lang="ru-RU" sz="32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123\Desktop\групповая деятельность\POAW04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556792"/>
            <a:ext cx="6550496" cy="49128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1429818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332656"/>
            <a:ext cx="7715304" cy="81032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Вывод:</a:t>
            </a:r>
            <a:endParaRPr lang="ru-RU" sz="32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42910" y="1196752"/>
            <a:ext cx="7715304" cy="347472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45720" indent="0">
              <a:buNone/>
            </a:pPr>
            <a:r>
              <a:rPr lang="ru-RU" b="1" dirty="0" smtClean="0">
                <a:solidFill>
                  <a:srgbClr val="FF0000"/>
                </a:solidFill>
              </a:rPr>
              <a:t>Таким образом дети учатся: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002060"/>
                </a:solidFill>
              </a:rPr>
              <a:t>Правилам ведения речевого диалога;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002060"/>
                </a:solidFill>
              </a:rPr>
              <a:t>Развиваются все компоненты связной речи;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002060"/>
                </a:solidFill>
              </a:rPr>
              <a:t>Обогащается и активизируется словарный запас;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002060"/>
                </a:solidFill>
              </a:rPr>
              <a:t>Развивается эмоциональная отзывчивость, доброжелательность, уверенность в том, что его любят и принимают таким, какой он есть.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36799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999</TotalTime>
  <Words>629</Words>
  <Application>Microsoft Office PowerPoint</Application>
  <PresentationFormat>Экран (4:3)</PresentationFormat>
  <Paragraphs>48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Воздушный поток</vt:lpstr>
      <vt:lpstr>Слайд 1</vt:lpstr>
      <vt:lpstr>Следующий этап утреннего сбора – групповая деятельность</vt:lpstr>
      <vt:lpstr>На этом этапе проводятся игры: </vt:lpstr>
      <vt:lpstr>Педагогу следует практиковать такие виды игровой деятельности, которые:</vt:lpstr>
      <vt:lpstr>Воспитатели планируют различные виды деятельности, которые включают:</vt:lpstr>
      <vt:lpstr>При этом воспитатель учитывает: </vt:lpstr>
      <vt:lpstr>Игры для групповой деятельности </vt:lpstr>
      <vt:lpstr>«Фрукты»</vt:lpstr>
      <vt:lpstr>«Да и нет» Волшебная шкатулка» </vt:lpstr>
      <vt:lpstr>Развивающие игры VAY TOY (ВэйТой)</vt:lpstr>
      <vt:lpstr>«Волшебный круг»</vt:lpstr>
      <vt:lpstr>Дотронься до …</vt:lpstr>
      <vt:lpstr>«Дождь в лесу»</vt:lpstr>
      <vt:lpstr>Вывод: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123</dc:creator>
  <cp:lastModifiedBy>Zverdvd.org</cp:lastModifiedBy>
  <cp:revision>31</cp:revision>
  <dcterms:created xsi:type="dcterms:W3CDTF">2018-10-20T02:34:57Z</dcterms:created>
  <dcterms:modified xsi:type="dcterms:W3CDTF">2023-11-28T12:39:22Z</dcterms:modified>
</cp:coreProperties>
</file>