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30"/>
  </p:handoutMasterIdLst>
  <p:sldIdLst>
    <p:sldId id="288" r:id="rId2"/>
    <p:sldId id="292" r:id="rId3"/>
    <p:sldId id="256" r:id="rId4"/>
    <p:sldId id="290" r:id="rId5"/>
    <p:sldId id="291" r:id="rId6"/>
    <p:sldId id="257" r:id="rId7"/>
    <p:sldId id="279" r:id="rId8"/>
    <p:sldId id="278" r:id="rId9"/>
    <p:sldId id="300" r:id="rId10"/>
    <p:sldId id="305" r:id="rId11"/>
    <p:sldId id="301" r:id="rId12"/>
    <p:sldId id="306" r:id="rId13"/>
    <p:sldId id="302" r:id="rId14"/>
    <p:sldId id="307" r:id="rId15"/>
    <p:sldId id="303" r:id="rId16"/>
    <p:sldId id="308" r:id="rId17"/>
    <p:sldId id="304" r:id="rId18"/>
    <p:sldId id="287" r:id="rId19"/>
    <p:sldId id="277" r:id="rId20"/>
    <p:sldId id="309" r:id="rId21"/>
    <p:sldId id="284" r:id="rId22"/>
    <p:sldId id="310" r:id="rId23"/>
    <p:sldId id="312" r:id="rId24"/>
    <p:sldId id="276" r:id="rId25"/>
    <p:sldId id="311" r:id="rId26"/>
    <p:sldId id="313" r:id="rId27"/>
    <p:sldId id="273" r:id="rId28"/>
    <p:sldId id="314" r:id="rId29"/>
  </p:sldIdLst>
  <p:sldSz cx="6858000" cy="9144000" type="screen4x3"/>
  <p:notesSz cx="10020300" cy="68881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4660"/>
  </p:normalViewPr>
  <p:slideViewPr>
    <p:cSldViewPr>
      <p:cViewPr varScale="1">
        <p:scale>
          <a:sx n="51" d="100"/>
          <a:sy n="51" d="100"/>
        </p:scale>
        <p:origin x="2328" y="96"/>
      </p:cViewPr>
      <p:guideLst>
        <p:guide orient="horz" pos="2880"/>
        <p:guide pos="216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1" y="0"/>
            <a:ext cx="4342130" cy="344408"/>
          </a:xfrm>
          <a:prstGeom prst="rect">
            <a:avLst/>
          </a:prstGeom>
        </p:spPr>
        <p:txBody>
          <a:bodyPr vert="horz" lIns="96611" tIns="48306" rIns="96611" bIns="48306" rtlCol="0"/>
          <a:lstStyle>
            <a:lvl1pPr algn="l">
              <a:defRPr sz="1300"/>
            </a:lvl1pPr>
          </a:lstStyle>
          <a:p>
            <a:endParaRPr lang="ru-RU"/>
          </a:p>
        </p:txBody>
      </p:sp>
      <p:sp>
        <p:nvSpPr>
          <p:cNvPr id="3" name="Дата 2"/>
          <p:cNvSpPr>
            <a:spLocks noGrp="1"/>
          </p:cNvSpPr>
          <p:nvPr>
            <p:ph type="dt" sz="quarter" idx="1"/>
          </p:nvPr>
        </p:nvSpPr>
        <p:spPr>
          <a:xfrm>
            <a:off x="5675852" y="0"/>
            <a:ext cx="4342130" cy="344408"/>
          </a:xfrm>
          <a:prstGeom prst="rect">
            <a:avLst/>
          </a:prstGeom>
        </p:spPr>
        <p:txBody>
          <a:bodyPr vert="horz" lIns="96611" tIns="48306" rIns="96611" bIns="48306" rtlCol="0"/>
          <a:lstStyle>
            <a:lvl1pPr algn="r">
              <a:defRPr sz="1300"/>
            </a:lvl1pPr>
          </a:lstStyle>
          <a:p>
            <a:fld id="{AC603B7C-4905-4EF2-85D2-E5DE65F95F8A}" type="datetimeFigureOut">
              <a:rPr lang="ru-RU" smtClean="0"/>
              <a:t>26.03.2018</a:t>
            </a:fld>
            <a:endParaRPr lang="ru-RU"/>
          </a:p>
        </p:txBody>
      </p:sp>
      <p:sp>
        <p:nvSpPr>
          <p:cNvPr id="4" name="Нижний колонтитул 3"/>
          <p:cNvSpPr>
            <a:spLocks noGrp="1"/>
          </p:cNvSpPr>
          <p:nvPr>
            <p:ph type="ftr" sz="quarter" idx="2"/>
          </p:nvPr>
        </p:nvSpPr>
        <p:spPr>
          <a:xfrm>
            <a:off x="1" y="6542560"/>
            <a:ext cx="4342130" cy="344408"/>
          </a:xfrm>
          <a:prstGeom prst="rect">
            <a:avLst/>
          </a:prstGeom>
        </p:spPr>
        <p:txBody>
          <a:bodyPr vert="horz" lIns="96611" tIns="48306" rIns="96611" bIns="48306" rtlCol="0" anchor="b"/>
          <a:lstStyle>
            <a:lvl1pPr algn="l">
              <a:defRPr sz="1300"/>
            </a:lvl1pPr>
          </a:lstStyle>
          <a:p>
            <a:endParaRPr lang="ru-RU"/>
          </a:p>
        </p:txBody>
      </p:sp>
      <p:sp>
        <p:nvSpPr>
          <p:cNvPr id="5" name="Номер слайда 4"/>
          <p:cNvSpPr>
            <a:spLocks noGrp="1"/>
          </p:cNvSpPr>
          <p:nvPr>
            <p:ph type="sldNum" sz="quarter" idx="3"/>
          </p:nvPr>
        </p:nvSpPr>
        <p:spPr>
          <a:xfrm>
            <a:off x="5675852" y="6542560"/>
            <a:ext cx="4342130" cy="344408"/>
          </a:xfrm>
          <a:prstGeom prst="rect">
            <a:avLst/>
          </a:prstGeom>
        </p:spPr>
        <p:txBody>
          <a:bodyPr vert="horz" lIns="96611" tIns="48306" rIns="96611" bIns="48306" rtlCol="0" anchor="b"/>
          <a:lstStyle>
            <a:lvl1pPr algn="r">
              <a:defRPr sz="1300"/>
            </a:lvl1pPr>
          </a:lstStyle>
          <a:p>
            <a:fld id="{6E02D8E5-9082-41AD-8D39-663319E5A9F5}" type="slidenum">
              <a:rPr lang="ru-RU" smtClean="0"/>
              <a:t>‹#›</a:t>
            </a:fld>
            <a:endParaRPr lang="ru-RU"/>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14350" y="2840569"/>
            <a:ext cx="5829300" cy="1960033"/>
          </a:xfrm>
        </p:spPr>
        <p:txBody>
          <a:bodyPr/>
          <a:lstStyle/>
          <a:p>
            <a:r>
              <a:rPr lang="ru-RU"/>
              <a:t>Образец заголовка</a:t>
            </a:r>
          </a:p>
        </p:txBody>
      </p:sp>
      <p:sp>
        <p:nvSpPr>
          <p:cNvPr id="3" name="Подзаголовок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609570" indent="0" algn="ctr">
              <a:buNone/>
              <a:defRPr>
                <a:solidFill>
                  <a:schemeClr val="tx1">
                    <a:tint val="75000"/>
                  </a:schemeClr>
                </a:solidFill>
              </a:defRPr>
            </a:lvl2pPr>
            <a:lvl3pPr marL="1219140" indent="0" algn="ctr">
              <a:buNone/>
              <a:defRPr>
                <a:solidFill>
                  <a:schemeClr val="tx1">
                    <a:tint val="75000"/>
                  </a:schemeClr>
                </a:solidFill>
              </a:defRPr>
            </a:lvl3pPr>
            <a:lvl4pPr marL="1828709" indent="0" algn="ctr">
              <a:buNone/>
              <a:defRPr>
                <a:solidFill>
                  <a:schemeClr val="tx1">
                    <a:tint val="75000"/>
                  </a:schemeClr>
                </a:solidFill>
              </a:defRPr>
            </a:lvl4pPr>
            <a:lvl5pPr marL="2438278" indent="0" algn="ctr">
              <a:buNone/>
              <a:defRPr>
                <a:solidFill>
                  <a:schemeClr val="tx1">
                    <a:tint val="75000"/>
                  </a:schemeClr>
                </a:solidFill>
              </a:defRPr>
            </a:lvl5pPr>
            <a:lvl6pPr marL="3047848" indent="0" algn="ctr">
              <a:buNone/>
              <a:defRPr>
                <a:solidFill>
                  <a:schemeClr val="tx1">
                    <a:tint val="75000"/>
                  </a:schemeClr>
                </a:solidFill>
              </a:defRPr>
            </a:lvl6pPr>
            <a:lvl7pPr marL="3657418" indent="0" algn="ctr">
              <a:buNone/>
              <a:defRPr>
                <a:solidFill>
                  <a:schemeClr val="tx1">
                    <a:tint val="75000"/>
                  </a:schemeClr>
                </a:solidFill>
              </a:defRPr>
            </a:lvl7pPr>
            <a:lvl8pPr marL="4266987" indent="0" algn="ctr">
              <a:buNone/>
              <a:defRPr>
                <a:solidFill>
                  <a:schemeClr val="tx1">
                    <a:tint val="75000"/>
                  </a:schemeClr>
                </a:solidFill>
              </a:defRPr>
            </a:lvl8pPr>
            <a:lvl9pPr marL="4876557"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1735" y="5875867"/>
            <a:ext cx="5829300" cy="1816100"/>
          </a:xfrm>
        </p:spPr>
        <p:txBody>
          <a:bodyPr anchor="t"/>
          <a:lstStyle>
            <a:lvl1pPr algn="l">
              <a:defRPr sz="5333" b="1" cap="all"/>
            </a:lvl1pPr>
          </a:lstStyle>
          <a:p>
            <a:r>
              <a:rPr lang="ru-RU"/>
              <a:t>Образец заголовка</a:t>
            </a:r>
          </a:p>
        </p:txBody>
      </p:sp>
      <p:sp>
        <p:nvSpPr>
          <p:cNvPr id="3" name="Текст 2"/>
          <p:cNvSpPr>
            <a:spLocks noGrp="1"/>
          </p:cNvSpPr>
          <p:nvPr>
            <p:ph type="body" idx="1"/>
          </p:nvPr>
        </p:nvSpPr>
        <p:spPr>
          <a:xfrm>
            <a:off x="541735" y="3875620"/>
            <a:ext cx="5829300" cy="2000249"/>
          </a:xfrm>
        </p:spPr>
        <p:txBody>
          <a:bodyPr anchor="b"/>
          <a:lstStyle>
            <a:lvl1pPr marL="0" indent="0">
              <a:buNone/>
              <a:defRPr sz="2667">
                <a:solidFill>
                  <a:schemeClr val="tx1">
                    <a:tint val="75000"/>
                  </a:schemeClr>
                </a:solidFill>
              </a:defRPr>
            </a:lvl1pPr>
            <a:lvl2pPr marL="609570" indent="0">
              <a:buNone/>
              <a:defRPr sz="2400">
                <a:solidFill>
                  <a:schemeClr val="tx1">
                    <a:tint val="75000"/>
                  </a:schemeClr>
                </a:solidFill>
              </a:defRPr>
            </a:lvl2pPr>
            <a:lvl3pPr marL="1219140" indent="0">
              <a:buNone/>
              <a:defRPr sz="2133">
                <a:solidFill>
                  <a:schemeClr val="tx1">
                    <a:tint val="75000"/>
                  </a:schemeClr>
                </a:solidFill>
              </a:defRPr>
            </a:lvl3pPr>
            <a:lvl4pPr marL="1828709" indent="0">
              <a:buNone/>
              <a:defRPr sz="1867">
                <a:solidFill>
                  <a:schemeClr val="tx1">
                    <a:tint val="75000"/>
                  </a:schemeClr>
                </a:solidFill>
              </a:defRPr>
            </a:lvl4pPr>
            <a:lvl5pPr marL="2438278" indent="0">
              <a:buNone/>
              <a:defRPr sz="1867">
                <a:solidFill>
                  <a:schemeClr val="tx1">
                    <a:tint val="75000"/>
                  </a:schemeClr>
                </a:solidFill>
              </a:defRPr>
            </a:lvl5pPr>
            <a:lvl6pPr marL="3047848" indent="0">
              <a:buNone/>
              <a:defRPr sz="1867">
                <a:solidFill>
                  <a:schemeClr val="tx1">
                    <a:tint val="75000"/>
                  </a:schemeClr>
                </a:solidFill>
              </a:defRPr>
            </a:lvl6pPr>
            <a:lvl7pPr marL="3657418" indent="0">
              <a:buNone/>
              <a:defRPr sz="1867">
                <a:solidFill>
                  <a:schemeClr val="tx1">
                    <a:tint val="75000"/>
                  </a:schemeClr>
                </a:solidFill>
              </a:defRPr>
            </a:lvl7pPr>
            <a:lvl8pPr marL="4266987" indent="0">
              <a:buNone/>
              <a:defRPr sz="1867">
                <a:solidFill>
                  <a:schemeClr val="tx1">
                    <a:tint val="75000"/>
                  </a:schemeClr>
                </a:solidFill>
              </a:defRPr>
            </a:lvl8pPr>
            <a:lvl9pPr marL="4876557" indent="0">
              <a:buNone/>
              <a:defRPr sz="1867">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342900" y="2133602"/>
            <a:ext cx="3028950" cy="6034617"/>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3486150" y="2133602"/>
            <a:ext cx="3028950" cy="6034617"/>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342901" y="2046817"/>
            <a:ext cx="3030141" cy="853016"/>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ru-RU"/>
              <a:t>Образец текста</a:t>
            </a:r>
          </a:p>
        </p:txBody>
      </p:sp>
      <p:sp>
        <p:nvSpPr>
          <p:cNvPr id="4" name="Содержимое 3"/>
          <p:cNvSpPr>
            <a:spLocks noGrp="1"/>
          </p:cNvSpPr>
          <p:nvPr>
            <p:ph sz="half" idx="2"/>
          </p:nvPr>
        </p:nvSpPr>
        <p:spPr>
          <a:xfrm>
            <a:off x="342901" y="2899833"/>
            <a:ext cx="3030141" cy="5268384"/>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3483770" y="2046817"/>
            <a:ext cx="3031331" cy="853016"/>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ru-RU"/>
              <a:t>Образец текста</a:t>
            </a:r>
          </a:p>
        </p:txBody>
      </p:sp>
      <p:sp>
        <p:nvSpPr>
          <p:cNvPr id="6" name="Содержимое 5"/>
          <p:cNvSpPr>
            <a:spLocks noGrp="1"/>
          </p:cNvSpPr>
          <p:nvPr>
            <p:ph sz="quarter" idx="4"/>
          </p:nvPr>
        </p:nvSpPr>
        <p:spPr>
          <a:xfrm>
            <a:off x="3483770" y="2899833"/>
            <a:ext cx="3031331" cy="5268384"/>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1" y="364067"/>
            <a:ext cx="2256235" cy="1549400"/>
          </a:xfrm>
        </p:spPr>
        <p:txBody>
          <a:bodyPr anchor="b"/>
          <a:lstStyle>
            <a:lvl1pPr algn="l">
              <a:defRPr sz="2667" b="1"/>
            </a:lvl1pPr>
          </a:lstStyle>
          <a:p>
            <a:r>
              <a:rPr lang="ru-RU"/>
              <a:t>Образец заголовка</a:t>
            </a:r>
          </a:p>
        </p:txBody>
      </p:sp>
      <p:sp>
        <p:nvSpPr>
          <p:cNvPr id="3" name="Содержимое 2"/>
          <p:cNvSpPr>
            <a:spLocks noGrp="1"/>
          </p:cNvSpPr>
          <p:nvPr>
            <p:ph idx="1"/>
          </p:nvPr>
        </p:nvSpPr>
        <p:spPr>
          <a:xfrm>
            <a:off x="2681288" y="364069"/>
            <a:ext cx="3833813" cy="7804151"/>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342901" y="1913469"/>
            <a:ext cx="2256235" cy="6254751"/>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ru-RU"/>
              <a:t>Образец текста</a:t>
            </a:r>
          </a:p>
        </p:txBody>
      </p:sp>
      <p:sp>
        <p:nvSpPr>
          <p:cNvPr id="5" name="Дата 4"/>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4216" y="6400801"/>
            <a:ext cx="4114800" cy="755651"/>
          </a:xfrm>
        </p:spPr>
        <p:txBody>
          <a:bodyPr anchor="b"/>
          <a:lstStyle>
            <a:lvl1pPr algn="l">
              <a:defRPr sz="2667" b="1"/>
            </a:lvl1pPr>
          </a:lstStyle>
          <a:p>
            <a:r>
              <a:rPr lang="ru-RU"/>
              <a:t>Образец заголовка</a:t>
            </a:r>
          </a:p>
        </p:txBody>
      </p:sp>
      <p:sp>
        <p:nvSpPr>
          <p:cNvPr id="3" name="Рисунок 2"/>
          <p:cNvSpPr>
            <a:spLocks noGrp="1"/>
          </p:cNvSpPr>
          <p:nvPr>
            <p:ph type="pic" idx="1"/>
          </p:nvPr>
        </p:nvSpPr>
        <p:spPr>
          <a:xfrm>
            <a:off x="1344216" y="817033"/>
            <a:ext cx="4114800" cy="5486400"/>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endParaRPr lang="ru-RU"/>
          </a:p>
        </p:txBody>
      </p:sp>
      <p:sp>
        <p:nvSpPr>
          <p:cNvPr id="4" name="Текст 3"/>
          <p:cNvSpPr>
            <a:spLocks noGrp="1"/>
          </p:cNvSpPr>
          <p:nvPr>
            <p:ph type="body" sz="half" idx="2"/>
          </p:nvPr>
        </p:nvSpPr>
        <p:spPr>
          <a:xfrm>
            <a:off x="1344216" y="7156452"/>
            <a:ext cx="4114800" cy="1073149"/>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ru-RU"/>
              <a:t>Образец текста</a:t>
            </a:r>
          </a:p>
        </p:txBody>
      </p:sp>
      <p:sp>
        <p:nvSpPr>
          <p:cNvPr id="5" name="Дата 4"/>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50" y="366186"/>
            <a:ext cx="1543050" cy="7802033"/>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342900" y="366186"/>
            <a:ext cx="4514850" cy="780203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D7EBD94-3DEA-4803-9C48-05554ED0C10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342900" y="2133602"/>
            <a:ext cx="6172200" cy="603461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600">
                <a:solidFill>
                  <a:schemeClr val="tx1">
                    <a:tint val="75000"/>
                  </a:schemeClr>
                </a:solidFill>
              </a:defRPr>
            </a:lvl1pPr>
          </a:lstStyle>
          <a:p>
            <a:fld id="{EE8E9BCA-4DD6-46C3-A99D-289CFF5B84D3}" type="datetimeFigureOut">
              <a:rPr lang="ru-RU" smtClean="0"/>
              <a:pPr/>
              <a:t>26.03.2018</a:t>
            </a:fld>
            <a:endParaRPr lang="ru-RU"/>
          </a:p>
        </p:txBody>
      </p:sp>
      <p:sp>
        <p:nvSpPr>
          <p:cNvPr id="5" name="Нижний колонтитул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600">
                <a:solidFill>
                  <a:schemeClr val="tx1">
                    <a:tint val="75000"/>
                  </a:schemeClr>
                </a:solidFill>
              </a:defRPr>
            </a:lvl1pPr>
          </a:lstStyle>
          <a:p>
            <a:fld id="{5D7EBD94-3DEA-4803-9C48-05554ED0C10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1219140" rtl="0" eaLnBrk="1" latinLnBrk="0" hangingPunct="1">
        <a:spcBef>
          <a:spcPct val="0"/>
        </a:spcBef>
        <a:buNone/>
        <a:defRPr sz="5867"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ru-RU"/>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5" name="Прямоугольник 4"/>
          <p:cNvSpPr/>
          <p:nvPr/>
        </p:nvSpPr>
        <p:spPr>
          <a:xfrm>
            <a:off x="381000" y="3402452"/>
            <a:ext cx="6096000" cy="461665"/>
          </a:xfrm>
          <a:prstGeom prst="rect">
            <a:avLst/>
          </a:prstGeom>
        </p:spPr>
        <p:txBody>
          <a:bodyPr>
            <a:spAutoFit/>
          </a:bodyPr>
          <a:lstStyle/>
          <a:p>
            <a:endParaRPr lang="ru-RU" sz="2400" dirty="0"/>
          </a:p>
        </p:txBody>
      </p:sp>
      <p:sp>
        <p:nvSpPr>
          <p:cNvPr id="6" name="Прямоугольник 5"/>
          <p:cNvSpPr/>
          <p:nvPr/>
        </p:nvSpPr>
        <p:spPr>
          <a:xfrm>
            <a:off x="764703" y="971599"/>
            <a:ext cx="5733255" cy="1569660"/>
          </a:xfrm>
          <a:prstGeom prst="rect">
            <a:avLst/>
          </a:prstGeom>
        </p:spPr>
        <p:txBody>
          <a:bodyPr wrap="square">
            <a:spAutoFit/>
          </a:bodyPr>
          <a:lstStyle/>
          <a:p>
            <a:pPr algn="ctr"/>
            <a:r>
              <a:rPr lang="ru-RU" sz="2400" b="1" dirty="0">
                <a:latin typeface="Times New Roman" pitchFamily="18" charset="0"/>
                <a:cs typeface="Times New Roman" pitchFamily="18" charset="0"/>
              </a:rPr>
              <a:t>Муниципальное бюджетное дошкольное образовательное учреждение </a:t>
            </a:r>
          </a:p>
          <a:p>
            <a:pPr algn="ctr"/>
            <a:r>
              <a:rPr lang="ru-RU" sz="2400" b="1" dirty="0">
                <a:latin typeface="Times New Roman" pitchFamily="18" charset="0"/>
                <a:cs typeface="Times New Roman" pitchFamily="18" charset="0"/>
              </a:rPr>
              <a:t>Детский сад №92 «Надежда» </a:t>
            </a:r>
          </a:p>
        </p:txBody>
      </p:sp>
      <p:sp>
        <p:nvSpPr>
          <p:cNvPr id="8" name="Прямоугольник 7"/>
          <p:cNvSpPr/>
          <p:nvPr/>
        </p:nvSpPr>
        <p:spPr>
          <a:xfrm>
            <a:off x="1268760" y="5652121"/>
            <a:ext cx="5040560" cy="830997"/>
          </a:xfrm>
          <a:prstGeom prst="rect">
            <a:avLst/>
          </a:prstGeom>
        </p:spPr>
        <p:txBody>
          <a:bodyPr wrap="square">
            <a:spAutoFit/>
          </a:bodyPr>
          <a:lstStyle/>
          <a:p>
            <a:r>
              <a:rPr lang="ru-RU" sz="2400" b="1" dirty="0">
                <a:latin typeface="Times New Roman" pitchFamily="18" charset="0"/>
                <a:cs typeface="Times New Roman" pitchFamily="18" charset="0"/>
              </a:rPr>
              <a:t>Выполнила: Ефремова Ирина Ивановна</a:t>
            </a:r>
          </a:p>
        </p:txBody>
      </p:sp>
      <p:sp>
        <p:nvSpPr>
          <p:cNvPr id="9" name="Прямоугольник 8"/>
          <p:cNvSpPr/>
          <p:nvPr/>
        </p:nvSpPr>
        <p:spPr>
          <a:xfrm>
            <a:off x="188640" y="2991239"/>
            <a:ext cx="6120680" cy="2062103"/>
          </a:xfrm>
          <a:prstGeom prst="rect">
            <a:avLst/>
          </a:prstGeom>
        </p:spPr>
        <p:txBody>
          <a:bodyPr wrap="square">
            <a:spAutoFit/>
          </a:bodyPr>
          <a:lstStyle/>
          <a:p>
            <a:pPr algn="ctr"/>
            <a:r>
              <a:rPr lang="ru-RU" sz="6400" i="1" dirty="0">
                <a:solidFill>
                  <a:srgbClr val="C00000"/>
                </a:solidFill>
                <a:latin typeface="Times New Roman" pitchFamily="18" charset="0"/>
                <a:cs typeface="Times New Roman" pitchFamily="18" charset="0"/>
              </a:rPr>
              <a:t>Проект</a:t>
            </a:r>
          </a:p>
          <a:p>
            <a:pPr algn="ctr"/>
            <a:r>
              <a:rPr lang="ru-RU" sz="6400" b="1" i="1" dirty="0">
                <a:solidFill>
                  <a:srgbClr val="C00000"/>
                </a:solidFill>
                <a:latin typeface="Times New Roman" pitchFamily="18" charset="0"/>
                <a:cs typeface="Times New Roman" pitchFamily="18" charset="0"/>
              </a:rPr>
              <a:t>«Игрушки»</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617567"/>
          </a:xfrm>
          <a:prstGeom prst="rect">
            <a:avLst/>
          </a:prstGeom>
          <a:noFill/>
        </p:spPr>
      </p:pic>
      <p:sp>
        <p:nvSpPr>
          <p:cNvPr id="5" name="Прямоугольник 4"/>
          <p:cNvSpPr/>
          <p:nvPr/>
        </p:nvSpPr>
        <p:spPr>
          <a:xfrm>
            <a:off x="1340768" y="1547664"/>
            <a:ext cx="5174332" cy="540673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32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Тип проекта:</a:t>
            </a:r>
            <a:endPar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Исследовательско</a:t>
            </a: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творческий</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Вид проекта:</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краткосрочный ( 5 дней)</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Участники проекта:</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 воспитанники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 воспитатель,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 родители.</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Возраст детей:</a:t>
            </a:r>
            <a:r>
              <a:rPr kumimoji="0" lang="ru-RU" sz="2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3-4 года.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85491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6" name="Прямоугольник 5"/>
          <p:cNvSpPr/>
          <p:nvPr/>
        </p:nvSpPr>
        <p:spPr>
          <a:xfrm>
            <a:off x="1028701" y="1259633"/>
            <a:ext cx="5112668" cy="5622180"/>
          </a:xfrm>
          <a:prstGeom prst="rect">
            <a:avLst/>
          </a:prstGeom>
        </p:spPr>
        <p:txBody>
          <a:bodyPr wrap="square">
            <a:spAutoFit/>
          </a:bodyPr>
          <a:lstStyle/>
          <a:p>
            <a:pPr algn="ctr"/>
            <a:r>
              <a:rPr lang="ru-RU" sz="2800" b="1" dirty="0">
                <a:latin typeface="Times New Roman" pitchFamily="18" charset="0"/>
                <a:cs typeface="Times New Roman" pitchFamily="18" charset="0"/>
              </a:rPr>
              <a:t>Актуальность</a:t>
            </a:r>
          </a:p>
          <a:p>
            <a:pPr algn="ctr"/>
            <a:endParaRPr lang="ru-RU" b="1" dirty="0">
              <a:latin typeface="Times New Roman" pitchFamily="18" charset="0"/>
              <a:cs typeface="Times New Roman" pitchFamily="18" charset="0"/>
            </a:endParaRPr>
          </a:p>
          <a:p>
            <a:pPr algn="ctr"/>
            <a:r>
              <a:rPr lang="ru-RU" b="1" dirty="0">
                <a:latin typeface="Times New Roman" pitchFamily="18" charset="0"/>
                <a:cs typeface="Times New Roman" pitchFamily="18" charset="0"/>
              </a:rPr>
              <a:t> </a:t>
            </a:r>
            <a:r>
              <a:rPr lang="ru-RU" dirty="0">
                <a:latin typeface="Times New Roman" pitchFamily="18" charset="0"/>
                <a:cs typeface="Times New Roman" pitchFamily="18" charset="0"/>
              </a:rPr>
              <a:t>Важнейшей составной частью образовательной среды являются игра и игрушка. Игрушки для ребенка - та «среда», которая позволяет исследовать окружающий мир, формировать и реализовывать творческие способности, выражать чувства; игрушки учат общаться и познавать себя. Подбор игрушек - дело серьезное и ответственное. От успешного решения этой проблемы зависят настроение ребенка и прогресс в его развитии. Иногда взрослые расстраиваются, даже сердятся на ребенка за то, что игрушки не используются, не подозревая, что он просто не умеет во все это играть. Сами по себе игрушки ничего для ребенка не будут значить, если он не знает, как и во что с ними играть.</a:t>
            </a:r>
          </a:p>
          <a:p>
            <a:r>
              <a:rPr lang="ru-RU" sz="2000" dirty="0">
                <a:latin typeface="Times New Roman" pitchFamily="18" charset="0"/>
                <a:cs typeface="Times New Roman" pitchFamily="18" charset="0"/>
              </a:rPr>
              <a:t>Поэтому считаю данный проект своевременным на данном этапе</a:t>
            </a:r>
            <a:r>
              <a:rPr lang="ru-RU" sz="2667" dirty="0">
                <a:latin typeface="Times New Roman" pitchFamily="18" charset="0"/>
                <a:cs typeface="Times New Roman" pitchFamily="18" charset="0"/>
              </a:rPr>
              <a:t>.</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5" name="Прямоугольник 4"/>
          <p:cNvSpPr/>
          <p:nvPr/>
        </p:nvSpPr>
        <p:spPr>
          <a:xfrm>
            <a:off x="908720" y="1979714"/>
            <a:ext cx="5040560" cy="452470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Цель</a:t>
            </a:r>
            <a:endPar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733"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Формирование у детей социально - нравственных качеств через организацию разных видов деятельности: игровой, познавательной, продуктивной. Овладение детьми игровыми действиями, отражающие известные им жизненные ситуации.</a:t>
            </a:r>
          </a:p>
        </p:txBody>
      </p:sp>
    </p:spTree>
    <p:extLst>
      <p:ext uri="{BB962C8B-B14F-4D97-AF65-F5344CB8AC3E}">
        <p14:creationId xmlns:p14="http://schemas.microsoft.com/office/powerpoint/2010/main" val="676036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Прямоугольник 4"/>
          <p:cNvSpPr/>
          <p:nvPr/>
        </p:nvSpPr>
        <p:spPr>
          <a:xfrm>
            <a:off x="764704" y="1331640"/>
            <a:ext cx="5256584" cy="477111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Задачи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667"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Продолжать развивать игровые, познавательные, сенсорные, речевые способности, учитывая индивидуальные и возрастные особенности ребенка. Прививать умение играть дружно, вместе, слажено. Формировать у детей эмоционально-эстетическое и бережное отношение к игрушкам.</a:t>
            </a:r>
          </a:p>
        </p:txBody>
      </p:sp>
    </p:spTree>
    <p:extLst>
      <p:ext uri="{BB962C8B-B14F-4D97-AF65-F5344CB8AC3E}">
        <p14:creationId xmlns:p14="http://schemas.microsoft.com/office/powerpoint/2010/main" val="32881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7999" cy="9144000"/>
          </a:xfrm>
          <a:prstGeom prst="rect">
            <a:avLst/>
          </a:prstGeom>
          <a:noFill/>
        </p:spPr>
      </p:pic>
      <p:sp>
        <p:nvSpPr>
          <p:cNvPr id="5" name="Прямоугольник 4"/>
          <p:cNvSpPr/>
          <p:nvPr/>
        </p:nvSpPr>
        <p:spPr>
          <a:xfrm>
            <a:off x="908720" y="1475656"/>
            <a:ext cx="5400600" cy="5139869"/>
          </a:xfrm>
          <a:prstGeom prst="rect">
            <a:avLst/>
          </a:prstGeom>
        </p:spPr>
        <p:txBody>
          <a:bodyPr wrap="square">
            <a:spAutoFit/>
          </a:bodyPr>
          <a:lstStyle/>
          <a:p>
            <a:pPr algn="ctr"/>
            <a:r>
              <a:rPr lang="ru-RU" sz="2800" b="1" dirty="0">
                <a:latin typeface="Times New Roman" pitchFamily="18" charset="0"/>
                <a:cs typeface="Times New Roman" pitchFamily="18" charset="0"/>
              </a:rPr>
              <a:t>Предполагаемый результат:</a:t>
            </a:r>
          </a:p>
          <a:p>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усвоение понятия «игрушка»; понимание игровых зон в группе;</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проявление интереса к экспериментированию с различными игрушками;</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овладение знаниями о свойствах, качествах и функциональном назначении игрушек;</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бережное отношение к игрушкам;</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активизируется речевая активность детей в различных видах деятельности;</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вовлечение родителей в педагогический процесс ДОУ;</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помощь в формировании правильного отношения родителей к развитию своего ребенка.</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Содержимое 4"/>
          <p:cNvGraphicFramePr>
            <a:graphicFrameLocks noGrp="1"/>
          </p:cNvGraphicFramePr>
          <p:nvPr>
            <p:ph idx="1"/>
          </p:nvPr>
        </p:nvGraphicFramePr>
        <p:xfrm>
          <a:off x="-141066" y="2082427"/>
          <a:ext cx="7140134" cy="6136967"/>
        </p:xfrm>
        <a:graphic>
          <a:graphicData uri="http://schemas.openxmlformats.org/drawingml/2006/table">
            <a:tbl>
              <a:tblPr/>
              <a:tblGrid>
                <a:gridCol w="3570067">
                  <a:extLst>
                    <a:ext uri="{9D8B030D-6E8A-4147-A177-3AD203B41FA5}">
                      <a16:colId xmlns:a16="http://schemas.microsoft.com/office/drawing/2014/main" val="20000"/>
                    </a:ext>
                  </a:extLst>
                </a:gridCol>
                <a:gridCol w="3570067">
                  <a:extLst>
                    <a:ext uri="{9D8B030D-6E8A-4147-A177-3AD203B41FA5}">
                      <a16:colId xmlns:a16="http://schemas.microsoft.com/office/drawing/2014/main" val="20001"/>
                    </a:ext>
                  </a:extLst>
                </a:gridCol>
              </a:tblGrid>
              <a:tr h="537552">
                <a:tc>
                  <a:txBody>
                    <a:bodyPr/>
                    <a:lstStyle/>
                    <a:p>
                      <a:r>
                        <a:rPr lang="ru-RU" sz="1600"/>
                        <a:t>Изучение и подбор материала. Разработка структуры проекта.</a:t>
                      </a:r>
                    </a:p>
                  </a:txBody>
                  <a:tcPr marL="24936" marR="24936" marT="24936" marB="24936" anchor="ctr">
                    <a:lnL>
                      <a:noFill/>
                    </a:lnL>
                    <a:lnR>
                      <a:noFill/>
                    </a:lnR>
                    <a:lnT>
                      <a:noFill/>
                    </a:lnT>
                    <a:lnB>
                      <a:noFill/>
                    </a:lnB>
                    <a:solidFill>
                      <a:srgbClr val="F4F4F4"/>
                    </a:solidFill>
                  </a:tcPr>
                </a:tc>
                <a:tc>
                  <a:txBody>
                    <a:bodyPr/>
                    <a:lstStyle/>
                    <a:p>
                      <a:endParaRPr lang="ru-RU" sz="1600"/>
                    </a:p>
                  </a:txBody>
                  <a:tcPr marL="79796" marR="79796" marT="39899" marB="39899">
                    <a:lnL>
                      <a:noFill/>
                    </a:lnL>
                  </a:tcPr>
                </a:tc>
                <a:extLst>
                  <a:ext uri="{0D108BD9-81ED-4DB2-BD59-A6C34878D82A}">
                    <a16:rowId xmlns:a16="http://schemas.microsoft.com/office/drawing/2014/main" val="10000"/>
                  </a:ext>
                </a:extLst>
              </a:tr>
              <a:tr h="537552">
                <a:tc>
                  <a:txBody>
                    <a:bodyPr/>
                    <a:lstStyle/>
                    <a:p>
                      <a:r>
                        <a:rPr lang="ru-RU" sz="1600"/>
                        <a:t>Составление тематического планирования мероприятий</a:t>
                      </a:r>
                    </a:p>
                  </a:txBody>
                  <a:tcPr marL="24936" marR="24936" marT="24936" marB="24936" anchor="ctr">
                    <a:lnL>
                      <a:noFill/>
                    </a:lnL>
                    <a:lnR>
                      <a:noFill/>
                    </a:lnR>
                    <a:lnT>
                      <a:noFill/>
                    </a:lnT>
                    <a:lnB>
                      <a:noFill/>
                    </a:lnB>
                    <a:solidFill>
                      <a:srgbClr val="F4F4F4"/>
                    </a:solidFill>
                  </a:tcPr>
                </a:tc>
                <a:tc>
                  <a:txBody>
                    <a:bodyPr/>
                    <a:lstStyle/>
                    <a:p>
                      <a:endParaRPr lang="ru-RU" sz="1600"/>
                    </a:p>
                  </a:txBody>
                  <a:tcPr marL="79796" marR="79796" marT="39899" marB="39899">
                    <a:lnL>
                      <a:noFill/>
                    </a:lnL>
                  </a:tcPr>
                </a:tc>
                <a:extLst>
                  <a:ext uri="{0D108BD9-81ED-4DB2-BD59-A6C34878D82A}">
                    <a16:rowId xmlns:a16="http://schemas.microsoft.com/office/drawing/2014/main" val="10001"/>
                  </a:ext>
                </a:extLst>
              </a:tr>
              <a:tr h="323639">
                <a:tc>
                  <a:txBody>
                    <a:bodyPr/>
                    <a:lstStyle/>
                    <a:p>
                      <a:r>
                        <a:rPr lang="ru-RU" sz="1600"/>
                        <a:t>Подбор дидактических игр</a:t>
                      </a:r>
                    </a:p>
                  </a:txBody>
                  <a:tcPr marL="24936" marR="24936" marT="24936" marB="24936" anchor="ctr">
                    <a:lnL>
                      <a:noFill/>
                    </a:lnL>
                    <a:lnR>
                      <a:noFill/>
                    </a:lnR>
                    <a:lnT>
                      <a:noFill/>
                    </a:lnT>
                    <a:lnB>
                      <a:noFill/>
                    </a:lnB>
                    <a:solidFill>
                      <a:srgbClr val="F4F4F4"/>
                    </a:solidFill>
                  </a:tcPr>
                </a:tc>
                <a:tc>
                  <a:txBody>
                    <a:bodyPr/>
                    <a:lstStyle/>
                    <a:p>
                      <a:endParaRPr lang="ru-RU" sz="1600"/>
                    </a:p>
                  </a:txBody>
                  <a:tcPr marL="79796" marR="79796" marT="39899" marB="39899">
                    <a:lnL>
                      <a:noFill/>
                    </a:lnL>
                  </a:tcPr>
                </a:tc>
                <a:extLst>
                  <a:ext uri="{0D108BD9-81ED-4DB2-BD59-A6C34878D82A}">
                    <a16:rowId xmlns:a16="http://schemas.microsoft.com/office/drawing/2014/main" val="10002"/>
                  </a:ext>
                </a:extLst>
              </a:tr>
              <a:tr h="781392">
                <a:tc>
                  <a:txBody>
                    <a:bodyPr/>
                    <a:lstStyle/>
                    <a:p>
                      <a:r>
                        <a:rPr lang="ru-RU" sz="1600"/>
                        <a:t>Обсуждение с родителями детей вопросов, связанных с реализацией проекта</a:t>
                      </a:r>
                    </a:p>
                  </a:txBody>
                  <a:tcPr marL="24936" marR="24936" marT="24936" marB="24936" anchor="ctr">
                    <a:lnL>
                      <a:noFill/>
                    </a:lnL>
                    <a:lnR>
                      <a:noFill/>
                    </a:lnR>
                    <a:lnT>
                      <a:noFill/>
                    </a:lnT>
                    <a:lnB>
                      <a:noFill/>
                    </a:lnB>
                    <a:solidFill>
                      <a:srgbClr val="F4F4F4"/>
                    </a:solidFill>
                  </a:tcPr>
                </a:tc>
                <a:tc>
                  <a:txBody>
                    <a:bodyPr/>
                    <a:lstStyle/>
                    <a:p>
                      <a:endParaRPr lang="ru-RU" sz="1600"/>
                    </a:p>
                  </a:txBody>
                  <a:tcPr marL="79796" marR="79796" marT="39899" marB="39899">
                    <a:lnL>
                      <a:noFill/>
                    </a:lnL>
                  </a:tcPr>
                </a:tc>
                <a:extLst>
                  <a:ext uri="{0D108BD9-81ED-4DB2-BD59-A6C34878D82A}">
                    <a16:rowId xmlns:a16="http://schemas.microsoft.com/office/drawing/2014/main" val="10003"/>
                  </a:ext>
                </a:extLst>
              </a:tr>
              <a:tr h="1025232">
                <a:tc rowSpan="6">
                  <a:txBody>
                    <a:bodyPr/>
                    <a:lstStyle/>
                    <a:p>
                      <a:r>
                        <a:rPr lang="en-US" sz="1600" b="1"/>
                        <a:t>II </a:t>
                      </a:r>
                      <a:r>
                        <a:rPr lang="ru-RU" sz="1600" b="1"/>
                        <a:t>Основной</a:t>
                      </a:r>
                      <a:endParaRPr lang="ru-RU" sz="1600"/>
                    </a:p>
                    <a:p>
                      <a:r>
                        <a:rPr lang="ru-RU" sz="1600"/>
                        <a:t> </a:t>
                      </a:r>
                    </a:p>
                  </a:txBody>
                  <a:tcPr marL="24936" marR="24936" marT="24936" marB="24936" anchor="ctr">
                    <a:lnL>
                      <a:noFill/>
                    </a:lnL>
                    <a:lnR>
                      <a:noFill/>
                    </a:lnR>
                    <a:lnT>
                      <a:noFill/>
                    </a:lnT>
                    <a:lnB>
                      <a:noFill/>
                    </a:lnB>
                    <a:solidFill>
                      <a:srgbClr val="F4F4F4"/>
                    </a:solidFill>
                  </a:tcPr>
                </a:tc>
                <a:tc>
                  <a:txBody>
                    <a:bodyPr/>
                    <a:lstStyle/>
                    <a:p>
                      <a:r>
                        <a:rPr lang="ru-RU" sz="1600"/>
                        <a:t>Беседы на темы «Зачем нужны игрушки? », «Моя любимая игрушка», «Такие разные игрушки», «Магазин игрушек», «Из чего сделаны игрушки?»</a:t>
                      </a:r>
                    </a:p>
                  </a:txBody>
                  <a:tcPr marL="24936" marR="24936" marT="24936" marB="24936" anchor="ctr">
                    <a:lnL>
                      <a:noFill/>
                    </a:lnL>
                    <a:lnR>
                      <a:noFill/>
                    </a:lnR>
                    <a:lnB>
                      <a:noFill/>
                    </a:lnB>
                    <a:solidFill>
                      <a:srgbClr val="F4F4F4"/>
                    </a:solidFill>
                  </a:tcPr>
                </a:tc>
                <a:extLst>
                  <a:ext uri="{0D108BD9-81ED-4DB2-BD59-A6C34878D82A}">
                    <a16:rowId xmlns:a16="http://schemas.microsoft.com/office/drawing/2014/main" val="10004"/>
                  </a:ext>
                </a:extLst>
              </a:tr>
              <a:tr h="293712">
                <a:tc vMerge="1">
                  <a:txBody>
                    <a:bodyPr/>
                    <a:lstStyle/>
                    <a:p>
                      <a:endParaRPr lang="ru-RU"/>
                    </a:p>
                  </a:txBody>
                  <a:tcPr/>
                </a:tc>
                <a:tc>
                  <a:txBody>
                    <a:bodyPr/>
                    <a:lstStyle/>
                    <a:p>
                      <a:r>
                        <a:rPr lang="ru-RU" sz="1600"/>
                        <a:t>Выставка книг «Игрушки».</a:t>
                      </a:r>
                    </a:p>
                  </a:txBody>
                  <a:tcPr marL="24936" marR="24936" marT="24936" marB="24936" anchor="ctr">
                    <a:lnL>
                      <a:noFill/>
                    </a:lnL>
                    <a:lnR>
                      <a:noFill/>
                    </a:lnR>
                    <a:lnT>
                      <a:noFill/>
                    </a:lnT>
                    <a:lnB>
                      <a:noFill/>
                    </a:lnB>
                    <a:solidFill>
                      <a:srgbClr val="F4F4F4"/>
                    </a:solidFill>
                  </a:tcPr>
                </a:tc>
                <a:extLst>
                  <a:ext uri="{0D108BD9-81ED-4DB2-BD59-A6C34878D82A}">
                    <a16:rowId xmlns:a16="http://schemas.microsoft.com/office/drawing/2014/main" val="10005"/>
                  </a:ext>
                </a:extLst>
              </a:tr>
              <a:tr h="1269072">
                <a:tc vMerge="1">
                  <a:txBody>
                    <a:bodyPr/>
                    <a:lstStyle/>
                    <a:p>
                      <a:endParaRPr lang="ru-RU"/>
                    </a:p>
                  </a:txBody>
                  <a:tcPr/>
                </a:tc>
                <a:tc>
                  <a:txBody>
                    <a:bodyPr/>
                    <a:lstStyle/>
                    <a:p>
                      <a:r>
                        <a:rPr lang="ru-RU" sz="1600"/>
                        <a:t>Проведение д/ игр: «Узнай на ощупь», «Один - много», «Найди по описанию», «Что изменилось?», «Найди игрушку такого же цвета», «Чудесный мешочек»</a:t>
                      </a:r>
                      <a:r>
                        <a:rPr lang="ru-RU" sz="1600" i="1"/>
                        <a:t>, </a:t>
                      </a:r>
                      <a:r>
                        <a:rPr lang="ru-RU" sz="1600"/>
                        <a:t>«Угадай, что звучит».</a:t>
                      </a:r>
                    </a:p>
                  </a:txBody>
                  <a:tcPr marL="24936" marR="24936" marT="24936" marB="24936" anchor="ctr">
                    <a:lnL>
                      <a:noFill/>
                    </a:lnL>
                    <a:lnR>
                      <a:noFill/>
                    </a:lnR>
                    <a:lnT>
                      <a:noFill/>
                    </a:lnT>
                    <a:lnB>
                      <a:noFill/>
                    </a:lnB>
                    <a:solidFill>
                      <a:srgbClr val="F4F4F4"/>
                    </a:solidFill>
                  </a:tcPr>
                </a:tc>
                <a:extLst>
                  <a:ext uri="{0D108BD9-81ED-4DB2-BD59-A6C34878D82A}">
                    <a16:rowId xmlns:a16="http://schemas.microsoft.com/office/drawing/2014/main" val="10006"/>
                  </a:ext>
                </a:extLst>
              </a:tr>
              <a:tr h="781392">
                <a:tc vMerge="1">
                  <a:txBody>
                    <a:bodyPr/>
                    <a:lstStyle/>
                    <a:p>
                      <a:endParaRPr lang="ru-RU"/>
                    </a:p>
                  </a:txBody>
                  <a:tcPr/>
                </a:tc>
                <a:tc>
                  <a:txBody>
                    <a:bodyPr/>
                    <a:lstStyle/>
                    <a:p>
                      <a:r>
                        <a:rPr lang="ru-RU" sz="1600"/>
                        <a:t>Рассматривание иллюстраций с изображением игрушек, рассматривание иллюстраций книг.</a:t>
                      </a:r>
                    </a:p>
                  </a:txBody>
                  <a:tcPr marL="24936" marR="24936" marT="24936" marB="24936" anchor="ctr">
                    <a:lnL>
                      <a:noFill/>
                    </a:lnL>
                    <a:lnR>
                      <a:noFill/>
                    </a:lnR>
                    <a:lnT>
                      <a:noFill/>
                    </a:lnT>
                    <a:lnB>
                      <a:noFill/>
                    </a:lnB>
                    <a:solidFill>
                      <a:srgbClr val="F4F4F4"/>
                    </a:solidFill>
                  </a:tcPr>
                </a:tc>
                <a:extLst>
                  <a:ext uri="{0D108BD9-81ED-4DB2-BD59-A6C34878D82A}">
                    <a16:rowId xmlns:a16="http://schemas.microsoft.com/office/drawing/2014/main" val="10007"/>
                  </a:ext>
                </a:extLst>
              </a:tr>
              <a:tr h="293712">
                <a:tc vMerge="1">
                  <a:txBody>
                    <a:bodyPr/>
                    <a:lstStyle/>
                    <a:p>
                      <a:endParaRPr lang="ru-RU"/>
                    </a:p>
                  </a:txBody>
                  <a:tcPr/>
                </a:tc>
                <a:tc>
                  <a:txBody>
                    <a:bodyPr/>
                    <a:lstStyle/>
                    <a:p>
                      <a:r>
                        <a:rPr lang="ru-RU" sz="1600"/>
                        <a:t>НОД по лепке «Мяч для куклы Кати»</a:t>
                      </a:r>
                      <a:r>
                        <a:rPr lang="ru-RU" sz="1600" i="1"/>
                        <a:t>.</a:t>
                      </a:r>
                      <a:endParaRPr lang="ru-RU" sz="1600"/>
                    </a:p>
                  </a:txBody>
                  <a:tcPr marL="24936" marR="24936" marT="24936" marB="24936" anchor="ctr">
                    <a:lnL>
                      <a:noFill/>
                    </a:lnL>
                    <a:lnR>
                      <a:noFill/>
                    </a:lnR>
                    <a:lnT>
                      <a:noFill/>
                    </a:lnT>
                    <a:lnB>
                      <a:noFill/>
                    </a:lnB>
                    <a:solidFill>
                      <a:srgbClr val="F4F4F4"/>
                    </a:solidFill>
                  </a:tcPr>
                </a:tc>
                <a:extLst>
                  <a:ext uri="{0D108BD9-81ED-4DB2-BD59-A6C34878D82A}">
                    <a16:rowId xmlns:a16="http://schemas.microsoft.com/office/drawing/2014/main" val="10008"/>
                  </a:ext>
                </a:extLst>
              </a:tr>
              <a:tr h="293712">
                <a:tc vMerge="1">
                  <a:txBody>
                    <a:bodyPr/>
                    <a:lstStyle/>
                    <a:p>
                      <a:endParaRPr lang="ru-RU"/>
                    </a:p>
                  </a:txBody>
                  <a:tcPr/>
                </a:tc>
                <a:tc>
                  <a:txBody>
                    <a:bodyPr/>
                    <a:lstStyle/>
                    <a:p>
                      <a:r>
                        <a:rPr lang="ru-RU" sz="1600" dirty="0"/>
                        <a:t>НОД по аппликации «Неваляшка»</a:t>
                      </a:r>
                      <a:r>
                        <a:rPr lang="ru-RU" sz="1600" i="1" dirty="0"/>
                        <a:t>.</a:t>
                      </a:r>
                      <a:endParaRPr lang="ru-RU" sz="1600" dirty="0"/>
                    </a:p>
                  </a:txBody>
                  <a:tcPr marL="24936" marR="24936" marT="24936" marB="24936" anchor="ctr">
                    <a:lnL>
                      <a:noFill/>
                    </a:lnL>
                    <a:lnR>
                      <a:noFill/>
                    </a:lnR>
                    <a:lnT>
                      <a:noFill/>
                    </a:lnT>
                    <a:lnB>
                      <a:noFill/>
                    </a:lnB>
                    <a:solidFill>
                      <a:srgbClr val="F4F4F4"/>
                    </a:solidFill>
                  </a:tcPr>
                </a:tc>
                <a:extLst>
                  <a:ext uri="{0D108BD9-81ED-4DB2-BD59-A6C34878D82A}">
                    <a16:rowId xmlns:a16="http://schemas.microsoft.com/office/drawing/2014/main" val="10009"/>
                  </a:ext>
                </a:extLst>
              </a:tr>
            </a:tbl>
          </a:graphicData>
        </a:graphic>
      </p:graphicFrame>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141066" y="0"/>
            <a:ext cx="7140134" cy="9144000"/>
          </a:xfrm>
          <a:prstGeom prst="rect">
            <a:avLst/>
          </a:prstGeom>
          <a:noFill/>
        </p:spPr>
      </p:pic>
      <p:sp>
        <p:nvSpPr>
          <p:cNvPr id="7" name="Прямоугольник 6"/>
          <p:cNvSpPr/>
          <p:nvPr/>
        </p:nvSpPr>
        <p:spPr>
          <a:xfrm>
            <a:off x="620687" y="1157820"/>
            <a:ext cx="5616625" cy="7294305"/>
          </a:xfrm>
          <a:prstGeom prst="rect">
            <a:avLst/>
          </a:prstGeom>
        </p:spPr>
        <p:txBody>
          <a:bodyPr wrap="square">
            <a:spAutoFit/>
          </a:bodyPr>
          <a:lstStyle/>
          <a:p>
            <a:endParaRPr lang="ru-RU" sz="2400" dirty="0"/>
          </a:p>
          <a:p>
            <a:pPr algn="ctr"/>
            <a:r>
              <a:rPr lang="ru-RU" sz="2000" b="1" dirty="0">
                <a:latin typeface="Times New Roman" pitchFamily="18" charset="0"/>
                <a:cs typeface="Times New Roman" pitchFamily="18" charset="0"/>
              </a:rPr>
              <a:t>ЭТАПЫ РЕАЛИЗАЦИИ ПРОЕКТА</a:t>
            </a:r>
            <a:r>
              <a:rPr lang="ru-RU" sz="2400" b="1" dirty="0">
                <a:latin typeface="Times New Roman" pitchFamily="18" charset="0"/>
                <a:cs typeface="Times New Roman" pitchFamily="18" charset="0"/>
              </a:rPr>
              <a:t>.</a:t>
            </a:r>
          </a:p>
          <a:p>
            <a:endParaRPr lang="ru-RU" sz="2000" b="1" dirty="0">
              <a:latin typeface="Times New Roman" pitchFamily="18" charset="0"/>
              <a:cs typeface="Times New Roman" pitchFamily="18" charset="0"/>
            </a:endParaRPr>
          </a:p>
          <a:p>
            <a:pPr algn="ctr"/>
            <a:r>
              <a:rPr lang="ru-RU" sz="2000" b="1" dirty="0">
                <a:latin typeface="Times New Roman" pitchFamily="18" charset="0"/>
                <a:cs typeface="Times New Roman" pitchFamily="18" charset="0"/>
              </a:rPr>
              <a:t>      Подготовительный этап</a:t>
            </a:r>
          </a:p>
          <a:p>
            <a:endParaRPr lang="ru-RU" sz="2000" b="1" dirty="0">
              <a:latin typeface="Times New Roman" pitchFamily="18" charset="0"/>
              <a:cs typeface="Times New Roman" pitchFamily="18" charset="0"/>
            </a:endParaRPr>
          </a:p>
          <a:p>
            <a:pPr>
              <a:buFontTx/>
              <a:buChar char="-"/>
            </a:pPr>
            <a:r>
              <a:rPr lang="ru-RU" sz="2000" dirty="0">
                <a:latin typeface="Times New Roman" pitchFamily="18" charset="0"/>
                <a:cs typeface="Times New Roman" pitchFamily="18" charset="0"/>
              </a:rPr>
              <a:t> Изучение и подбор материала. </a:t>
            </a:r>
          </a:p>
          <a:p>
            <a:pPr>
              <a:buFontTx/>
              <a:buChar char="-"/>
            </a:pPr>
            <a:r>
              <a:rPr lang="ru-RU" sz="2000" dirty="0">
                <a:latin typeface="Times New Roman" pitchFamily="18" charset="0"/>
                <a:cs typeface="Times New Roman" pitchFamily="18" charset="0"/>
              </a:rPr>
              <a:t> Разработка структуры проекта. </a:t>
            </a:r>
          </a:p>
          <a:p>
            <a:r>
              <a:rPr lang="ru-RU" sz="2000" dirty="0">
                <a:latin typeface="Times New Roman" pitchFamily="18" charset="0"/>
                <a:cs typeface="Times New Roman" pitchFamily="18" charset="0"/>
              </a:rPr>
              <a:t>- Составление тематического планирования мероприятий</a:t>
            </a:r>
          </a:p>
          <a:p>
            <a:r>
              <a:rPr lang="ru-RU" sz="2000" dirty="0">
                <a:latin typeface="Times New Roman" pitchFamily="18" charset="0"/>
                <a:cs typeface="Times New Roman" pitchFamily="18" charset="0"/>
              </a:rPr>
              <a:t>- Подбор дидактических игр.</a:t>
            </a:r>
          </a:p>
          <a:p>
            <a:r>
              <a:rPr lang="ru-RU" sz="2000" dirty="0">
                <a:latin typeface="Times New Roman" pitchFamily="18" charset="0"/>
                <a:cs typeface="Times New Roman" pitchFamily="18" charset="0"/>
              </a:rPr>
              <a:t>-  Обсуждение с родителями детей вопросов, связанных с реализацией проекта</a:t>
            </a:r>
          </a:p>
          <a:p>
            <a:r>
              <a:rPr lang="ru-RU" sz="2000" dirty="0">
                <a:latin typeface="Times New Roman" pitchFamily="18" charset="0"/>
                <a:cs typeface="Times New Roman" pitchFamily="18" charset="0"/>
              </a:rPr>
              <a:t>- Беседы на темы «Зачем нужны игрушки? », «Моя любимая игрушка», «Такие разные игрушки», «Магазин игрушек», «Из чего сделаны игрушки?»</a:t>
            </a:r>
          </a:p>
          <a:p>
            <a:r>
              <a:rPr lang="ru-RU" sz="2000" dirty="0">
                <a:latin typeface="Times New Roman" pitchFamily="18" charset="0"/>
                <a:cs typeface="Times New Roman" pitchFamily="18" charset="0"/>
              </a:rPr>
              <a:t>- Выставка книг «Игрушки». </a:t>
            </a:r>
          </a:p>
          <a:p>
            <a:endParaRPr lang="ru-RU" sz="2400" dirty="0"/>
          </a:p>
          <a:p>
            <a:endParaRPr lang="ru-RU" sz="2400" dirty="0"/>
          </a:p>
          <a:p>
            <a:endParaRPr lang="ru-RU" sz="2400" dirty="0"/>
          </a:p>
          <a:p>
            <a:endParaRPr lang="ru-RU" sz="2400" dirty="0"/>
          </a:p>
          <a:p>
            <a:endParaRPr lang="ru-RU" sz="24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180528"/>
            <a:ext cx="6841085" cy="9144000"/>
          </a:xfrm>
          <a:prstGeom prst="rect">
            <a:avLst/>
          </a:prstGeom>
          <a:noFill/>
        </p:spPr>
      </p:pic>
      <p:sp>
        <p:nvSpPr>
          <p:cNvPr id="5" name="Прямоугольник 4"/>
          <p:cNvSpPr/>
          <p:nvPr/>
        </p:nvSpPr>
        <p:spPr>
          <a:xfrm>
            <a:off x="908720" y="1211627"/>
            <a:ext cx="5112568" cy="3447098"/>
          </a:xfrm>
          <a:prstGeom prst="rect">
            <a:avLst/>
          </a:prstGeom>
        </p:spPr>
        <p:txBody>
          <a:bodyPr wrap="square">
            <a:spAutoFit/>
          </a:bodyPr>
          <a:lstStyle/>
          <a:p>
            <a:pPr algn="ctr"/>
            <a:endParaRPr lang="ru-RU" sz="2400" dirty="0"/>
          </a:p>
          <a:p>
            <a:r>
              <a:rPr lang="ru-RU" sz="2400" dirty="0">
                <a:latin typeface="Times New Roman" pitchFamily="18" charset="0"/>
                <a:cs typeface="Times New Roman" pitchFamily="18" charset="0"/>
              </a:rPr>
              <a:t>               </a:t>
            </a:r>
            <a:r>
              <a:rPr lang="ru-RU" sz="2400" b="1" dirty="0">
                <a:latin typeface="Times New Roman" pitchFamily="18" charset="0"/>
                <a:cs typeface="Times New Roman" pitchFamily="18" charset="0"/>
              </a:rPr>
              <a:t>ОСНОВНЫЕ ЭТАПЫ </a:t>
            </a:r>
          </a:p>
          <a:p>
            <a:r>
              <a:rPr lang="ru-RU" sz="2400" b="1" dirty="0">
                <a:latin typeface="Times New Roman" pitchFamily="18" charset="0"/>
                <a:cs typeface="Times New Roman" pitchFamily="18" charset="0"/>
              </a:rPr>
              <a:t>            РЕАЛИЗАЦИИ ПРОЕКТА:</a:t>
            </a:r>
          </a:p>
          <a:p>
            <a:pPr>
              <a:buFontTx/>
              <a:buChar char="-"/>
            </a:pPr>
            <a:endParaRPr lang="ru-RU" sz="2400" dirty="0">
              <a:latin typeface="Times New Roman" pitchFamily="18" charset="0"/>
              <a:cs typeface="Times New Roman" pitchFamily="18" charset="0"/>
            </a:endParaRPr>
          </a:p>
          <a:p>
            <a:r>
              <a:rPr lang="ru-RU" sz="2400" dirty="0">
                <a:latin typeface="Times New Roman" pitchFamily="18" charset="0"/>
                <a:cs typeface="Times New Roman" pitchFamily="18" charset="0"/>
              </a:rPr>
              <a:t>           </a:t>
            </a:r>
          </a:p>
          <a:p>
            <a:r>
              <a:rPr lang="ru-RU" sz="4400" b="1" dirty="0">
                <a:latin typeface="Times New Roman" pitchFamily="18" charset="0"/>
                <a:cs typeface="Times New Roman" pitchFamily="18" charset="0"/>
              </a:rPr>
              <a:t>                               </a:t>
            </a:r>
          </a:p>
          <a:p>
            <a:r>
              <a:rPr lang="ru-RU" sz="5400" b="1" dirty="0">
                <a:solidFill>
                  <a:srgbClr val="FF0000"/>
                </a:solidFill>
                <a:latin typeface="Times New Roman" pitchFamily="18" charset="0"/>
                <a:cs typeface="Times New Roman" pitchFamily="18" charset="0"/>
              </a:rPr>
              <a:t>    «Игрушки»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dirty="0"/>
              <a:t>«У</a:t>
            </a:r>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6542" y="0"/>
            <a:ext cx="6858001" cy="9144000"/>
          </a:xfrm>
          <a:prstGeom prst="rect">
            <a:avLst/>
          </a:prstGeom>
          <a:noFill/>
        </p:spPr>
      </p:pic>
      <p:sp>
        <p:nvSpPr>
          <p:cNvPr id="6" name="Прямоугольник 5"/>
          <p:cNvSpPr/>
          <p:nvPr/>
        </p:nvSpPr>
        <p:spPr>
          <a:xfrm>
            <a:off x="1028701" y="1259633"/>
            <a:ext cx="4800599" cy="635052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1" i="0" u="none" strike="noStrike" kern="1200" cap="none" spc="0" normalizeH="0" baseline="0" noProof="0" dirty="0">
                <a:ln>
                  <a:noFill/>
                </a:ln>
                <a:solidFill>
                  <a:srgbClr val="FF0000"/>
                </a:solidFill>
                <a:effectLst/>
                <a:uLnTx/>
                <a:uFillTx/>
                <a:latin typeface="Times New Roman" pitchFamily="18" charset="0"/>
                <a:ea typeface="+mn-ea"/>
                <a:cs typeface="Times New Roman" pitchFamily="18" charset="0"/>
              </a:rPr>
              <a:t>«Наша Таня»</a:t>
            </a: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Обследование мяча – тонет или нет в воде (в виде экспериментальной деятельности)</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Чтение и обыгрывание стихотворения А. </a:t>
            </a:r>
            <a:r>
              <a:rPr kumimoji="0" lang="ru-RU"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Барто</a:t>
            </a: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«Наша Таня»</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Игра с куклой «Угости  куклу чаем»</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Аппликация «Большие и малые мячи»</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2030207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extLst>
      <p:ext uri="{BB962C8B-B14F-4D97-AF65-F5344CB8AC3E}">
        <p14:creationId xmlns:p14="http://schemas.microsoft.com/office/powerpoint/2010/main" val="2992008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6" name="Прямоугольник 5"/>
          <p:cNvSpPr/>
          <p:nvPr/>
        </p:nvSpPr>
        <p:spPr>
          <a:xfrm>
            <a:off x="1028701" y="1259633"/>
            <a:ext cx="5112668" cy="419608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rPr>
              <a:t>«Машина»</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Обследование машины.</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Подвижная игра «Воробушки и автомобиль»</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Чтение и обыгрывание стихотворения А. </a:t>
            </a:r>
            <a:r>
              <a:rPr kumimoji="0" lang="ru-RU"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Барто</a:t>
            </a: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«Грузовик»</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Рисование «Дорога для грузовика»</a:t>
            </a:r>
          </a:p>
        </p:txBody>
      </p:sp>
    </p:spTree>
    <p:extLst>
      <p:ext uri="{BB962C8B-B14F-4D97-AF65-F5344CB8AC3E}">
        <p14:creationId xmlns:p14="http://schemas.microsoft.com/office/powerpoint/2010/main" val="2522818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extLst>
      <p:ext uri="{BB962C8B-B14F-4D97-AF65-F5344CB8AC3E}">
        <p14:creationId xmlns:p14="http://schemas.microsoft.com/office/powerpoint/2010/main" val="1534996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540568"/>
            <a:ext cx="6858001" cy="9684568"/>
          </a:xfrm>
          <a:prstGeom prst="rect">
            <a:avLst/>
          </a:prstGeom>
          <a:noFill/>
        </p:spPr>
      </p:pic>
      <p:sp>
        <p:nvSpPr>
          <p:cNvPr id="6" name="Прямоугольник 5"/>
          <p:cNvSpPr/>
          <p:nvPr/>
        </p:nvSpPr>
        <p:spPr>
          <a:xfrm>
            <a:off x="1028701" y="1259633"/>
            <a:ext cx="5112668" cy="312919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1" i="0" u="none" strike="noStrike" kern="1200" cap="none" spc="0" normalizeH="0" baseline="0" noProof="0" dirty="0">
                <a:ln>
                  <a:noFill/>
                </a:ln>
                <a:solidFill>
                  <a:srgbClr val="C00000"/>
                </a:solidFill>
                <a:effectLst/>
                <a:uLnTx/>
                <a:uFillTx/>
                <a:latin typeface="Times New Roman" pitchFamily="18" charset="0"/>
                <a:ea typeface="+mn-ea"/>
                <a:cs typeface="Times New Roman" pitchFamily="18" charset="0"/>
              </a:rPr>
              <a:t>«Самолёт»</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Обследование самолёта»</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Чтение и обыгрывание стихотворения А. </a:t>
            </a:r>
            <a:r>
              <a:rPr kumimoji="0" lang="ru-RU"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Барто</a:t>
            </a: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«Самолет»</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Подвижная игра  «Самолет»</a:t>
            </a:r>
          </a:p>
        </p:txBody>
      </p:sp>
    </p:spTree>
    <p:extLst>
      <p:ext uri="{BB962C8B-B14F-4D97-AF65-F5344CB8AC3E}">
        <p14:creationId xmlns:p14="http://schemas.microsoft.com/office/powerpoint/2010/main" val="4162952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extLst>
      <p:ext uri="{BB962C8B-B14F-4D97-AF65-F5344CB8AC3E}">
        <p14:creationId xmlns:p14="http://schemas.microsoft.com/office/powerpoint/2010/main" val="4047675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6" name="Прямоугольник 5"/>
          <p:cNvSpPr/>
          <p:nvPr/>
        </p:nvSpPr>
        <p:spPr>
          <a:xfrm>
            <a:off x="1028701" y="1259633"/>
            <a:ext cx="5112668" cy="349852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rPr>
              <a:t>«Зайка»</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Обследование зайца.</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Подвижная игра «Зайка серенький  сидит и ушами шевелит»</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Чтение  и обыгрывание стихотворения А. </a:t>
            </a:r>
            <a:r>
              <a:rPr kumimoji="0" lang="ru-RU" sz="2400" b="0"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Барто</a:t>
            </a: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«Зайка»</a:t>
            </a:r>
          </a:p>
        </p:txBody>
      </p:sp>
    </p:spTree>
    <p:extLst>
      <p:ext uri="{BB962C8B-B14F-4D97-AF65-F5344CB8AC3E}">
        <p14:creationId xmlns:p14="http://schemas.microsoft.com/office/powerpoint/2010/main" val="3751650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extLst>
      <p:ext uri="{BB962C8B-B14F-4D97-AF65-F5344CB8AC3E}">
        <p14:creationId xmlns:p14="http://schemas.microsoft.com/office/powerpoint/2010/main" val="12131459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0"/>
            <a:ext cx="6858001" cy="9144000"/>
          </a:xfrm>
          <a:prstGeom prst="rect">
            <a:avLst/>
          </a:prstGeom>
          <a:noFill/>
        </p:spPr>
      </p:pic>
      <p:sp>
        <p:nvSpPr>
          <p:cNvPr id="6" name="Прямоугольник 5"/>
          <p:cNvSpPr/>
          <p:nvPr/>
        </p:nvSpPr>
        <p:spPr>
          <a:xfrm>
            <a:off x="1028701" y="1259633"/>
            <a:ext cx="5112668" cy="349852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667" b="1" i="0" u="none" strike="noStrike" kern="1200" cap="none" spc="0" normalizeH="0" baseline="0" noProof="0" dirty="0">
                <a:ln>
                  <a:noFill/>
                </a:ln>
                <a:solidFill>
                  <a:srgbClr val="7030A0"/>
                </a:solidFill>
                <a:effectLst/>
                <a:uLnTx/>
                <a:uFillTx/>
                <a:latin typeface="Times New Roman" pitchFamily="18" charset="0"/>
                <a:ea typeface="+mn-ea"/>
                <a:cs typeface="Times New Roman" pitchFamily="18" charset="0"/>
              </a:rPr>
              <a:t>«Мишка»</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Обследование мишки.</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Чтение и обыгрывание стихотворения «Уронили мишке на пол»</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Подвижная игра «У медведя во бору»</a:t>
            </a:r>
          </a:p>
        </p:txBody>
      </p:sp>
    </p:spTree>
    <p:extLst>
      <p:ext uri="{BB962C8B-B14F-4D97-AF65-F5344CB8AC3E}">
        <p14:creationId xmlns:p14="http://schemas.microsoft.com/office/powerpoint/2010/main" val="25139957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32294"/>
            <a:ext cx="6858000" cy="9144000"/>
          </a:xfrm>
          <a:prstGeom prst="rect">
            <a:avLst/>
          </a:prstGeom>
          <a:noFill/>
        </p:spPr>
      </p:pic>
      <p:sp>
        <p:nvSpPr>
          <p:cNvPr id="7" name="Прямоугольник 6"/>
          <p:cNvSpPr/>
          <p:nvPr/>
        </p:nvSpPr>
        <p:spPr>
          <a:xfrm>
            <a:off x="1124743" y="2133602"/>
            <a:ext cx="4608513" cy="3016210"/>
          </a:xfrm>
          <a:prstGeom prst="rect">
            <a:avLst/>
          </a:prstGeom>
        </p:spPr>
        <p:txBody>
          <a:bodyPr wrap="square">
            <a:spAutoFit/>
          </a:bodyPr>
          <a:lstStyle/>
          <a:p>
            <a:pPr algn="ctr"/>
            <a:r>
              <a:rPr lang="ru-RU" sz="2800" b="1" dirty="0">
                <a:latin typeface="Times New Roman" pitchFamily="18" charset="0"/>
                <a:cs typeface="Times New Roman" pitchFamily="18" charset="0"/>
              </a:rPr>
              <a:t>Заключительный этап</a:t>
            </a:r>
          </a:p>
          <a:p>
            <a:pPr algn="ctr"/>
            <a:endParaRPr lang="ru-RU" b="1" dirty="0">
              <a:latin typeface="Times New Roman" pitchFamily="18" charset="0"/>
              <a:cs typeface="Times New Roman" pitchFamily="18" charset="0"/>
            </a:endParaRPr>
          </a:p>
          <a:p>
            <a:r>
              <a:rPr lang="ru-RU" sz="2400" dirty="0">
                <a:latin typeface="Times New Roman" pitchFamily="18" charset="0"/>
                <a:cs typeface="Times New Roman" pitchFamily="18" charset="0"/>
              </a:rPr>
              <a:t>Фотоколлаж  «Я играю» </a:t>
            </a:r>
          </a:p>
          <a:p>
            <a:r>
              <a:rPr lang="ru-RU" sz="2400" dirty="0">
                <a:latin typeface="Times New Roman" pitchFamily="18" charset="0"/>
                <a:cs typeface="Times New Roman" pitchFamily="18" charset="0"/>
              </a:rPr>
              <a:t> </a:t>
            </a:r>
            <a:endParaRPr lang="ru-RU" sz="2400" i="1" dirty="0">
              <a:latin typeface="Times New Roman" pitchFamily="18" charset="0"/>
              <a:cs typeface="Times New Roman" pitchFamily="18" charset="0"/>
            </a:endParaRPr>
          </a:p>
          <a:p>
            <a:r>
              <a:rPr lang="ru-RU" sz="2400" dirty="0">
                <a:latin typeface="Times New Roman" pitchFamily="18" charset="0"/>
                <a:cs typeface="Times New Roman" pitchFamily="18" charset="0"/>
              </a:rPr>
              <a:t>Книжка раскладушка «Игрушки»</a:t>
            </a:r>
          </a:p>
          <a:p>
            <a:endParaRPr lang="ru-RU" sz="2400" dirty="0">
              <a:latin typeface="Times New Roman" pitchFamily="18" charset="0"/>
              <a:cs typeface="Times New Roman" pitchFamily="18" charset="0"/>
            </a:endParaRPr>
          </a:p>
          <a:p>
            <a:r>
              <a:rPr lang="ru-RU" sz="2400" dirty="0">
                <a:latin typeface="Times New Roman" pitchFamily="18" charset="0"/>
                <a:cs typeface="Times New Roman" pitchFamily="18" charset="0"/>
              </a:rPr>
              <a:t>Сочинения родителей «Любимая игрушка ребенка»</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1" y="-255446"/>
            <a:ext cx="6858000" cy="9144000"/>
          </a:xfrm>
          <a:prstGeom prst="rect">
            <a:avLst/>
          </a:prstGeom>
          <a:noFill/>
        </p:spPr>
      </p:pic>
      <p:sp>
        <p:nvSpPr>
          <p:cNvPr id="6" name="Прямоугольник 5"/>
          <p:cNvSpPr/>
          <p:nvPr/>
        </p:nvSpPr>
        <p:spPr>
          <a:xfrm>
            <a:off x="1124744" y="2459571"/>
            <a:ext cx="4704556" cy="185698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4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ФОТОКОЛЛАЖ</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400" b="1" i="0" u="none" strike="noStrike" kern="1200" cap="none" spc="0" normalizeH="0" baseline="0" noProof="0" dirty="0">
                <a:ln>
                  <a:noFill/>
                </a:ln>
                <a:solidFill>
                  <a:srgbClr val="C00000"/>
                </a:solidFill>
                <a:effectLst/>
                <a:uLnTx/>
                <a:uFillTx/>
                <a:latin typeface="Times New Roman" pitchFamily="18" charset="0"/>
                <a:ea typeface="+mn-ea"/>
                <a:cs typeface="Times New Roman" pitchFamily="18" charset="0"/>
              </a:rPr>
              <a:t>«Я играю»</a:t>
            </a:r>
          </a:p>
        </p:txBody>
      </p:sp>
    </p:spTree>
    <p:extLst>
      <p:ext uri="{BB962C8B-B14F-4D97-AF65-F5344CB8AC3E}">
        <p14:creationId xmlns:p14="http://schemas.microsoft.com/office/powerpoint/2010/main" val="499329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986BCFD8-96EF-4A1B-9380-59F6914A7A7D}"/>
              </a:ext>
            </a:extLst>
          </p:cNvPr>
          <p:cNvSpPr>
            <a:spLocks noGrp="1"/>
          </p:cNvSpPr>
          <p:nvPr>
            <p:ph type="ctrTitle"/>
          </p:nvPr>
        </p:nvSpPr>
        <p:spPr/>
        <p:txBody>
          <a:bodyPr/>
          <a:lstStyle/>
          <a:p>
            <a:endParaRPr lang="ru-RU"/>
          </a:p>
        </p:txBody>
      </p:sp>
      <p:sp>
        <p:nvSpPr>
          <p:cNvPr id="6" name="Подзаголовок 5">
            <a:extLst>
              <a:ext uri="{FF2B5EF4-FFF2-40B4-BE49-F238E27FC236}">
                <a16:creationId xmlns:a16="http://schemas.microsoft.com/office/drawing/2014/main" id="{C6E07590-0CC3-4F40-B465-059986CE0885}"/>
              </a:ext>
            </a:extLst>
          </p:cNvPr>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91641" y="-77755"/>
            <a:ext cx="6974632" cy="9299509"/>
          </a:xfrm>
          <a:prstGeom prst="rect">
            <a:avLst/>
          </a:prstGeom>
          <a:noFill/>
        </p:spPr>
      </p:pic>
      <p:sp>
        <p:nvSpPr>
          <p:cNvPr id="9" name="Прямоугольник 8"/>
          <p:cNvSpPr/>
          <p:nvPr/>
        </p:nvSpPr>
        <p:spPr>
          <a:xfrm>
            <a:off x="644692" y="347533"/>
            <a:ext cx="5280587" cy="748988"/>
          </a:xfrm>
          <a:prstGeom prst="rect">
            <a:avLst/>
          </a:prstGeom>
        </p:spPr>
        <p:txBody>
          <a:bodyPr wrap="square">
            <a:spAutoFit/>
          </a:bodyPr>
          <a:lstStyle/>
          <a:p>
            <a:r>
              <a:rPr lang="ru-RU" sz="4267" b="1" dirty="0">
                <a:latin typeface="Times New Roman" pitchFamily="18" charset="0"/>
                <a:cs typeface="Times New Roman" pitchFamily="18" charset="0"/>
              </a:rPr>
              <a:t>          </a:t>
            </a:r>
            <a:endParaRPr lang="ru-RU" sz="2800" b="1"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986BCFD8-96EF-4A1B-9380-59F6914A7A7D}"/>
              </a:ext>
            </a:extLst>
          </p:cNvPr>
          <p:cNvSpPr>
            <a:spLocks noGrp="1"/>
          </p:cNvSpPr>
          <p:nvPr>
            <p:ph type="ctrTitle"/>
          </p:nvPr>
        </p:nvSpPr>
        <p:spPr/>
        <p:txBody>
          <a:bodyPr/>
          <a:lstStyle/>
          <a:p>
            <a:endParaRPr lang="ru-RU"/>
          </a:p>
        </p:txBody>
      </p:sp>
      <p:sp>
        <p:nvSpPr>
          <p:cNvPr id="6" name="Подзаголовок 5">
            <a:extLst>
              <a:ext uri="{FF2B5EF4-FFF2-40B4-BE49-F238E27FC236}">
                <a16:creationId xmlns:a16="http://schemas.microsoft.com/office/drawing/2014/main" id="{C6E07590-0CC3-4F40-B465-059986CE0885}"/>
              </a:ext>
            </a:extLst>
          </p:cNvPr>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91641" y="-77755"/>
            <a:ext cx="6974632" cy="9299509"/>
          </a:xfrm>
          <a:prstGeom prst="rect">
            <a:avLst/>
          </a:prstGeom>
          <a:noFill/>
        </p:spPr>
      </p:pic>
      <p:sp>
        <p:nvSpPr>
          <p:cNvPr id="9" name="Прямоугольник 8"/>
          <p:cNvSpPr/>
          <p:nvPr/>
        </p:nvSpPr>
        <p:spPr>
          <a:xfrm>
            <a:off x="644692" y="347533"/>
            <a:ext cx="5280587" cy="748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4267"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endPar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7744516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108520"/>
            <a:ext cx="6858000" cy="9361040"/>
          </a:xfrm>
          <a:prstGeom prst="rect">
            <a:avLst/>
          </a:prstGeom>
          <a:noFill/>
        </p:spPr>
      </p:pic>
      <p:sp>
        <p:nvSpPr>
          <p:cNvPr id="13" name="Прямоугольник 12"/>
          <p:cNvSpPr/>
          <p:nvPr/>
        </p:nvSpPr>
        <p:spPr>
          <a:xfrm>
            <a:off x="1556792" y="2051720"/>
            <a:ext cx="4392488" cy="218521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32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Книжка раскладушка</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32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4400" b="1" i="0" u="none" strike="noStrike" kern="1200" cap="none" spc="0" normalizeH="0" baseline="0" noProof="0" dirty="0">
                <a:ln>
                  <a:noFill/>
                </a:ln>
                <a:solidFill>
                  <a:srgbClr val="FF0000"/>
                </a:solidFill>
                <a:effectLst/>
                <a:uLnTx/>
                <a:uFillTx/>
                <a:latin typeface="Times New Roman" pitchFamily="18" charset="0"/>
                <a:ea typeface="+mn-ea"/>
                <a:cs typeface="Times New Roman" pitchFamily="18" charset="0"/>
              </a:rPr>
              <a:t>   «Игрушка»</a:t>
            </a:r>
            <a:endParaRPr kumimoji="0" lang="ru-RU" sz="4400" b="0"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999130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7046640" cy="9323512"/>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1" cy="9753600"/>
          </a:xfrm>
          <a:prstGeom prst="rect">
            <a:avLst/>
          </a:prstGeom>
          <a:noFill/>
        </p:spPr>
      </p:pic>
      <p:sp>
        <p:nvSpPr>
          <p:cNvPr id="6" name="Прямоугольник 5"/>
          <p:cNvSpPr/>
          <p:nvPr/>
        </p:nvSpPr>
        <p:spPr>
          <a:xfrm>
            <a:off x="1028701" y="1979712"/>
            <a:ext cx="4800599" cy="29238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2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СОЧИНЕНИЯ НА ТЕМУ:</a:t>
            </a:r>
            <a:endParaRPr kumimoji="0" lang="ru-RU" sz="2667"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40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rPr>
              <a:t>«Любимая игрушка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002060"/>
                </a:solidFill>
                <a:effectLst/>
                <a:uLnTx/>
                <a:uFillTx/>
                <a:latin typeface="Times New Roman" pitchFamily="18" charset="0"/>
                <a:ea typeface="+mn-ea"/>
                <a:cs typeface="Times New Roman" pitchFamily="18" charset="0"/>
              </a:rPr>
              <a:t>Моего ребёнка»</a:t>
            </a:r>
          </a:p>
        </p:txBody>
      </p:sp>
    </p:spTree>
    <p:extLst>
      <p:ext uri="{BB962C8B-B14F-4D97-AF65-F5344CB8AC3E}">
        <p14:creationId xmlns:p14="http://schemas.microsoft.com/office/powerpoint/2010/main" val="29827417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7046640" cy="9323512"/>
          </a:xfrm>
          <a:prstGeom prst="rect">
            <a:avLst/>
          </a:prstGeom>
          <a:noFill/>
        </p:spPr>
      </p:pic>
    </p:spTree>
    <p:extLst>
      <p:ext uri="{BB962C8B-B14F-4D97-AF65-F5344CB8AC3E}">
        <p14:creationId xmlns:p14="http://schemas.microsoft.com/office/powerpoint/2010/main" val="372615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2" descr="http://photoshop-ramki.ru/wp-content/gallery/childrens/children's20.jpg"/>
          <p:cNvPicPr>
            <a:picLocks noChangeAspect="1" noChangeArrowheads="1"/>
          </p:cNvPicPr>
          <p:nvPr/>
        </p:nvPicPr>
        <p:blipFill>
          <a:blip r:embed="rId2" cstate="print"/>
          <a:srcRect/>
          <a:stretch>
            <a:fillRect/>
          </a:stretch>
        </p:blipFill>
        <p:spPr bwMode="auto">
          <a:xfrm>
            <a:off x="0" y="0"/>
            <a:ext cx="6858000" cy="9144000"/>
          </a:xfrm>
          <a:prstGeom prst="rect">
            <a:avLst/>
          </a:prstGeom>
          <a:noFill/>
        </p:spPr>
      </p:pic>
      <p:sp>
        <p:nvSpPr>
          <p:cNvPr id="5" name="Прямоугольник 4"/>
          <p:cNvSpPr/>
          <p:nvPr/>
        </p:nvSpPr>
        <p:spPr>
          <a:xfrm>
            <a:off x="980727" y="1157820"/>
            <a:ext cx="4896545" cy="6371168"/>
          </a:xfrm>
          <a:prstGeom prst="rect">
            <a:avLst/>
          </a:prstGeom>
        </p:spPr>
        <p:txBody>
          <a:bodyPr wrap="square">
            <a:spAutoFit/>
          </a:bodyPr>
          <a:lstStyle/>
          <a:p>
            <a:r>
              <a:rPr lang="ru-RU" sz="4267" b="1" dirty="0">
                <a:latin typeface="Times New Roman" pitchFamily="18" charset="0"/>
                <a:cs typeface="Times New Roman" pitchFamily="18" charset="0"/>
              </a:rPr>
              <a:t>            </a:t>
            </a:r>
            <a:r>
              <a:rPr lang="ru-RU" sz="2800" b="1" dirty="0">
                <a:latin typeface="Times New Roman" pitchFamily="18" charset="0"/>
                <a:cs typeface="Times New Roman" pitchFamily="18" charset="0"/>
              </a:rPr>
              <a:t>Выводы</a:t>
            </a:r>
            <a:endParaRPr lang="ru-RU" sz="4267" b="1" dirty="0">
              <a:latin typeface="Times New Roman" pitchFamily="18" charset="0"/>
              <a:cs typeface="Times New Roman" pitchFamily="18" charset="0"/>
            </a:endParaRPr>
          </a:p>
          <a:p>
            <a:r>
              <a:rPr lang="ru-RU" dirty="0">
                <a:latin typeface="Times New Roman" pitchFamily="18" charset="0"/>
                <a:cs typeface="Times New Roman" pitchFamily="18" charset="0"/>
              </a:rPr>
              <a:t>После проведения мероприятий дети стали игрушки использовать  по назначению, реже плакать по утрам, научились играть вместе и договариваться во время игры, если им захотелось  поиграть в одну и туже игрушку. С большим интересом  дети стали слушать произведения </a:t>
            </a:r>
            <a:r>
              <a:rPr lang="ru-RU" dirty="0" err="1">
                <a:latin typeface="Times New Roman" pitchFamily="18" charset="0"/>
                <a:cs typeface="Times New Roman" pitchFamily="18" charset="0"/>
              </a:rPr>
              <a:t>А.Л.Барто</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проявлять интерес к иллюстрациям по этим произведениям, рассказывать «о чем эта книга». С  удовольствием многие дети читают наизусть стихотворения </a:t>
            </a:r>
            <a:r>
              <a:rPr lang="ru-RU" dirty="0" err="1">
                <a:latin typeface="Times New Roman" pitchFamily="18" charset="0"/>
                <a:cs typeface="Times New Roman" pitchFamily="18" charset="0"/>
              </a:rPr>
              <a:t>А.Л.Барто</a:t>
            </a:r>
            <a:r>
              <a:rPr lang="ru-RU" dirty="0">
                <a:latin typeface="Times New Roman" pitchFamily="18" charset="0"/>
                <a:cs typeface="Times New Roman" pitchFamily="18" charset="0"/>
              </a:rPr>
              <a:t> из цикла «Игрушки». Во время самостоятельных игр в игровых уголках и в совместных играх с воспитателем, дети стали более внимательными и бережливыми по отношению к игрушкам, куклам, с удовольствием играют рядом друг с другом</a:t>
            </a:r>
            <a:r>
              <a:rPr lang="ru-RU" sz="2667" dirty="0">
                <a:latin typeface="Times New Roman" pitchFamily="18" charset="0"/>
                <a:cs typeface="Times New Roman" pitchFamily="18" charset="0"/>
              </a:rPr>
              <a:t>.</a:t>
            </a:r>
          </a:p>
          <a:p>
            <a:endParaRPr lang="ru-RU" sz="2667" dirty="0">
              <a:latin typeface="Times New Roman" pitchFamily="18" charset="0"/>
              <a:cs typeface="Times New Roman" pitchFamily="18" charset="0"/>
            </a:endParaRPr>
          </a:p>
          <a:p>
            <a:r>
              <a:rPr lang="ru-RU" sz="2400" dirty="0"/>
              <a:t>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http://photoshop-ramki.ru/wp-content/gallery/childrens/children's20.jpg"/>
          <p:cNvPicPr>
            <a:picLocks noChangeAspect="1" noChangeArrowheads="1"/>
          </p:cNvPicPr>
          <p:nvPr/>
        </p:nvPicPr>
        <p:blipFill>
          <a:blip r:embed="rId2" cstate="print"/>
          <a:srcRect/>
          <a:stretch>
            <a:fillRect/>
          </a:stretch>
        </p:blipFill>
        <p:spPr bwMode="auto">
          <a:xfrm>
            <a:off x="0" y="-95250"/>
            <a:ext cx="6974633" cy="9239250"/>
          </a:xfrm>
          <a:prstGeom prst="rect">
            <a:avLst/>
          </a:prstGeom>
          <a:noFill/>
        </p:spPr>
      </p:pic>
      <p:sp>
        <p:nvSpPr>
          <p:cNvPr id="6" name="Прямоугольник 5"/>
          <p:cNvSpPr/>
          <p:nvPr/>
        </p:nvSpPr>
        <p:spPr>
          <a:xfrm>
            <a:off x="1028701" y="2051718"/>
            <a:ext cx="5314949" cy="19389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6000" b="0" i="0" u="none" strike="noStrike" kern="1200" cap="none" spc="0" normalizeH="0" baseline="0" noProof="0" dirty="0">
                <a:ln>
                  <a:noFill/>
                </a:ln>
                <a:solidFill>
                  <a:srgbClr val="C00000"/>
                </a:solidFill>
                <a:effectLst/>
                <a:uLnTx/>
                <a:uFillTx/>
                <a:latin typeface="Times New Roman" pitchFamily="18" charset="0"/>
                <a:ea typeface="+mn-ea"/>
                <a:cs typeface="Times New Roman" pitchFamily="18" charset="0"/>
              </a:rPr>
              <a:t>Спасибо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6000" b="0" i="0" u="none" strike="noStrike" kern="1200" cap="none" spc="0" normalizeH="0" baseline="0" noProof="0" dirty="0">
                <a:ln>
                  <a:noFill/>
                </a:ln>
                <a:solidFill>
                  <a:srgbClr val="C00000"/>
                </a:solidFill>
                <a:effectLst/>
                <a:uLnTx/>
                <a:uFillTx/>
                <a:latin typeface="Times New Roman" pitchFamily="18" charset="0"/>
                <a:ea typeface="+mn-ea"/>
                <a:cs typeface="Times New Roman" pitchFamily="18" charset="0"/>
              </a:rPr>
              <a:t>за внимание!.</a:t>
            </a:r>
          </a:p>
        </p:txBody>
      </p:sp>
    </p:spTree>
    <p:extLst>
      <p:ext uri="{BB962C8B-B14F-4D97-AF65-F5344CB8AC3E}">
        <p14:creationId xmlns:p14="http://schemas.microsoft.com/office/powerpoint/2010/main" val="16375445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437</TotalTime>
  <Words>649</Words>
  <Application>Microsoft Office PowerPoint</Application>
  <PresentationFormat>Экран (4:3)</PresentationFormat>
  <Paragraphs>130</Paragraphs>
  <Slides>28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Arial</vt:lpstr>
      <vt:lpstr>Calibri</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usereldo100318@outlook.com</cp:lastModifiedBy>
  <cp:revision>53</cp:revision>
  <dcterms:created xsi:type="dcterms:W3CDTF">2016-04-16T19:30:53Z</dcterms:created>
  <dcterms:modified xsi:type="dcterms:W3CDTF">2018-03-26T11:42:28Z</dcterms:modified>
</cp:coreProperties>
</file>