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2"/>
  </p:notesMasterIdLst>
  <p:sldIdLst>
    <p:sldId id="256" r:id="rId2"/>
    <p:sldId id="278" r:id="rId3"/>
    <p:sldId id="257" r:id="rId4"/>
    <p:sldId id="290" r:id="rId5"/>
    <p:sldId id="280" r:id="rId6"/>
    <p:sldId id="289" r:id="rId7"/>
    <p:sldId id="264" r:id="rId8"/>
    <p:sldId id="283" r:id="rId9"/>
    <p:sldId id="267" r:id="rId10"/>
    <p:sldId id="269" r:id="rId11"/>
    <p:sldId id="296" r:id="rId12"/>
    <p:sldId id="291" r:id="rId13"/>
    <p:sldId id="293" r:id="rId14"/>
    <p:sldId id="273" r:id="rId15"/>
    <p:sldId id="294" r:id="rId16"/>
    <p:sldId id="274" r:id="rId17"/>
    <p:sldId id="299" r:id="rId18"/>
    <p:sldId id="288" r:id="rId19"/>
    <p:sldId id="292" r:id="rId20"/>
    <p:sldId id="29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sus123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ABDB"/>
    <a:srgbClr val="FDAE95"/>
    <a:srgbClr val="42D283"/>
    <a:srgbClr val="FFFF0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61868-E668-441D-B2ED-C40683003058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4926EC-F056-49EF-B021-F438B7DFEA4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4419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926EC-F056-49EF-B021-F438B7DFEA45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631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926EC-F056-49EF-B021-F438B7DFEA45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056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926EC-F056-49EF-B021-F438B7DFEA4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041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BAF9594-C2A2-49D0-8FA3-F487EFFC2195}" type="datetimeFigureOut">
              <a:rPr lang="ru-RU" smtClean="0"/>
              <a:pPr/>
              <a:t>26.11.2018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04E3934-15CC-452B-9460-4C1A3939B93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5" Type="http://schemas.openxmlformats.org/officeDocument/2006/relationships/image" Target="../media/image73.jpeg"/><Relationship Id="rId10" Type="http://schemas.openxmlformats.org/officeDocument/2006/relationships/image" Target="../media/image78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556000"/>
            <a:ext cx="6296744" cy="2692399"/>
          </a:xfrm>
        </p:spPr>
        <p:txBody>
          <a:bodyPr/>
          <a:lstStyle/>
          <a:p>
            <a:endParaRPr lang="ru-RU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1119563"/>
            <a:ext cx="6336704" cy="288032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304800"/>
            <a:ext cx="822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ru-RU" b="1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19" y="1981200"/>
            <a:ext cx="4335781" cy="30651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 descr="F:\оборудование\20181122_1316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1981200"/>
            <a:ext cx="4042792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453008" y="293370"/>
            <a:ext cx="8305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srgbClr val="C00000"/>
                </a:solidFill>
                <a:latin typeface="Arial Black" panose="020B0A04020102020204" pitchFamily="34" charset="0"/>
              </a:rPr>
              <a:t>«Использование нестандартного оборудования как современное эффективное средство физкультурно-оздоровительной работы  и повышения двигательной активности у детей  дошкольного возраста»</a:t>
            </a:r>
          </a:p>
          <a:p>
            <a:pPr lvl="0"/>
            <a:endParaRPr lang="en-US" sz="20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43400" y="571500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400" b="1" dirty="0">
                <a:solidFill>
                  <a:srgbClr val="073E87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опыта работы: Инструктора по физкультуре высшей квалификационной категории: Максимова Лариса 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27376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4799" y="457199"/>
            <a:ext cx="1295400" cy="1999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0200" y="685800"/>
            <a:ext cx="7315199" cy="57150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Актуальность: </a:t>
            </a:r>
            <a:endParaRPr lang="en-US" sz="2000" b="1" dirty="0">
              <a:solidFill>
                <a:srgbClr val="FF0000"/>
              </a:solidFill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C</a:t>
            </a:r>
            <a:r>
              <a:rPr lang="ru-RU" sz="1800" b="1" dirty="0" err="1">
                <a:solidFill>
                  <a:schemeClr val="tx1"/>
                </a:solidFill>
              </a:rPr>
              <a:t>овершенствование</a:t>
            </a:r>
            <a:r>
              <a:rPr lang="ru-RU" sz="1800" b="1" dirty="0">
                <a:solidFill>
                  <a:schemeClr val="tx1"/>
                </a:solidFill>
              </a:rPr>
              <a:t> системы физического воспитания дошкольников в соответствии с современными требованиями.</a:t>
            </a:r>
          </a:p>
          <a:p>
            <a:r>
              <a:rPr lang="ru-RU" sz="1800" b="1" dirty="0">
                <a:solidFill>
                  <a:srgbClr val="FF0000"/>
                </a:solidFill>
              </a:rPr>
              <a:t>Цель</a:t>
            </a:r>
            <a:r>
              <a:rPr lang="ru-RU" sz="1800" b="1" dirty="0"/>
              <a:t> </a:t>
            </a:r>
            <a:r>
              <a:rPr lang="ru-RU" sz="1800" b="1" dirty="0">
                <a:solidFill>
                  <a:srgbClr val="FF0000"/>
                </a:solidFill>
              </a:rPr>
              <a:t>применения нестандартного оборудования:</a:t>
            </a:r>
            <a:endParaRPr lang="ru-RU" sz="1800" dirty="0">
              <a:solidFill>
                <a:srgbClr val="FF0000"/>
              </a:solidFill>
            </a:endParaRPr>
          </a:p>
          <a:p>
            <a:r>
              <a:rPr lang="ru-RU" sz="1800" dirty="0">
                <a:solidFill>
                  <a:srgbClr val="FF0000"/>
                </a:solidFill>
              </a:rPr>
              <a:t> </a:t>
            </a:r>
            <a:r>
              <a:rPr lang="ru-RU" sz="1800" b="1" dirty="0">
                <a:solidFill>
                  <a:schemeClr val="tx1"/>
                </a:solidFill>
              </a:rPr>
              <a:t>Оптимизации двигательной активности </a:t>
            </a:r>
            <a:r>
              <a:rPr lang="ru-RU" sz="1800" b="1" dirty="0" smtClean="0">
                <a:solidFill>
                  <a:schemeClr val="tx1"/>
                </a:solidFill>
              </a:rPr>
              <a:t>дошкольников</a:t>
            </a:r>
            <a:endParaRPr lang="en-US" sz="1800" b="1" dirty="0" smtClean="0">
              <a:solidFill>
                <a:schemeClr val="tx1"/>
              </a:solidFill>
            </a:endParaRPr>
          </a:p>
          <a:p>
            <a:r>
              <a:rPr lang="ru-RU" sz="1800" b="1" dirty="0">
                <a:solidFill>
                  <a:srgbClr val="FF0000"/>
                </a:solidFill>
              </a:rPr>
              <a:t>Задачи:</a:t>
            </a:r>
            <a:endParaRPr lang="ru-RU" sz="1800" dirty="0">
              <a:solidFill>
                <a:srgbClr val="FF0000"/>
              </a:solidFill>
            </a:endParaRPr>
          </a:p>
          <a:p>
            <a:pPr marL="342900" indent="-342900">
              <a:buFontTx/>
              <a:buChar char="-"/>
            </a:pPr>
            <a:r>
              <a:rPr lang="ru-RU" sz="1800" b="1" dirty="0">
                <a:solidFill>
                  <a:schemeClr val="tx1"/>
                </a:solidFill>
              </a:rPr>
              <a:t>Мотивировать детей на двигательную активность </a:t>
            </a:r>
            <a:endParaRPr lang="en-US" sz="1800" b="1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r>
              <a:rPr lang="ru-RU" sz="1800" b="1" dirty="0">
                <a:solidFill>
                  <a:schemeClr val="tx1"/>
                </a:solidFill>
              </a:rPr>
              <a:t>Развивать выразительность и красоту движений. </a:t>
            </a:r>
            <a:endParaRPr lang="en-US" sz="1800" b="1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r>
              <a:rPr lang="ru-RU" sz="1800" b="1" dirty="0">
                <a:solidFill>
                  <a:schemeClr val="tx1"/>
                </a:solidFill>
              </a:rPr>
              <a:t>Развивать творчество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ru-RU" sz="1800" b="1" dirty="0">
                <a:solidFill>
                  <a:schemeClr val="tx1"/>
                </a:solidFill>
              </a:rPr>
              <a:t>и фантазию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solidFill>
                  <a:schemeClr val="tx1"/>
                </a:solidFill>
              </a:rPr>
              <a:t> Повысить у детей интерес к физкультурным занятиям.</a:t>
            </a:r>
          </a:p>
          <a:p>
            <a:pPr marL="342900" indent="-342900">
              <a:buFontTx/>
              <a:buChar char="-"/>
            </a:pPr>
            <a:r>
              <a:rPr lang="ru-RU" sz="1800" b="1" dirty="0" smtClean="0">
                <a:solidFill>
                  <a:schemeClr val="tx1"/>
                </a:solidFill>
              </a:rPr>
              <a:t>Формировать </a:t>
            </a:r>
            <a:r>
              <a:rPr lang="ru-RU" sz="1800" b="1" dirty="0">
                <a:solidFill>
                  <a:schemeClr val="tx1"/>
                </a:solidFill>
              </a:rPr>
              <a:t>потребность к самостоятельным действиям.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solidFill>
                  <a:schemeClr val="tx1"/>
                </a:solidFill>
              </a:rPr>
              <a:t>Привлечь внимание родителей к проблеме сохранения здоровья детей.</a:t>
            </a:r>
          </a:p>
          <a:p>
            <a:pPr marL="342900" indent="-342900">
              <a:buFontTx/>
              <a:buChar char="-"/>
            </a:pPr>
            <a:r>
              <a:rPr lang="ru-RU" sz="1800" b="1" dirty="0">
                <a:solidFill>
                  <a:schemeClr val="tx1"/>
                </a:solidFill>
              </a:rPr>
              <a:t>Обобщать и распространять опыт работы по созданию и использованию нестандартного оборудования для двигательной среды.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55942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0764" y="89724"/>
            <a:ext cx="3124200" cy="728473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solidFill>
                  <a:schemeClr val="tx1"/>
                </a:solidFill>
              </a:rPr>
              <a:t>Новизна заключается </a:t>
            </a:r>
            <a:r>
              <a:rPr lang="ru-RU" sz="2000" b="1" dirty="0" smtClean="0">
                <a:solidFill>
                  <a:schemeClr val="tx1"/>
                </a:solidFill>
              </a:rPr>
              <a:t>:</a:t>
            </a:r>
            <a:r>
              <a:rPr lang="ru-RU" sz="1800" dirty="0">
                <a:solidFill>
                  <a:schemeClr val="tx1"/>
                </a:solidFill>
              </a:rPr>
              <a:t> в необычной форме и </a:t>
            </a:r>
            <a:r>
              <a:rPr lang="en-US" sz="1800" dirty="0">
                <a:solidFill>
                  <a:schemeClr val="tx1"/>
                </a:solidFill>
              </a:rPr>
              <a:t/>
            </a:r>
            <a:br>
              <a:rPr lang="en-US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красочности нестандартного оборудования,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1000" y="331470"/>
            <a:ext cx="914400" cy="1411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asus123\Desktop\нест.оборуд для презентации\P11603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274" y="300990"/>
            <a:ext cx="3836126" cy="33566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sus123\Desktop\нест.оборуд для презентации\P1160280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524000"/>
            <a:ext cx="4343400" cy="3527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981878"/>
            <a:ext cx="4572000" cy="3644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981879"/>
            <a:ext cx="4114800" cy="3606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809" y="818197"/>
            <a:ext cx="4704260" cy="3525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35341"/>
            <a:ext cx="4419600" cy="4022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610" y="1828801"/>
            <a:ext cx="5617006" cy="4648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984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16230"/>
            <a:ext cx="4853774" cy="236220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FF0000"/>
                </a:solidFill>
              </a:rPr>
              <a:t>Требования к изготовлению нестандартного оборудования</a:t>
            </a:r>
            <a:br>
              <a:rPr lang="ru-RU" sz="1800" b="1" dirty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rgbClr val="FF0000"/>
                </a:solidFill>
              </a:rPr>
              <a:t>Оно должно быть:</a:t>
            </a:r>
            <a:br>
              <a:rPr lang="ru-RU" sz="1800" b="1" dirty="0">
                <a:solidFill>
                  <a:srgbClr val="FF0000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безопасным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максимально эффективным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удобным </a:t>
            </a:r>
            <a:r>
              <a:rPr lang="ru-RU" sz="1800" b="1" dirty="0">
                <a:solidFill>
                  <a:schemeClr val="tx1"/>
                </a:solidFill>
              </a:rPr>
              <a:t>к </a:t>
            </a:r>
            <a:r>
              <a:rPr lang="ru-RU" sz="1800" b="1" dirty="0" smtClean="0">
                <a:solidFill>
                  <a:schemeClr val="tx1"/>
                </a:solidFill>
              </a:rPr>
              <a:t>применению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универсальным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простым </a:t>
            </a:r>
            <a:r>
              <a:rPr lang="ru-RU" sz="1800" b="1" dirty="0">
                <a:solidFill>
                  <a:schemeClr val="tx1"/>
                </a:solidFill>
              </a:rPr>
              <a:t>в </a:t>
            </a:r>
            <a:r>
              <a:rPr lang="ru-RU" sz="1800" b="1" dirty="0" smtClean="0">
                <a:solidFill>
                  <a:schemeClr val="tx1"/>
                </a:solidFill>
              </a:rPr>
              <a:t>изготовлении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 smtClean="0">
                <a:solidFill>
                  <a:schemeClr val="tx1"/>
                </a:solidFill>
              </a:rPr>
              <a:t>эстетическим</a:t>
            </a: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1800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52400" y="316230"/>
            <a:ext cx="1066800" cy="1945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 descr="C:\Users\asus123\Desktop\нест.оборуд для презентации\P13803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16230"/>
            <a:ext cx="2944301" cy="2190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asus123\Desktop\нест.оборуд для презентации\P14002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990600"/>
            <a:ext cx="3048000" cy="26363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sus123\Desktop\нест.оборуд для презентации\P1400070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687" y="1794510"/>
            <a:ext cx="3064625" cy="25069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sus123\Desktop\нестандартное оборудование\P138055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614976"/>
            <a:ext cx="2971631" cy="26618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asus123\Desktop\нест.оборуд для презентации\P116024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48000"/>
            <a:ext cx="2913600" cy="2895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asus123\Desktop\нест.оборуд для презентации\P116049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86200"/>
            <a:ext cx="2725658" cy="28270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00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228600"/>
            <a:ext cx="6934200" cy="838200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Вариативность использования нестандартного оборудования</a:t>
            </a:r>
            <a:br>
              <a:rPr lang="ru-RU" sz="2000" b="1" dirty="0">
                <a:solidFill>
                  <a:srgbClr val="FF0000"/>
                </a:solidFill>
              </a:rPr>
            </a:br>
            <a:endParaRPr lang="ru-RU" sz="20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81000" y="228600"/>
            <a:ext cx="877524" cy="16001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C:\Users\asus123\Desktop\нестандартное оборудование\P11109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757383"/>
            <a:ext cx="5168010" cy="42659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asus123\Desktop\нестандартное оборудование\P132020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16" y="1219200"/>
            <a:ext cx="4755705" cy="4495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asus123\Pictures\оборудование\image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1811214"/>
            <a:ext cx="6089205" cy="48943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asus123\Desktop\нест.оборуд для презентации\P117018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10" y="819272"/>
            <a:ext cx="6934200" cy="5892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94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123\Desktop\нест.оборуд для презентации\P14201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80" y="811389"/>
            <a:ext cx="5410200" cy="4267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us123\Desktop\нест.оборуд для презентации\P14201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301" y="278888"/>
            <a:ext cx="5029200" cy="4428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sus123\Desktop\нест.оборуд для презентации\P14201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3164584"/>
            <a:ext cx="4704443" cy="35410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sus123\Desktop\нест.оборуд для презентации\P14202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082974"/>
            <a:ext cx="4250301" cy="37042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0080" y="233036"/>
            <a:ext cx="634320" cy="115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70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481" y="304800"/>
            <a:ext cx="6248400" cy="1261872"/>
          </a:xfrm>
        </p:spPr>
        <p:txBody>
          <a:bodyPr>
            <a:normAutofit/>
          </a:bodyPr>
          <a:lstStyle/>
          <a:p>
            <a:pPr lvl="0"/>
            <a:r>
              <a:rPr lang="ru-RU" sz="2400" b="1" dirty="0">
                <a:solidFill>
                  <a:srgbClr val="FF0000"/>
                </a:solidFill>
              </a:rPr>
              <a:t>Виды нестандартного оборудования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dirty="0">
                <a:solidFill>
                  <a:schemeClr val="tx1"/>
                </a:solidFill>
              </a:rPr>
              <a:t>- изготовленное своими руками</a:t>
            </a:r>
            <a:br>
              <a:rPr lang="ru-RU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77200" y="304800"/>
            <a:ext cx="71037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360649"/>
            <a:ext cx="6019800" cy="459720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Picture 2" descr="C:\Users\asus123\Desktop\нестандартное оборудование\P13300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763251"/>
            <a:ext cx="6031634" cy="474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609304"/>
            <a:ext cx="5715000" cy="4267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90960"/>
            <a:ext cx="6019800" cy="50068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34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sus123\Desktop\нестандартное оборудование\P13805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5771"/>
            <a:ext cx="4953000" cy="4038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sus123\Desktop\нестандартное оборудование\P13803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75771"/>
            <a:ext cx="5559401" cy="4724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sus123\Desktop\нестандартное оборудование\P138035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377855"/>
            <a:ext cx="4550658" cy="32950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24200"/>
            <a:ext cx="4114800" cy="358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993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- изготовленное из стандартного</a:t>
            </a:r>
            <a:r>
              <a:rPr lang="ru-RU" sz="1800" b="1" dirty="0">
                <a:solidFill>
                  <a:srgbClr val="FF0000"/>
                </a:solidFill>
              </a:rPr>
              <a:t> оборудования</a:t>
            </a:r>
            <a:br>
              <a:rPr lang="ru-RU" sz="1800" b="1" dirty="0">
                <a:solidFill>
                  <a:srgbClr val="FF0000"/>
                </a:solidFill>
              </a:rPr>
            </a:br>
            <a:endParaRPr lang="ru-RU" sz="1800" b="1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6364" y="414604"/>
            <a:ext cx="609600" cy="1111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 descr="C:\Users\asus123\Desktop\нест.оборуд для презентации\P14200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861653"/>
            <a:ext cx="5334000" cy="4038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asus123\Desktop\нест.оборуд для презентации\P14202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880953"/>
            <a:ext cx="4495800" cy="3886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asus123\Desktop\нест.оборуд для презентации\P14200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209800"/>
            <a:ext cx="4533900" cy="4038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sus123\Desktop\нест.оборуд для презентации\P1330241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964" y="966155"/>
            <a:ext cx="4533900" cy="3765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asus123\Desktop\нест.оборуд для презентации\P124061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2909286"/>
            <a:ext cx="5905500" cy="3794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40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162" y="457950"/>
            <a:ext cx="8229600" cy="1252728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- приобретенное в магазине</a:t>
            </a:r>
            <a:br>
              <a:rPr lang="ru-RU" sz="2000" b="1" dirty="0">
                <a:solidFill>
                  <a:srgbClr val="FF0000"/>
                </a:solidFill>
              </a:rPr>
            </a:b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8030" y="836713"/>
            <a:ext cx="374228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42D283"/>
              </a:solidFill>
            </a:endParaRPr>
          </a:p>
          <a:p>
            <a:pPr algn="ctr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42D283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05800" y="228600"/>
            <a:ext cx="575567" cy="865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Объект 9" descr="C:\Users\user\Desktop\Максимова\нестандартное оборудование\P1380489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94508"/>
            <a:ext cx="3409430" cy="3124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asus123\Desktop\нест.оборуд для презентации\P13803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6" y="4059382"/>
            <a:ext cx="3034144" cy="2552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asus123\Desktop\нестандартное оборудование\IMG_35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325366"/>
            <a:ext cx="2286000" cy="2133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asus123\Pictures\оборудование\P140027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4707082"/>
            <a:ext cx="2438400" cy="190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H:\выборка день смеха\P1350179 (2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1094508"/>
            <a:ext cx="5909566" cy="4163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asus123\Desktop\нестандартное оборудование\P138092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3392166"/>
            <a:ext cx="5393183" cy="3219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824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sus123\Pictures\оборудование\P13507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7" y="1198418"/>
            <a:ext cx="3314686" cy="2449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sus123\Pictures\оборудование\P13506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5781"/>
            <a:ext cx="4065002" cy="2302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us123\Pictures\оборудование\Эстафета реактивные самолеты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657" y="1198418"/>
            <a:ext cx="7411942" cy="5789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us123\Pictures\оборудование\Игра Запусти летающую тарелку (3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38" y="928255"/>
            <a:ext cx="7817126" cy="5845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1641" y="228600"/>
            <a:ext cx="531833" cy="969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771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38327"/>
            <a:ext cx="8305800" cy="2226471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</a:rPr>
              <a:t>Ожидаемые результаты: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-обогащение двигательного опыта;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-развитие сноровки, внимания, ловкости,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 умения быть в коллективе;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-повышение самооценки;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-бережное обращение с пособиями, применение их творчески.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 приобретение навыков самостоятельной двигательной активности при использовании нестандартного оборудования.</a:t>
            </a:r>
            <a:br>
              <a:rPr lang="ru-RU" sz="1800" b="1" dirty="0">
                <a:solidFill>
                  <a:schemeClr val="tx1"/>
                </a:solidFill>
              </a:rPr>
            </a:b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810473"/>
            <a:ext cx="417646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153400" y="317249"/>
            <a:ext cx="751499" cy="13703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 descr="C:\Users\asus123\Pictures\выбор ханты\P13808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38400"/>
            <a:ext cx="45720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asus123\Desktop\нестандартное оборудование\P137086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404680"/>
            <a:ext cx="46482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31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7010400" cy="54864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</a:rPr>
              <a:t>Направления применения нестандартного оборудования:</a:t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600" b="1" dirty="0">
                <a:solidFill>
                  <a:schemeClr val="tx1"/>
                </a:solidFill>
              </a:rPr>
              <a:t>- </a:t>
            </a:r>
            <a:r>
              <a:rPr lang="ru-RU" sz="2400" b="1" dirty="0">
                <a:solidFill>
                  <a:schemeClr val="tx1"/>
                </a:solidFill>
              </a:rPr>
              <a:t>Оздоровительное (утренняя гимнастика</a:t>
            </a:r>
            <a:r>
              <a:rPr lang="ru-RU" sz="2400" b="1" dirty="0" smtClean="0">
                <a:solidFill>
                  <a:schemeClr val="tx1"/>
                </a:solidFill>
              </a:rPr>
              <a:t>)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- Тренировочное (физкультурное, сюжетное </a:t>
            </a:r>
            <a:r>
              <a:rPr lang="ru-RU" sz="2400" b="1" dirty="0">
                <a:solidFill>
                  <a:schemeClr val="tx1"/>
                </a:solidFill>
              </a:rPr>
              <a:t>занятие) 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-  Развлекательное (физкультурное развлечение, спортивные праздники)</a:t>
            </a:r>
            <a:br>
              <a:rPr lang="ru-RU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600257" y="2743200"/>
            <a:ext cx="125360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918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утренняя гимнастика</a:t>
            </a:r>
            <a:br>
              <a:rPr lang="ru-RU" sz="2400" b="1" dirty="0">
                <a:solidFill>
                  <a:srgbClr val="FF0000"/>
                </a:solidFill>
              </a:rPr>
            </a:b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1196752"/>
            <a:ext cx="42484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800721" y="427372"/>
            <a:ext cx="977456" cy="1401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Объект 7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5307124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28800"/>
            <a:ext cx="4683385" cy="4197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863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- Тренировочное (физкультурное</a:t>
            </a:r>
            <a:r>
              <a:rPr lang="ru-RU" sz="2000" b="1" dirty="0" smtClean="0">
                <a:solidFill>
                  <a:srgbClr val="FF0000"/>
                </a:solidFill>
              </a:rPr>
              <a:t>, </a:t>
            </a:r>
            <a:r>
              <a:rPr lang="ru-RU" sz="2000" b="1" dirty="0">
                <a:solidFill>
                  <a:srgbClr val="FF0000"/>
                </a:solidFill>
              </a:rPr>
              <a:t>занятие) </a:t>
            </a:r>
            <a:br>
              <a:rPr lang="ru-RU" sz="2000" b="1" dirty="0">
                <a:solidFill>
                  <a:srgbClr val="FF0000"/>
                </a:solidFill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46" y="2057400"/>
            <a:ext cx="5253953" cy="4246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905001"/>
            <a:ext cx="3528392" cy="4398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44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sus123\Desktop\нест.оборуд для презентации\P13804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585" y="916283"/>
            <a:ext cx="4495800" cy="35073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Спортивные праздники и физкультурные развлечения</a:t>
            </a:r>
            <a:br>
              <a:rPr lang="ru-RU" sz="2000" b="1" dirty="0">
                <a:solidFill>
                  <a:srgbClr val="FF0000"/>
                </a:solidFill>
              </a:rPr>
            </a:b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01000" y="304800"/>
            <a:ext cx="823056" cy="12229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 descr="C:\Users\asus123\Pictures\выбор ханты\P13808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029702"/>
            <a:ext cx="7367499" cy="5439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sus123\Desktop\нест.оборуд для презентации\P13804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322192"/>
            <a:ext cx="3537000" cy="228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asus123\Pictures\выбор ханты\P13808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527766"/>
            <a:ext cx="7217150" cy="4800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17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sus123\Pictures\оборудование\P13505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838200"/>
            <a:ext cx="2743200" cy="2590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sus123\Pictures\оборудование\Эстафета Пройди по млечному пути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85799"/>
            <a:ext cx="3678381" cy="30898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asus123\Desktop\нест.оборуд для презентации\Ура! Мы космонавты!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516220"/>
            <a:ext cx="2895600" cy="29718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asus123\Pictures\выбор ханты\P13808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946331"/>
            <a:ext cx="3429000" cy="2759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asus123\Desktop\нестандартное оборудование\P138047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945" y="3886200"/>
            <a:ext cx="2597727" cy="2667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asus123\Pictures\оборудование\P139005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918" y="3830920"/>
            <a:ext cx="2597728" cy="27775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sus123\Desktop\нестандартное оборудование\P13804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04800"/>
            <a:ext cx="3155400" cy="25602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us123\Desktop\нест.оборуд для презентации\P13809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584943"/>
            <a:ext cx="3351932" cy="2666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us123\Pictures\оборудование\P13900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946151"/>
            <a:ext cx="3505403" cy="26289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sus123\Desktop\нестандартное оборудование\P13805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21" y="4114800"/>
            <a:ext cx="3367188" cy="25252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86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514856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</a:rPr>
              <a:t>Спортивные праздники совместно с </a:t>
            </a:r>
            <a:r>
              <a:rPr lang="ru-RU" sz="2000" b="1" dirty="0" smtClean="0">
                <a:solidFill>
                  <a:srgbClr val="FF0000"/>
                </a:solidFill>
              </a:rPr>
              <a:t>родителями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Picture 4" descr="C:\Users\asus123\Desktop\нестандартное оборудование\P13805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466" y="1388602"/>
            <a:ext cx="2268000" cy="17009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asus123\Desktop\нестандартное оборудование\P13804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545" y="1143000"/>
            <a:ext cx="2232000" cy="1678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asus123\Desktop\нестандартное оборудование\P1340582 —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74184"/>
            <a:ext cx="2304000" cy="153763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sus123\Desktop\нестандартное оборудование\P13805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66" y="2828820"/>
            <a:ext cx="2917800" cy="23507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asus123\Desktop\нестандартное оборудование\P138054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250643"/>
            <a:ext cx="2667000" cy="22092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asus123\Desktop\нестандартное оборудование\DPP_009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911816"/>
            <a:ext cx="2757000" cy="23553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sus123\Desktop\нестандартное оборудование\IMG_222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267199"/>
            <a:ext cx="2680799" cy="21567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sus123\Pictures\оборудование\P13409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0" y="1336680"/>
            <a:ext cx="2438400" cy="180474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asus123\Desktop\нестандартное оборудование\P138056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66" y="4862979"/>
            <a:ext cx="2571000" cy="19281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G:\нестандартное оборудование\IMG_2540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466" y="4973782"/>
            <a:ext cx="2721033" cy="18173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7279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28601"/>
            <a:ext cx="7138220" cy="2640118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FF0000"/>
                </a:solidFill>
              </a:rPr>
              <a:t>Заключение:</a:t>
            </a:r>
            <a:br>
              <a:rPr lang="ru-RU" sz="1800" b="1" dirty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Нестандартное оборудование:  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-повышает интерес у детей к занятиям ; улучшает качество их выполнения,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вводит разнообразие в физкультурно-оздоровительную работу,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имеет огромную вариативность и интеграцию,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способствует повышению двигательной активности у детей тем самым укрепляет их психическое и физическое  здоровье. </a:t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     </a:t>
            </a:r>
            <a:br>
              <a:rPr lang="ru-RU" sz="1800" b="1" dirty="0">
                <a:solidFill>
                  <a:schemeClr val="tx1"/>
                </a:solidFill>
              </a:rPr>
            </a:br>
            <a:endParaRPr lang="ru-RU" sz="1800" b="1" dirty="0">
              <a:solidFill>
                <a:schemeClr val="tx1"/>
              </a:solidFill>
            </a:endParaRPr>
          </a:p>
        </p:txBody>
      </p:sp>
      <p:pic>
        <p:nvPicPr>
          <p:cNvPr id="14" name="Picture 3" descr="C:\Users\asus123\Desktop\нестандартное оборудование\P13709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667006"/>
            <a:ext cx="2952000" cy="26669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sus123\Pictures\оборудование\P140021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90800"/>
            <a:ext cx="2844000" cy="2743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sus123\Desktop\нест.оборуд для презентации\P11604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667006"/>
            <a:ext cx="2628000" cy="26669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15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2238</TotalTime>
  <Words>173</Words>
  <Application>Microsoft Office PowerPoint</Application>
  <PresentationFormat>Экран (4:3)</PresentationFormat>
  <Paragraphs>30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Презентация PowerPoint</vt:lpstr>
      <vt:lpstr>Презентация PowerPoint</vt:lpstr>
      <vt:lpstr>Новизна заключается : в необычной форме и  красочности нестандартного оборудования,</vt:lpstr>
      <vt:lpstr>Требования к изготовлению нестандартного оборудования Оно должно быть: безопасным максимально эффективным удобным к применению универсальным простым в изготовлении эстетическим </vt:lpstr>
      <vt:lpstr>Вариативность использования нестандартного оборудования </vt:lpstr>
      <vt:lpstr>Презентация PowerPoint</vt:lpstr>
      <vt:lpstr>Виды нестандартного оборудования - изготовленное своими руками </vt:lpstr>
      <vt:lpstr>Презентация PowerPoint</vt:lpstr>
      <vt:lpstr>- изготовленное из стандартного оборудования </vt:lpstr>
      <vt:lpstr>- приобретенное в магазине </vt:lpstr>
      <vt:lpstr>Презентация PowerPoint</vt:lpstr>
      <vt:lpstr>Ожидаемые результаты:  -обогащение двигательного опыта;  -развитие сноровки, внимания, ловкости, - умения быть в коллективе;  -повышение самооценки;  -бережное обращение с пособиями, применение их творчески.  - приобретение навыков самостоятельной двигательной активности при использовании нестандартного оборудования. </vt:lpstr>
      <vt:lpstr>Направления применения нестандартного оборудования: - Оздоровительное (утренняя гимнастика) - Тренировочное (физкультурное, сюжетное занятие)  -  Развлекательное (физкультурное развлечение, спортивные праздники) </vt:lpstr>
      <vt:lpstr>утренняя гимнастика </vt:lpstr>
      <vt:lpstr>- Тренировочное (физкультурное, занятие)  </vt:lpstr>
      <vt:lpstr>Спортивные праздники и физкультурные развлечения </vt:lpstr>
      <vt:lpstr>Презентация PowerPoint</vt:lpstr>
      <vt:lpstr>Презентация PowerPoint</vt:lpstr>
      <vt:lpstr>Спортивные праздники совместно с родителями</vt:lpstr>
      <vt:lpstr>Заключение: Нестандартное оборудование:    -повышает интерес у детей к занятиям ; улучшает качество их выполнения,  вводит разнообразие в физкультурно-оздоровительную работу,  имеет огромную вариативность и интеграцию,  способствует повышению двигательной активности у детей тем самым укрепляет их психическое и физическое  здоровье.       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StarCom</dc:creator>
  <cp:lastModifiedBy>asus123</cp:lastModifiedBy>
  <cp:revision>149</cp:revision>
  <dcterms:created xsi:type="dcterms:W3CDTF">2013-04-16T10:40:34Z</dcterms:created>
  <dcterms:modified xsi:type="dcterms:W3CDTF">2018-11-26T17:38:20Z</dcterms:modified>
</cp:coreProperties>
</file>