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9" r:id="rId3"/>
    <p:sldId id="257" r:id="rId4"/>
    <p:sldId id="260" r:id="rId5"/>
    <p:sldId id="262" r:id="rId6"/>
    <p:sldId id="265" r:id="rId7"/>
    <p:sldId id="267" r:id="rId8"/>
    <p:sldId id="277" r:id="rId9"/>
    <p:sldId id="269" r:id="rId10"/>
    <p:sldId id="270" r:id="rId11"/>
    <p:sldId id="276" r:id="rId12"/>
    <p:sldId id="271" r:id="rId13"/>
    <p:sldId id="278" r:id="rId14"/>
    <p:sldId id="279" r:id="rId15"/>
    <p:sldId id="280" r:id="rId16"/>
    <p:sldId id="282" r:id="rId17"/>
    <p:sldId id="281" r:id="rId18"/>
    <p:sldId id="283" r:id="rId19"/>
    <p:sldId id="284" r:id="rId20"/>
    <p:sldId id="285" r:id="rId21"/>
    <p:sldId id="286" r:id="rId22"/>
    <p:sldId id="288" r:id="rId23"/>
    <p:sldId id="289" r:id="rId24"/>
    <p:sldId id="287" r:id="rId2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3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F0162E-838C-49B1-96B3-43EE211EF4A5}" type="datetimeFigureOut">
              <a:rPr lang="ru-RU" smtClean="0"/>
              <a:pPr/>
              <a:t>29.10.2019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CCC27A-605B-4115-96D9-9F6FF5A5F35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F0162E-838C-49B1-96B3-43EE211EF4A5}" type="datetimeFigureOut">
              <a:rPr lang="ru-RU" smtClean="0"/>
              <a:pPr/>
              <a:t>29.10.2019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CCC27A-605B-4115-96D9-9F6FF5A5F35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F0162E-838C-49B1-96B3-43EE211EF4A5}" type="datetimeFigureOut">
              <a:rPr lang="ru-RU" smtClean="0"/>
              <a:pPr/>
              <a:t>29.10.2019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CCC27A-605B-4115-96D9-9F6FF5A5F35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F0162E-838C-49B1-96B3-43EE211EF4A5}" type="datetimeFigureOut">
              <a:rPr lang="ru-RU" smtClean="0"/>
              <a:pPr/>
              <a:t>29.10.2019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CCC27A-605B-4115-96D9-9F6FF5A5F35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F0162E-838C-49B1-96B3-43EE211EF4A5}" type="datetimeFigureOut">
              <a:rPr lang="ru-RU" smtClean="0"/>
              <a:pPr/>
              <a:t>29.10.2019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CCC27A-605B-4115-96D9-9F6FF5A5F35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F0162E-838C-49B1-96B3-43EE211EF4A5}" type="datetimeFigureOut">
              <a:rPr lang="ru-RU" smtClean="0"/>
              <a:pPr/>
              <a:t>29.10.2019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CCC27A-605B-4115-96D9-9F6FF5A5F35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F0162E-838C-49B1-96B3-43EE211EF4A5}" type="datetimeFigureOut">
              <a:rPr lang="ru-RU" smtClean="0"/>
              <a:pPr/>
              <a:t>29.10.2019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CCC27A-605B-4115-96D9-9F6FF5A5F35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F0162E-838C-49B1-96B3-43EE211EF4A5}" type="datetimeFigureOut">
              <a:rPr lang="ru-RU" smtClean="0"/>
              <a:pPr/>
              <a:t>29.10.2019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CCC27A-605B-4115-96D9-9F6FF5A5F35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F0162E-838C-49B1-96B3-43EE211EF4A5}" type="datetimeFigureOut">
              <a:rPr lang="ru-RU" smtClean="0"/>
              <a:pPr/>
              <a:t>29.10.2019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CCC27A-605B-4115-96D9-9F6FF5A5F35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F0162E-838C-49B1-96B3-43EE211EF4A5}" type="datetimeFigureOut">
              <a:rPr lang="ru-RU" smtClean="0"/>
              <a:pPr/>
              <a:t>29.10.2019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CCC27A-605B-4115-96D9-9F6FF5A5F35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F0162E-838C-49B1-96B3-43EE211EF4A5}" type="datetimeFigureOut">
              <a:rPr lang="ru-RU" smtClean="0"/>
              <a:pPr/>
              <a:t>29.10.2019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CCC27A-605B-4115-96D9-9F6FF5A5F35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F0162E-838C-49B1-96B3-43EE211EF4A5}" type="datetimeFigureOut">
              <a:rPr lang="ru-RU" smtClean="0"/>
              <a:pPr/>
              <a:t>29.10.2019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8CCC27A-605B-4115-96D9-9F6FF5A5F35B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em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em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2.emf"/><Relationship Id="rId4" Type="http://schemas.openxmlformats.org/officeDocument/2006/relationships/image" Target="../media/image21.emf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jpeg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0.jpeg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4.jpeg"/><Relationship Id="rId5" Type="http://schemas.openxmlformats.org/officeDocument/2006/relationships/image" Target="../media/image33.jpeg"/><Relationship Id="rId4" Type="http://schemas.openxmlformats.org/officeDocument/2006/relationships/image" Target="../media/image32.jpe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67744" y="548680"/>
            <a:ext cx="6419056" cy="504056"/>
          </a:xfrm>
        </p:spPr>
        <p:txBody>
          <a:bodyPr>
            <a:normAutofit/>
          </a:bodyPr>
          <a:lstStyle/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МДОАУ «Детский сад № 5 «Реченька» г. Орска»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03648" y="1556792"/>
            <a:ext cx="7283152" cy="4569371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Городское методическое объединение </a:t>
            </a:r>
          </a:p>
          <a:p>
            <a:pPr algn="ctr">
              <a:buNone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воспитателей ДОУ г. Орска</a:t>
            </a:r>
          </a:p>
          <a:p>
            <a:pPr algn="ctr">
              <a:buNone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«Безопасность </a:t>
            </a: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жизнедеятельности детей дошкольного возраста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»</a:t>
            </a:r>
          </a:p>
          <a:p>
            <a:pPr algn="ctr">
              <a:buNone/>
            </a:pP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Тема: «Формирование </a:t>
            </a: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культуры безопасного поведения на дорогах, улицах у детей дошкольного 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возраста».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1331640" y="404664"/>
            <a:ext cx="7632848" cy="6336704"/>
          </a:xfrm>
        </p:spPr>
        <p:txBody>
          <a:bodyPr>
            <a:normAutofit fontScale="90000"/>
          </a:bodyPr>
          <a:lstStyle/>
          <a:p>
            <a:pPr algn="l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b="1" dirty="0">
                <a:latin typeface="Times New Roman" pitchFamily="18" charset="0"/>
                <a:cs typeface="Times New Roman" pitchFamily="18" charset="0"/>
              </a:rPr>
            </a:br>
            <a:r>
              <a:rPr lang="ru-RU" sz="2200" b="1" dirty="0" smtClean="0">
                <a:latin typeface="Times New Roman" pitchFamily="18" charset="0"/>
                <a:cs typeface="Times New Roman" pitchFamily="18" charset="0"/>
              </a:rPr>
              <a:t>ПЛАН – ПРОГРАММА</a:t>
            </a: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200" dirty="0">
                <a:latin typeface="Times New Roman" pitchFamily="18" charset="0"/>
                <a:cs typeface="Times New Roman" pitchFamily="18" charset="0"/>
              </a:rPr>
            </a:br>
            <a:r>
              <a:rPr lang="ru-RU" sz="2200" b="1" dirty="0" smtClean="0">
                <a:latin typeface="Times New Roman" pitchFamily="18" charset="0"/>
                <a:cs typeface="Times New Roman" pitchFamily="18" charset="0"/>
              </a:rPr>
              <a:t>1. Организационный </a:t>
            </a:r>
            <a:r>
              <a:rPr lang="ru-RU" sz="2200" b="1" dirty="0">
                <a:latin typeface="Times New Roman" pitchFamily="18" charset="0"/>
                <a:cs typeface="Times New Roman" pitchFamily="18" charset="0"/>
              </a:rPr>
              <a:t>момент.</a:t>
            </a:r>
            <a:br>
              <a:rPr lang="ru-RU" sz="2200" b="1" dirty="0">
                <a:latin typeface="Times New Roman" pitchFamily="18" charset="0"/>
                <a:cs typeface="Times New Roman" pitchFamily="18" charset="0"/>
              </a:rPr>
            </a:b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Фатьянова Е.В., 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ст.</a:t>
            </a: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воспитатель </a:t>
            </a: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1 кв. категории 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200" b="1" dirty="0" smtClean="0">
                <a:latin typeface="Times New Roman" pitchFamily="18" charset="0"/>
                <a:cs typeface="Times New Roman" pitchFamily="18" charset="0"/>
              </a:rPr>
              <a:t>2. Подведение итогов и награждение </a:t>
            </a:r>
            <a:r>
              <a:rPr lang="ru-RU" sz="2200" b="1" dirty="0">
                <a:latin typeface="Times New Roman" pitchFamily="18" charset="0"/>
                <a:cs typeface="Times New Roman" pitchFamily="18" charset="0"/>
              </a:rPr>
              <a:t>участников </a:t>
            </a:r>
            <a:r>
              <a:rPr lang="ru-RU" sz="2200" b="1" dirty="0" smtClean="0">
                <a:latin typeface="Times New Roman" pitchFamily="18" charset="0"/>
                <a:cs typeface="Times New Roman" pitchFamily="18" charset="0"/>
              </a:rPr>
              <a:t>конкурса «</a:t>
            </a:r>
            <a:r>
              <a:rPr lang="ru-RU" sz="2200" b="1" dirty="0">
                <a:latin typeface="Times New Roman" pitchFamily="18" charset="0"/>
                <a:cs typeface="Times New Roman" pitchFamily="18" charset="0"/>
              </a:rPr>
              <a:t>БЕЗОПАСНОСТЬ  НА  ДОРОГЕ  ГЛАЗАМИ ДЕТЕЙ»</a:t>
            </a:r>
            <a:br>
              <a:rPr lang="ru-RU" sz="2200" b="1" dirty="0">
                <a:latin typeface="Times New Roman" pitchFamily="18" charset="0"/>
                <a:cs typeface="Times New Roman" pitchFamily="18" charset="0"/>
              </a:rPr>
            </a:br>
            <a:r>
              <a:rPr lang="ru-RU" sz="2200" b="1" dirty="0">
                <a:latin typeface="Times New Roman" pitchFamily="18" charset="0"/>
                <a:cs typeface="Times New Roman" pitchFamily="18" charset="0"/>
              </a:rPr>
              <a:t>среди воспитанников муниципальных дошкольных образовательных учреждений г. </a:t>
            </a:r>
            <a:r>
              <a:rPr lang="ru-RU" sz="2200" b="1" dirty="0" smtClean="0">
                <a:latin typeface="Times New Roman" pitchFamily="18" charset="0"/>
                <a:cs typeface="Times New Roman" pitchFamily="18" charset="0"/>
              </a:rPr>
              <a:t>Орска;  </a:t>
            </a:r>
            <a:r>
              <a:rPr lang="ru-RU" sz="2200" b="1" dirty="0">
                <a:latin typeface="Times New Roman" pitchFamily="18" charset="0"/>
                <a:cs typeface="Times New Roman" pitchFamily="18" charset="0"/>
              </a:rPr>
              <a:t>городской акции по безопасности дорожного </a:t>
            </a:r>
            <a:r>
              <a:rPr lang="ru-RU" sz="2200" b="1" dirty="0" smtClean="0">
                <a:latin typeface="Times New Roman" pitchFamily="18" charset="0"/>
                <a:cs typeface="Times New Roman" pitchFamily="18" charset="0"/>
              </a:rPr>
              <a:t>движения «Сохрани </a:t>
            </a:r>
            <a:r>
              <a:rPr lang="ru-RU" sz="2200" b="1" dirty="0">
                <a:latin typeface="Times New Roman" pitchFamily="18" charset="0"/>
                <a:cs typeface="Times New Roman" pitchFamily="18" charset="0"/>
              </a:rPr>
              <a:t>будущее – пристегни </a:t>
            </a:r>
            <a:r>
              <a:rPr lang="ru-RU" sz="2200" b="1" dirty="0" smtClean="0">
                <a:latin typeface="Times New Roman" pitchFamily="18" charset="0"/>
                <a:cs typeface="Times New Roman" pitchFamily="18" charset="0"/>
              </a:rPr>
              <a:t>ребенка».</a:t>
            </a:r>
            <a:br>
              <a:rPr lang="ru-RU" sz="22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Власова В.А., ст. воспитатель В кв. </a:t>
            </a: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категории</a:t>
            </a:r>
            <a:br>
              <a:rPr lang="ru-RU" sz="2200" dirty="0">
                <a:latin typeface="Times New Roman" pitchFamily="18" charset="0"/>
                <a:cs typeface="Times New Roman" pitchFamily="18" charset="0"/>
              </a:rPr>
            </a:br>
            <a:r>
              <a:rPr lang="ru-RU" sz="2200" b="1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ru-RU" sz="2200" b="1" dirty="0">
                <a:latin typeface="Times New Roman" pitchFamily="18" charset="0"/>
                <a:cs typeface="Times New Roman" pitchFamily="18" charset="0"/>
              </a:rPr>
              <a:t>. Использование педагогических технологий в работе ДОУ по формированию навыков безопасного поведения на дорогах.</a:t>
            </a:r>
            <a:br>
              <a:rPr lang="ru-RU" sz="2200" b="1" dirty="0">
                <a:latin typeface="Times New Roman" pitchFamily="18" charset="0"/>
                <a:cs typeface="Times New Roman" pitchFamily="18" charset="0"/>
              </a:rPr>
            </a:b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Фатьянова </a:t>
            </a: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Е.В., ст. 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воспитатель 1 кв. категории</a:t>
            </a: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200" dirty="0">
                <a:latin typeface="Times New Roman" pitchFamily="18" charset="0"/>
                <a:cs typeface="Times New Roman" pitchFamily="18" charset="0"/>
              </a:rPr>
            </a:br>
            <a:r>
              <a:rPr lang="ru-RU" sz="2200" b="1" dirty="0" smtClean="0">
                <a:latin typeface="Times New Roman" pitchFamily="18" charset="0"/>
                <a:cs typeface="Times New Roman" pitchFamily="18" charset="0"/>
              </a:rPr>
              <a:t>4. Игровые </a:t>
            </a:r>
            <a:r>
              <a:rPr lang="ru-RU" sz="2200" b="1" dirty="0">
                <a:latin typeface="Times New Roman" pitchFamily="18" charset="0"/>
                <a:cs typeface="Times New Roman" pitchFamily="18" charset="0"/>
              </a:rPr>
              <a:t>обучающие ситуации как средство формирования основ безопасного поведения на улице у детей старшего дошкольного возраста.</a:t>
            </a:r>
            <a:br>
              <a:rPr lang="ru-RU" sz="2200" b="1" dirty="0">
                <a:latin typeface="Times New Roman" pitchFamily="18" charset="0"/>
                <a:cs typeface="Times New Roman" pitchFamily="18" charset="0"/>
              </a:rPr>
            </a:b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Шадрина </a:t>
            </a: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Л.Н., 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воспитатель В кв. категории</a:t>
            </a:r>
            <a:br>
              <a:rPr lang="ru-RU" sz="2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200" b="1" dirty="0">
                <a:latin typeface="Times New Roman" pitchFamily="18" charset="0"/>
                <a:cs typeface="Times New Roman" pitchFamily="18" charset="0"/>
              </a:rPr>
              <a:t>5</a:t>
            </a:r>
            <a:r>
              <a:rPr lang="ru-RU" sz="2200" b="1" dirty="0" smtClean="0">
                <a:latin typeface="Times New Roman" pitchFamily="18" charset="0"/>
                <a:cs typeface="Times New Roman" pitchFamily="18" charset="0"/>
              </a:rPr>
              <a:t>. Презентация Центра </a:t>
            </a:r>
            <a:r>
              <a:rPr lang="ru-RU" sz="2200" b="1" dirty="0" smtClean="0">
                <a:latin typeface="Times New Roman" pitchFamily="18" charset="0"/>
                <a:cs typeface="Times New Roman" pitchFamily="18" charset="0"/>
              </a:rPr>
              <a:t>безопасности </a:t>
            </a:r>
            <a:r>
              <a:rPr lang="ru-RU" sz="2200" b="1" dirty="0" smtClean="0">
                <a:latin typeface="Times New Roman" pitchFamily="18" charset="0"/>
                <a:cs typeface="Times New Roman" pitchFamily="18" charset="0"/>
              </a:rPr>
              <a:t>в старшей </a:t>
            </a:r>
            <a:r>
              <a:rPr lang="ru-RU" sz="2200" b="1" dirty="0" smtClean="0">
                <a:latin typeface="Times New Roman" pitchFamily="18" charset="0"/>
                <a:cs typeface="Times New Roman" pitchFamily="18" charset="0"/>
              </a:rPr>
              <a:t>группе.</a:t>
            </a:r>
            <a:r>
              <a:rPr lang="ru-RU" sz="22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2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Шадрина Л.Н., воспитатель В кв. категории</a:t>
            </a:r>
            <a:br>
              <a:rPr lang="ru-RU" sz="2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200" b="1" dirty="0">
                <a:latin typeface="Times New Roman" pitchFamily="18" charset="0"/>
                <a:cs typeface="Times New Roman" pitchFamily="18" charset="0"/>
              </a:rPr>
              <a:t>6</a:t>
            </a:r>
            <a:r>
              <a:rPr lang="ru-RU" sz="2200" b="1" dirty="0" smtClean="0">
                <a:latin typeface="Times New Roman" pitchFamily="18" charset="0"/>
                <a:cs typeface="Times New Roman" pitchFamily="18" charset="0"/>
              </a:rPr>
              <a:t>. Кофе-пауза. </a:t>
            </a:r>
            <a:r>
              <a:rPr lang="ru-RU" sz="2200" b="1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200" b="1" dirty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br>
              <a:rPr lang="ru-RU" sz="2000" dirty="0">
                <a:latin typeface="Times New Roman" pitchFamily="18" charset="0"/>
                <a:cs typeface="Times New Roman" pitchFamily="18" charset="0"/>
              </a:rPr>
            </a:b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907704" y="1285861"/>
            <a:ext cx="6480720" cy="4159364"/>
          </a:xfrm>
        </p:spPr>
        <p:txBody>
          <a:bodyPr>
            <a:normAutofit/>
          </a:bodyPr>
          <a:lstStyle/>
          <a:p>
            <a:pPr marL="514350" indent="-514350" algn="ctr">
              <a:buNone/>
            </a:pPr>
            <a:r>
              <a:rPr lang="ru-RU" sz="3600" b="1" dirty="0">
                <a:latin typeface="Times New Roman" pitchFamily="18" charset="0"/>
                <a:cs typeface="Times New Roman" pitchFamily="18" charset="0"/>
              </a:rPr>
              <a:t>«Использование педагогических технологий в работе ДОУ по формированию навыков безопасного поведения на </a:t>
            </a: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дорогах».</a:t>
            </a:r>
            <a:r>
              <a:rPr lang="ru-RU" sz="3600" b="1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dirty="0">
                <a:latin typeface="Times New Roman" pitchFamily="18" charset="0"/>
                <a:cs typeface="Times New Roman" pitchFamily="18" charset="0"/>
              </a:rPr>
            </a:br>
            <a:endParaRPr lang="ru-RU" sz="36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691680" y="692696"/>
            <a:ext cx="6768752" cy="4968552"/>
          </a:xfrm>
        </p:spPr>
        <p:txBody>
          <a:bodyPr>
            <a:normAutofit lnSpcReduction="10000"/>
          </a:bodyPr>
          <a:lstStyle/>
          <a:p>
            <a:pPr marL="514350" indent="-514350" algn="ctr">
              <a:buNone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Целью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данной работы является создание условий и внедрение современных образовательных технологий, способствующих более успешному ознакомлению детей дошкольного возраста с правилами дорожного движения в условиях реализации ФГОС ДО.</a:t>
            </a:r>
          </a:p>
          <a:p>
            <a:pPr marL="514350" indent="-514350" algn="ctr">
              <a:buNone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Задачи:</a:t>
            </a:r>
          </a:p>
          <a:p>
            <a:pPr marL="514350" indent="-514350" algn="ctr">
              <a:buAutoNum type="arabicPeriod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Повышение качества дошкольного образования по профилактике детского дорожно-транспортного травматизма и профессионального мастерства педагогов.</a:t>
            </a:r>
          </a:p>
          <a:p>
            <a:pPr marL="514350" indent="-514350" algn="ctr">
              <a:buAutoNum type="arabicPeriod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Изменение модели взаимодействия педагога с детьми путем интеграции педагогических технологий в совместную деятельность.</a:t>
            </a:r>
          </a:p>
          <a:p>
            <a:pPr marL="514350" indent="-514350" algn="ctr">
              <a:buAutoNum type="arabicPeriod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Формирование и развитие у детей дошкольного возраста навыков безопасного поведения на улицах и дорогах.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979712" y="332656"/>
            <a:ext cx="6707088" cy="5793507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 Федеральный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закон от 10.12.1995 N 196-ФЗ (ред. от 27.12.2018) "О безопасности дорожного движения" (с изм. и доп., вступ. в силу с 30.12.2018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);</a:t>
            </a:r>
          </a:p>
          <a:p>
            <a:pPr marL="0" indent="0" algn="just">
              <a:buNone/>
            </a:pP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2.Федеральный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закон РФ «Об образовании в Российской федерации» № 273 – ФЗ от 29.12.2012 г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.; 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3. Правила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дорожного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движения;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4. Приказ Министерства образования и науки Российской Федерации (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Минобрнауки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России) от 17 октября 2013 г. N 1155 г. Москва "Об утверждении федерального государственного образовательного стандарта дошкольного образования"; </a:t>
            </a:r>
          </a:p>
          <a:p>
            <a:pPr marL="0" indent="0" algn="just">
              <a:buNone/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Санитарно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эпидемиологические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требования к устройству, содержанию и организации режима работы дошкольных образовательных организаций" (Постановление Главного государственного санитарного врача Российской Федерации от 15 мая 2013 г. N 26 г. (в актуальной и действующей редакции до 01 октября 2019 года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.));</a:t>
            </a:r>
          </a:p>
          <a:p>
            <a:pPr marL="0" indent="0" algn="just">
              <a:buNone/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бразовательная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программа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дошкольного образования МДОАУ «Детский сад № 5 «Реченька» г. Орска»;</a:t>
            </a:r>
          </a:p>
          <a:p>
            <a:pPr marL="0" indent="0" algn="just">
              <a:buNone/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.Паспорт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дорожной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безопасности МДОАУ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«Детский сад № 5 «Реченька» г. Орска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»; </a:t>
            </a:r>
          </a:p>
          <a:p>
            <a:pPr marL="0" indent="0" algn="just">
              <a:buNone/>
            </a:pP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8.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бразовательную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программу по обучению правилам дорожного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движения «</a:t>
            </a:r>
            <a:r>
              <a:rPr lang="ru-RU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Светофорчик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 МДОАУ «Детский сад № 5 «Реченька» г. Орска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»;</a:t>
            </a:r>
          </a:p>
          <a:p>
            <a:pPr marL="0" indent="0" algn="just">
              <a:buNone/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Парциальная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программа «Основы безопасности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жизнедеятельности детей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дошкольного возраста»,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Р.Б. </a:t>
            </a:r>
            <a:r>
              <a:rPr lang="ru-RU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Стеркина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Н.Н.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Авдеева,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О.Л. Князева.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бъект 3"/>
          <p:cNvSpPr>
            <a:spLocks noGrp="1"/>
          </p:cNvSpPr>
          <p:nvPr>
            <p:ph idx="1"/>
          </p:nvPr>
        </p:nvSpPr>
        <p:spPr>
          <a:xfrm>
            <a:off x="1979712" y="692696"/>
            <a:ext cx="6707088" cy="5433467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 мнению Б.Т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Лихачѐва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педагогическая технология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это совокупность психолого-педагогических установок, определяющих специальный набор и компоновку форм, методов, способов,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приёмов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обучения, воспитательных средств; она есть организационно - методический инструментарий педагогического процесса.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123728" y="404664"/>
            <a:ext cx="6563072" cy="5721499"/>
          </a:xfrm>
        </p:spPr>
        <p:txBody>
          <a:bodyPr>
            <a:normAutofit fontScale="77500" lnSpcReduction="20000"/>
          </a:bodyPr>
          <a:lstStyle/>
          <a:p>
            <a:pPr marL="0" indent="0" algn="ctr">
              <a:buNone/>
            </a:pP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Структура образовательной технологии </a:t>
            </a:r>
          </a:p>
          <a:p>
            <a:pPr marL="0" indent="0">
              <a:buNone/>
            </a:pP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 Концептуальная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часть – это научная база технологии, т.е. психолого-педагогические идеи, которые заложены в ее фундамент. 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 Содержательная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часть – это общие, конкретные цели и содержание учебного материала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>
              <a:buNone/>
            </a:pP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3. Процессуальная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часть – совокупность форм и методов учебной деятельности детей, методов и форм работы педагога, деятельности педагога по управлению процессом усвоения материала, диагностика обучающего процесса.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858218"/>
          </a:xfrm>
        </p:spPr>
        <p:txBody>
          <a:bodyPr>
            <a:noAutofit/>
          </a:bodyPr>
          <a:lstStyle/>
          <a:p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ТЕХНОЛОГИЯ «ТРИЗ»</a:t>
            </a:r>
            <a:br>
              <a:rPr lang="ru-RU" sz="2400" b="1" dirty="0"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ТЕОРИЯ РЕШЕНИЯ ИЗОБРЕТАТЕЛЬСКИХ ЗАДАЧ)</a:t>
            </a:r>
            <a:br>
              <a:rPr lang="ru-RU" sz="2400" b="1" dirty="0">
                <a:latin typeface="Times New Roman" pitchFamily="18" charset="0"/>
                <a:cs typeface="Times New Roman" pitchFamily="18" charset="0"/>
              </a:rPr>
            </a:b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63688" y="1772816"/>
            <a:ext cx="6923112" cy="4353347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Данная технология позволяет использовать нам нетрадиционные формы работы, которые ставят ребенка в позицию думающего человека. Целью использования данной технологии в детском саду является развитие, с одной стороны, таких качеств мышления, как гибкость, подвижность, системность, диалектичность; с другой – поисковой активности, стремления к новизне; речи и творческого воображения.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2564904"/>
            <a:ext cx="5472608" cy="4104456"/>
          </a:xfr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07428" y="116632"/>
            <a:ext cx="4992555" cy="3744416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ТЕХНОЛОГИЯ ИГРОВОГО ОБУЧЕНИЯ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051720" y="1600200"/>
            <a:ext cx="6635080" cy="4525963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 обучении детей правилам дорожной безопасности педагоги широко используют самые разнообразные игры: 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•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 элементами физических упражнений и спорта; 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•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ролевые игры; 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•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театрализованные и игры-драматизации; 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•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дидактические; 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•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 использованием макетов; 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•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компьютерные; 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•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интеллектуально-познавательные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323528" y="188640"/>
            <a:ext cx="3991087" cy="2996443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951" y="3293692"/>
            <a:ext cx="4112829" cy="3168352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9992" y="3284984"/>
            <a:ext cx="4067944" cy="3050958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510724" y="112433"/>
            <a:ext cx="4096867" cy="3072650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9952" y="287724"/>
            <a:ext cx="4546848" cy="2982565"/>
          </a:xfr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7199" y="274638"/>
            <a:ext cx="3992224" cy="2995651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4502" y="3429000"/>
            <a:ext cx="4304921" cy="2878916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6016" y="3429000"/>
            <a:ext cx="3914800" cy="2936100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570186"/>
          </a:xfrm>
        </p:spPr>
        <p:txBody>
          <a:bodyPr>
            <a:normAutofit fontScale="90000"/>
          </a:bodyPr>
          <a:lstStyle/>
          <a:p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ТЕХНОЛОГИЯ ИНФОРМАЦИОННОГО ОБУЧЕНИЯ (Информационно – коммуникативные 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технологии)</a:t>
            </a: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>
                <a:latin typeface="Times New Roman" pitchFamily="18" charset="0"/>
                <a:cs typeface="Times New Roman" pitchFamily="18" charset="0"/>
              </a:rPr>
            </a:b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195736" y="1844824"/>
            <a:ext cx="6491064" cy="4176463"/>
          </a:xfrm>
        </p:spPr>
        <p:txBody>
          <a:bodyPr>
            <a:normAutofit fontScale="85000" lnSpcReduction="10000"/>
          </a:bodyPr>
          <a:lstStyle/>
          <a:p>
            <a:endParaRPr lang="ru-RU" dirty="0"/>
          </a:p>
          <a:p>
            <a:endParaRPr lang="ru-RU" dirty="0"/>
          </a:p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Цель - повышение эффективности образовательного уровня детей дошкольного возраста методом приобретения ими навыков использования информационных технологий; создание стимулирующей среды обучения, способствующей социальному и когнитивному развитию детей.</a:t>
            </a:r>
          </a:p>
          <a:p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160113666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290266"/>
          </a:xfrm>
        </p:spPr>
        <p:txBody>
          <a:bodyPr>
            <a:normAutofit/>
          </a:bodyPr>
          <a:lstStyle/>
          <a:p>
            <a:endParaRPr lang="ru-RU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ru-RU" dirty="0"/>
          </a:p>
          <a:p>
            <a:endParaRPr lang="ru-RU" dirty="0"/>
          </a:p>
          <a:p>
            <a:endParaRPr lang="ru-RU" dirty="0"/>
          </a:p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19" y="274638"/>
            <a:ext cx="4013795" cy="3010346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8241" y="274638"/>
            <a:ext cx="4013795" cy="3010346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19" y="3429000"/>
            <a:ext cx="4024573" cy="3024336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8240" y="3429000"/>
            <a:ext cx="3840427" cy="288032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38324390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МУЛЬТИПЛИКАЦИЯ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835696" y="1268760"/>
            <a:ext cx="6552728" cy="4525963"/>
          </a:xfrm>
        </p:spPr>
        <p:txBody>
          <a:bodyPr>
            <a:normAutofit fontScale="70000" lnSpcReduction="20000"/>
          </a:bodyPr>
          <a:lstStyle/>
          <a:p>
            <a:endParaRPr lang="ru-RU" dirty="0"/>
          </a:p>
          <a:p>
            <a:pPr marL="0" indent="0">
              <a:buNone/>
            </a:pPr>
            <a:r>
              <a:rPr lang="ru-RU" sz="3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Данная технология – это вид современного искусства, который обладает высоким потенциалом нравственно – эмоционального воздействия на дошкольников, оказывает развивающее воздействие на разные стороны развития ребенка, воспринимая художественный текст, ребенок не только подражает герою, но и сопереживает ему, проходит вместе с ним через разные опасности и испытания. Через сравнения себя с героями мультфильма ребенок имеет возможность позитивно воспринимать себя, справляться со своими страхами, уважительно относиться к другим.</a:t>
            </a:r>
          </a:p>
          <a:p>
            <a:endParaRPr lang="ru-RU" dirty="0"/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82469655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835696" y="1268760"/>
            <a:ext cx="6552728" cy="4525963"/>
          </a:xfrm>
        </p:spPr>
        <p:txBody>
          <a:bodyPr>
            <a:normAutofit/>
          </a:bodyPr>
          <a:lstStyle/>
          <a:p>
            <a:endParaRPr lang="ru-RU" dirty="0"/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1" y="154722"/>
            <a:ext cx="5709854" cy="428239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5936" y="2878836"/>
            <a:ext cx="5054033" cy="3790524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13801134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648072"/>
          </a:xfrm>
        </p:spPr>
        <p:txBody>
          <a:bodyPr>
            <a:normAutofit/>
          </a:bodyPr>
          <a:lstStyle/>
          <a:p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>Мнемотехника 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12060" y="3752126"/>
            <a:ext cx="3863700" cy="3001600"/>
          </a:xfrm>
          <a:prstGeom prst="rect">
            <a:avLst/>
          </a:prstGeom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75656" y="764704"/>
            <a:ext cx="6912768" cy="503001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искусство запоминания, совокупность приемов и способов, облегчающих запоминание и увеличивающих объем памяти путем образования искусственных ассоциаций.</a:t>
            </a:r>
          </a:p>
          <a:p>
            <a:pPr marL="0" indent="0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Цель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развитие основных психических процессов - памяти, внимания, образного </a:t>
            </a:r>
            <a:r>
              <a:rPr lang="ru-RU" dirty="0"/>
              <a:t>мышления.</a:t>
            </a:r>
          </a:p>
          <a:p>
            <a:endParaRPr lang="ru-RU" dirty="0"/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228925150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>Технология проблемного обучения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835696" y="1268760"/>
            <a:ext cx="6552728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537320" y="1417637"/>
            <a:ext cx="6851104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Данная технология помогает понять, насколько опасна данная ситуация и какие безопасные действия необходимо для этого предпринять. Основа проблемного обучения – вопросы и задания, которые предлагают детям. Например, ставим перед детьми задачу на развитие логического мышления. Показываем картинку: дети выбегают на дорогу за мячом. Дети должны ответить, правильно они поступают или нет и почему.</a:t>
            </a:r>
          </a:p>
        </p:txBody>
      </p:sp>
    </p:spTree>
    <p:extLst>
      <p:ext uri="{BB962C8B-B14F-4D97-AF65-F5344CB8AC3E}">
        <p14:creationId xmlns="" xmlns:p14="http://schemas.microsoft.com/office/powerpoint/2010/main" val="307480460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835696" y="1268760"/>
            <a:ext cx="6552728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60583" y="1191736"/>
            <a:ext cx="3959550" cy="4680010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5078" y="110327"/>
            <a:ext cx="4960422" cy="3456384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65989" y="3734617"/>
            <a:ext cx="4312720" cy="2862225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0186529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547664" y="1825370"/>
            <a:ext cx="6840760" cy="3969354"/>
          </a:xfrm>
        </p:spPr>
        <p:txBody>
          <a:bodyPr>
            <a:normAutofit fontScale="25000" lnSpcReduction="20000"/>
          </a:bodyPr>
          <a:lstStyle/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r>
              <a:rPr lang="ru-RU" sz="8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Цель – становление осознанного отношения ребёнка к здоровью и жизни человека, накопление знаний о здоровье и развитие умения оберегать, поддерживать и сохранять его, обретение </a:t>
            </a:r>
            <a:r>
              <a:rPr lang="ru-RU" sz="8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валеологической</a:t>
            </a:r>
            <a:r>
              <a:rPr lang="ru-RU" sz="8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компетентности, позволяющей дошкольнику самостоятельно и эффективно решать задачи здорового образа жизни и безопасного поведения. Что актуально при обучении правилам дорожного движения, безопасного поведения на дороге.</a:t>
            </a:r>
          </a:p>
          <a:p>
            <a:pPr marL="0" indent="0">
              <a:buNone/>
            </a:pPr>
            <a:r>
              <a:rPr lang="ru-RU" sz="8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Формы </a:t>
            </a:r>
            <a:r>
              <a:rPr lang="ru-RU" sz="8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организации:</a:t>
            </a:r>
          </a:p>
          <a:p>
            <a:pPr marL="0" indent="0">
              <a:buNone/>
            </a:pPr>
            <a:r>
              <a:rPr lang="ru-RU" sz="8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физкультурные </a:t>
            </a:r>
            <a:r>
              <a:rPr lang="ru-RU" sz="8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занятия</a:t>
            </a:r>
          </a:p>
          <a:p>
            <a:pPr marL="0" indent="0">
              <a:buNone/>
            </a:pPr>
            <a:r>
              <a:rPr lang="ru-RU" sz="8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подвижные </a:t>
            </a:r>
            <a:r>
              <a:rPr lang="ru-RU" sz="8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игры</a:t>
            </a:r>
          </a:p>
          <a:p>
            <a:pPr marL="0" indent="0">
              <a:buNone/>
            </a:pPr>
            <a:r>
              <a:rPr lang="ru-RU" sz="8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утренняя </a:t>
            </a:r>
            <a:r>
              <a:rPr lang="ru-RU" sz="8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гимнастика (традиционная, дыхательная, артикуляционная)</a:t>
            </a:r>
          </a:p>
          <a:p>
            <a:pPr marL="0" indent="0">
              <a:buNone/>
            </a:pPr>
            <a:r>
              <a:rPr lang="ru-RU" sz="8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физкультминутки</a:t>
            </a:r>
            <a:endParaRPr lang="ru-RU" sz="8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8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физические </a:t>
            </a:r>
            <a:r>
              <a:rPr lang="ru-RU" sz="8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упражнения после дневного сна</a:t>
            </a:r>
          </a:p>
          <a:p>
            <a:pPr marL="0" indent="0">
              <a:buNone/>
            </a:pPr>
            <a:r>
              <a:rPr lang="ru-RU" sz="8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физкультурные </a:t>
            </a:r>
            <a:r>
              <a:rPr lang="ru-RU" sz="8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досуги и развлечения, спортивные праздники</a:t>
            </a:r>
          </a:p>
          <a:p>
            <a:pPr marL="0" indent="0">
              <a:buNone/>
            </a:pPr>
            <a:endParaRPr lang="ru-RU"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2699792" y="871262"/>
            <a:ext cx="468052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Здоровьесберегающие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технологии</a:t>
            </a:r>
          </a:p>
        </p:txBody>
      </p:sp>
    </p:spTree>
    <p:extLst>
      <p:ext uri="{BB962C8B-B14F-4D97-AF65-F5344CB8AC3E}">
        <p14:creationId xmlns="" xmlns:p14="http://schemas.microsoft.com/office/powerpoint/2010/main" val="96128337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835696" y="1268760"/>
            <a:ext cx="6552728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116632"/>
            <a:ext cx="4379979" cy="3284984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49488" y="106335"/>
            <a:ext cx="4379979" cy="3284984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3" y="3431369"/>
            <a:ext cx="4379979" cy="3284984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49727" y="3431369"/>
            <a:ext cx="4379740" cy="3284984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16726444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835696" y="1268760"/>
            <a:ext cx="6552728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5" y="116632"/>
            <a:ext cx="4608512" cy="3456384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41738" y="260648"/>
            <a:ext cx="4272475" cy="3312368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234" y="3356747"/>
            <a:ext cx="4594783" cy="3446087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4153" y="3330501"/>
            <a:ext cx="4451812" cy="3472333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58706062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835696" y="1268760"/>
            <a:ext cx="6552728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2741"/>
            <a:ext cx="4339001" cy="3254251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79978" y="102741"/>
            <a:ext cx="4339002" cy="3254251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882" y="3429000"/>
            <a:ext cx="4293096" cy="3219822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9992" y="3401494"/>
            <a:ext cx="4402226" cy="330167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94424113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411760" y="548680"/>
            <a:ext cx="6192687" cy="60631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Проблема детского дорожно-транспортного травматизма сохраняет свою актуальность. Сегодня, в век информационных технологий, образовательная деятельность не должна стоять на месте. Наши дети,  в образовательных учреждениях ждут от педагогов высокотехнологичных приёмов обучения, в противном случае образовательный процесс становится им не интересен, а, следовательно, и не результативен. 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Педагогические инновации необходимы для совершенствования системы образования по вопросам обучения детей правилам дорожного движения. </a:t>
            </a:r>
          </a:p>
          <a:p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Детство </a:t>
            </a:r>
            <a:r>
              <a:rPr lang="ru-RU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наших детей должно быть без травм.</a:t>
            </a:r>
          </a:p>
          <a:p>
            <a:pPr algn="ctr"/>
            <a:r>
              <a:rPr lang="ru-RU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Пусть движутся потоками машины,</a:t>
            </a:r>
          </a:p>
          <a:p>
            <a:pPr algn="ctr"/>
            <a:r>
              <a:rPr lang="ru-RU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Водители спокойствие хранят</a:t>
            </a:r>
          </a:p>
          <a:p>
            <a:pPr algn="ctr"/>
            <a:r>
              <a:rPr lang="ru-RU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Ведь правила движения едины-</a:t>
            </a:r>
          </a:p>
          <a:p>
            <a:pPr algn="ctr"/>
            <a:r>
              <a:rPr lang="ru-RU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Для взрослых пешеходов и ребят.</a:t>
            </a:r>
          </a:p>
        </p:txBody>
      </p:sp>
    </p:spTree>
    <p:extLst>
      <p:ext uri="{BB962C8B-B14F-4D97-AF65-F5344CB8AC3E}">
        <p14:creationId xmlns="" xmlns:p14="http://schemas.microsoft.com/office/powerpoint/2010/main" val="3265888674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515</TotalTime>
  <Words>973</Words>
  <Application>Microsoft Office PowerPoint</Application>
  <PresentationFormat>Экран (4:3)</PresentationFormat>
  <Paragraphs>73</Paragraphs>
  <Slides>24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24</vt:i4>
      </vt:variant>
    </vt:vector>
  </HeadingPairs>
  <TitlesOfParts>
    <vt:vector size="25" baseType="lpstr">
      <vt:lpstr>Тема Office</vt:lpstr>
      <vt:lpstr>МДОАУ «Детский сад № 5 «Реченька» г. Орска»</vt:lpstr>
      <vt:lpstr>  ПЛАН – ПРОГРАММА 1. Организационный момент. Фатьянова Е.В., ст. воспитатель 1 кв. категории  2. Подведение итогов и награждение участников конкурса «БЕЗОПАСНОСТЬ  НА  ДОРОГЕ  ГЛАЗАМИ ДЕТЕЙ» среди воспитанников муниципальных дошкольных образовательных учреждений г. Орска;  городской акции по безопасности дорожного движения «Сохрани будущее – пристегни ребенка». Власова В.А., ст. воспитатель В кв. категории 3. Использование педагогических технологий в работе ДОУ по формированию навыков безопасного поведения на дорогах. Фатьянова Е.В., ст. воспитатель 1 кв. категории 4. Игровые обучающие ситуации как средство формирования основ безопасного поведения на улице у детей старшего дошкольного возраста. Шадрина Л.Н., воспитатель В кв. категории 5. Презентация Центра безопасности в старшей группе. Шадрина Л.Н., воспитатель В кв. категории 6. Кофе-пауза.     </vt:lpstr>
      <vt:lpstr>Слайд 3</vt:lpstr>
      <vt:lpstr>Слайд 4</vt:lpstr>
      <vt:lpstr>Слайд 5</vt:lpstr>
      <vt:lpstr>Слайд 6</vt:lpstr>
      <vt:lpstr>Слайд 7</vt:lpstr>
      <vt:lpstr>ТЕХНОЛОГИЯ «ТРИЗ» (ТЕОРИЯ РЕШЕНИЯ ИЗОБРЕТАТЕЛЬСКИХ ЗАДАЧ) </vt:lpstr>
      <vt:lpstr>Слайд 9</vt:lpstr>
      <vt:lpstr>ТЕХНОЛОГИЯ ИГРОВОГО ОБУЧЕНИЯ</vt:lpstr>
      <vt:lpstr>Слайд 11</vt:lpstr>
      <vt:lpstr>Слайд 12</vt:lpstr>
      <vt:lpstr>ТЕХНОЛОГИЯ ИНФОРМАЦИОННОГО ОБУЧЕНИЯ (Информационно – коммуникативные технологии) </vt:lpstr>
      <vt:lpstr>Слайд 14</vt:lpstr>
      <vt:lpstr>МУЛЬТИПЛИКАЦИЯ</vt:lpstr>
      <vt:lpstr>Слайд 16</vt:lpstr>
      <vt:lpstr>Мнемотехника </vt:lpstr>
      <vt:lpstr>Технология проблемного обучения</vt:lpstr>
      <vt:lpstr>Слайд 19</vt:lpstr>
      <vt:lpstr>Слайд 20</vt:lpstr>
      <vt:lpstr>Слайд 21</vt:lpstr>
      <vt:lpstr>Слайд 22</vt:lpstr>
      <vt:lpstr>Слайд 23</vt:lpstr>
      <vt:lpstr>Слайд 24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Lucky</dc:creator>
  <cp:lastModifiedBy>Методист</cp:lastModifiedBy>
  <cp:revision>45</cp:revision>
  <cp:lastPrinted>2019-10-28T15:35:18Z</cp:lastPrinted>
  <dcterms:created xsi:type="dcterms:W3CDTF">2015-02-24T06:07:36Z</dcterms:created>
  <dcterms:modified xsi:type="dcterms:W3CDTF">2019-10-29T07:19:39Z</dcterms:modified>
</cp:coreProperties>
</file>