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61" r:id="rId3"/>
    <p:sldId id="260" r:id="rId4"/>
    <p:sldId id="271" r:id="rId5"/>
    <p:sldId id="258" r:id="rId6"/>
    <p:sldId id="259" r:id="rId7"/>
    <p:sldId id="273" r:id="rId8"/>
    <p:sldId id="274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0" r:id="rId17"/>
    <p:sldId id="269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16CF1B-55FD-4C74-89F6-0F67480B136D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63FDFE-34C8-4C50-BAF3-27E5317CACF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325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1"/>
          <p:cNvSpPr txBox="1">
            <a:spLocks noChangeArrowheads="1"/>
          </p:cNvSpPr>
          <p:nvPr/>
        </p:nvSpPr>
        <p:spPr bwMode="auto">
          <a:xfrm>
            <a:off x="1003300" y="695325"/>
            <a:ext cx="4848225" cy="3427413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46083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6F3B15D-D1B5-4FFB-8341-059595FD8E78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480B817-B42F-49BA-8B26-DD6A01F6B0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F3B15D-D1B5-4FFB-8341-059595FD8E78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80B817-B42F-49BA-8B26-DD6A01F6B0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6F3B15D-D1B5-4FFB-8341-059595FD8E78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E480B817-B42F-49BA-8B26-DD6A01F6B0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F3B15D-D1B5-4FFB-8341-059595FD8E78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80B817-B42F-49BA-8B26-DD6A01F6B0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F3B15D-D1B5-4FFB-8341-059595FD8E78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80B817-B42F-49BA-8B26-DD6A01F6B0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F3B15D-D1B5-4FFB-8341-059595FD8E78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80B817-B42F-49BA-8B26-DD6A01F6B0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6F3B15D-D1B5-4FFB-8341-059595FD8E78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80B817-B42F-49BA-8B26-DD6A01F6B0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F3B15D-D1B5-4FFB-8341-059595FD8E78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80B817-B42F-49BA-8B26-DD6A01F6B0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F3B15D-D1B5-4FFB-8341-059595FD8E78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80B817-B42F-49BA-8B26-DD6A01F6B07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F3B15D-D1B5-4FFB-8341-059595FD8E78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80B817-B42F-49BA-8B26-DD6A01F6B0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B6F3B15D-D1B5-4FFB-8341-059595FD8E78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480B817-B42F-49BA-8B26-DD6A01F6B0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B6F3B15D-D1B5-4FFB-8341-059595FD8E78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E480B817-B42F-49BA-8B26-DD6A01F6B07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357167"/>
            <a:ext cx="7786742" cy="31393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6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ВНЕУРОЧНАЯ ДЕЯТЕЛЬНОСТЬ МКОУ СШ№2</a:t>
            </a:r>
            <a:endParaRPr lang="ru-RU" sz="6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3" name="Рисунок 2" descr="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3844492"/>
            <a:ext cx="4429156" cy="301350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8143900" y="6215082"/>
            <a:ext cx="1000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2016-2017 г.</a:t>
            </a:r>
            <a:endParaRPr lang="ru-RU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0"/>
            <a:ext cx="821537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Что понимается  под внеурочной деятельностью?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720" y="1357298"/>
            <a:ext cx="7643866" cy="5846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7030A0"/>
                </a:solidFill>
              </a:rPr>
              <a:t>Образовательная деятельность, которая осуществляется </a:t>
            </a:r>
            <a:r>
              <a:rPr lang="ru-RU" sz="4000" b="1" smtClean="0">
                <a:solidFill>
                  <a:srgbClr val="7030A0"/>
                </a:solidFill>
              </a:rPr>
              <a:t>в </a:t>
            </a:r>
            <a:r>
              <a:rPr lang="ru-RU" sz="4000" b="1" smtClean="0">
                <a:solidFill>
                  <a:srgbClr val="7030A0"/>
                </a:solidFill>
              </a:rPr>
              <a:t>формах, </a:t>
            </a:r>
            <a:r>
              <a:rPr lang="ru-RU" sz="4000" b="1" dirty="0" smtClean="0">
                <a:solidFill>
                  <a:srgbClr val="7030A0"/>
                </a:solidFill>
              </a:rPr>
              <a:t>отличных от классно – урочной, и направленная на достижение планируемых результатов освоения основной образовательной программы</a:t>
            </a:r>
            <a:endParaRPr lang="ru-RU" sz="4000" b="1" dirty="0">
              <a:solidFill>
                <a:srgbClr val="7030A0"/>
              </a:solidFill>
            </a:endParaRPr>
          </a:p>
        </p:txBody>
      </p:sp>
      <p:pic>
        <p:nvPicPr>
          <p:cNvPr id="6" name="Рисунок 5" descr="1526068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9770" y="5572140"/>
            <a:ext cx="1741685" cy="12858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14290"/>
            <a:ext cx="8715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Обязательна ли внеурочная деятельность?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142984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</a:rPr>
              <a:t>Да, образовательное учреждение обязано организовать внеурочную деятельность</a:t>
            </a:r>
            <a:endParaRPr lang="ru-RU" sz="2800" b="1" dirty="0">
              <a:solidFill>
                <a:srgbClr val="7030A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4282" y="2357430"/>
            <a:ext cx="807249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П.16 ФГОС НОО</a:t>
            </a:r>
            <a:r>
              <a:rPr lang="ru-RU" sz="2400" b="1" dirty="0" smtClean="0"/>
              <a:t>: основная образовательная программа начального общего образования реализуется через учебный план и внеурочную деятельность.</a:t>
            </a:r>
          </a:p>
          <a:p>
            <a:r>
              <a:rPr lang="ru-RU" sz="2400" b="1" dirty="0" smtClean="0">
                <a:solidFill>
                  <a:srgbClr val="FF0000"/>
                </a:solidFill>
              </a:rPr>
              <a:t>П.13 ФГОС ООО</a:t>
            </a:r>
            <a:r>
              <a:rPr lang="ru-RU" sz="2400" b="1" dirty="0" smtClean="0"/>
              <a:t>: основная образовательная программа основного общего образования реализуется через учебный план и внеурочную деятельность.</a:t>
            </a:r>
            <a:endParaRPr lang="ru-RU" sz="2400" b="1" dirty="0"/>
          </a:p>
        </p:txBody>
      </p:sp>
      <p:pic>
        <p:nvPicPr>
          <p:cNvPr id="5" name="Рисунок 4" descr="risunok1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7620" y="5160784"/>
            <a:ext cx="4357718" cy="16972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428604"/>
            <a:ext cx="77153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В каком документе должна быть прописана внеурочная деятельность?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57224" y="1785926"/>
            <a:ext cx="685804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</a:rPr>
              <a:t>П.17 ФГОС НОО:  Основная образовательная программа должна предусматривать учебные курсы, обеспечивающие индивидуальные потребности обучающихся, в том числе и внеурочную деятельность.</a:t>
            </a:r>
          </a:p>
          <a:p>
            <a:r>
              <a:rPr lang="ru-RU" sz="2800" b="1" dirty="0" smtClean="0">
                <a:solidFill>
                  <a:srgbClr val="7030A0"/>
                </a:solidFill>
              </a:rPr>
              <a:t> В образовательном учреждении должен быть учебный план и план внеурочной деятельности. </a:t>
            </a:r>
            <a:endParaRPr lang="ru-RU" sz="28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285728"/>
            <a:ext cx="8786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Основная цель внеурочной деятельности ?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7158" y="1214422"/>
            <a:ext cx="78581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</a:rPr>
              <a:t>Внеурочная деятельность направлена на достижение результатов  освоения основной образовательной программы</a:t>
            </a:r>
            <a:endParaRPr lang="ru-RU" sz="2800" b="1" dirty="0">
              <a:solidFill>
                <a:srgbClr val="7030A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596" y="3000372"/>
            <a:ext cx="778674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</a:rPr>
              <a:t>Но в первую очередь – это достижение личностных и </a:t>
            </a:r>
            <a:r>
              <a:rPr lang="ru-RU" sz="2800" b="1" dirty="0" err="1" smtClean="0">
                <a:solidFill>
                  <a:srgbClr val="0070C0"/>
                </a:solidFill>
              </a:rPr>
              <a:t>метапредметных</a:t>
            </a:r>
            <a:r>
              <a:rPr lang="ru-RU" sz="2800" b="1" dirty="0" smtClean="0">
                <a:solidFill>
                  <a:srgbClr val="0070C0"/>
                </a:solidFill>
              </a:rPr>
              <a:t> результатов – ценностей, ориентиров, потребностей, интересов человека, так как  ученик выбирает внеурочную деятельность исходя из своих интересов, мотивов. </a:t>
            </a:r>
            <a:endParaRPr lang="ru-RU" sz="2800" b="1" dirty="0">
              <a:solidFill>
                <a:srgbClr val="0070C0"/>
              </a:solidFill>
            </a:endParaRPr>
          </a:p>
        </p:txBody>
      </p:sp>
      <p:pic>
        <p:nvPicPr>
          <p:cNvPr id="5" name="Рисунок 4" descr="1526068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43835" y="5750450"/>
            <a:ext cx="1500166" cy="11075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142852"/>
            <a:ext cx="78581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Какое количество часов отводится на организацию внеурочной деятельности?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1472" y="1928802"/>
            <a:ext cx="6572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71473" y="1571611"/>
          <a:ext cx="7358112" cy="41802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52704"/>
                <a:gridCol w="2452704"/>
                <a:gridCol w="2452704"/>
              </a:tblGrid>
              <a:tr h="870298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000000"/>
                          </a:solidFill>
                          <a:latin typeface="Arial" charset="0"/>
                        </a:rPr>
                        <a:t/>
                      </a:r>
                      <a:br>
                        <a:rPr lang="ru-RU" b="1" dirty="0" smtClean="0">
                          <a:solidFill>
                            <a:srgbClr val="000000"/>
                          </a:solidFill>
                          <a:latin typeface="Arial" charset="0"/>
                        </a:rPr>
                      </a:br>
                      <a:r>
                        <a:rPr lang="ru-RU" b="1" dirty="0" smtClean="0">
                          <a:solidFill>
                            <a:srgbClr val="000000"/>
                          </a:solidFill>
                          <a:latin typeface="Arial" charset="0"/>
                        </a:rPr>
                        <a:t>Направления развития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Количество часов</a:t>
                      </a:r>
                    </a:p>
                    <a:p>
                      <a:r>
                        <a:rPr lang="ru-RU" dirty="0" smtClean="0"/>
                        <a:t>НОО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Количество часов ООО</a:t>
                      </a:r>
                      <a:endParaRPr lang="ru-RU" dirty="0"/>
                    </a:p>
                  </a:txBody>
                  <a:tcPr/>
                </a:tc>
              </a:tr>
              <a:tr h="401560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000000"/>
                          </a:solidFill>
                          <a:latin typeface="Arial" charset="0"/>
                        </a:rPr>
                        <a:t>Социальное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</a:t>
                      </a:r>
                    </a:p>
                    <a:p>
                      <a:pPr algn="ctr"/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2</a:t>
                      </a:r>
                      <a:endParaRPr lang="ru-RU" sz="2400" b="1" dirty="0"/>
                    </a:p>
                  </a:txBody>
                  <a:tcPr/>
                </a:tc>
              </a:tr>
              <a:tr h="522814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000000"/>
                          </a:solidFill>
                          <a:latin typeface="Arial" charset="0"/>
                        </a:rPr>
                        <a:t>Общекультурное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2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2</a:t>
                      </a:r>
                      <a:endParaRPr lang="ru-RU" sz="2400" b="1" dirty="0"/>
                    </a:p>
                  </a:txBody>
                  <a:tcPr/>
                </a:tc>
              </a:tr>
              <a:tr h="929959">
                <a:tc>
                  <a:txBody>
                    <a:bodyPr/>
                    <a:lstStyle/>
                    <a:p>
                      <a:r>
                        <a:rPr lang="ru-RU" b="1" dirty="0" err="1" smtClean="0">
                          <a:solidFill>
                            <a:srgbClr val="000000"/>
                          </a:solidFill>
                          <a:latin typeface="Arial" charset="0"/>
                        </a:rPr>
                        <a:t>Общеинтел-лектуальное</a:t>
                      </a:r>
                      <a:r>
                        <a:rPr lang="ru-RU" b="1" dirty="0" smtClean="0">
                          <a:solidFill>
                            <a:srgbClr val="000000"/>
                          </a:solidFill>
                          <a:latin typeface="Arial" charset="0"/>
                        </a:rPr>
                        <a:t/>
                      </a:r>
                      <a:br>
                        <a:rPr lang="ru-RU" b="1" dirty="0" smtClean="0">
                          <a:solidFill>
                            <a:srgbClr val="000000"/>
                          </a:solidFill>
                          <a:latin typeface="Arial" charset="0"/>
                        </a:rPr>
                      </a:b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2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2</a:t>
                      </a:r>
                      <a:endParaRPr lang="ru-RU" sz="2400" b="1" dirty="0"/>
                    </a:p>
                  </a:txBody>
                  <a:tcPr/>
                </a:tc>
              </a:tr>
              <a:tr h="990145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000000"/>
                          </a:solidFill>
                          <a:latin typeface="Arial" charset="0"/>
                        </a:rPr>
                        <a:t>Духовно-нравственное</a:t>
                      </a:r>
                      <a:br>
                        <a:rPr lang="ru-RU" b="1" dirty="0" smtClean="0">
                          <a:solidFill>
                            <a:srgbClr val="000000"/>
                          </a:solidFill>
                          <a:latin typeface="Arial" charset="0"/>
                        </a:rPr>
                      </a:b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2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2</a:t>
                      </a:r>
                    </a:p>
                    <a:p>
                      <a:pPr algn="ctr"/>
                      <a:endParaRPr lang="ru-RU" sz="2400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540327" y="5429265"/>
          <a:ext cx="7426037" cy="640080"/>
        </p:xfrm>
        <a:graphic>
          <a:graphicData uri="http://schemas.openxmlformats.org/drawingml/2006/table">
            <a:tbl>
              <a:tblPr/>
              <a:tblGrid>
                <a:gridCol w="2466109"/>
                <a:gridCol w="2479964"/>
                <a:gridCol w="2479964"/>
              </a:tblGrid>
              <a:tr h="568643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000000"/>
                          </a:solidFill>
                          <a:latin typeface="Arial" charset="0"/>
                        </a:rPr>
                        <a:t>Спортивно-</a:t>
                      </a:r>
                    </a:p>
                    <a:p>
                      <a:r>
                        <a:rPr lang="ru-RU" b="1" dirty="0" smtClean="0">
                          <a:solidFill>
                            <a:srgbClr val="000000"/>
                          </a:solidFill>
                          <a:latin typeface="Arial" charset="0"/>
                        </a:rPr>
                        <a:t>оздоровительное</a:t>
                      </a:r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3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2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6786578" y="2121131"/>
          <a:ext cx="571504" cy="365760"/>
        </p:xfrm>
        <a:graphic>
          <a:graphicData uri="http://schemas.openxmlformats.org/drawingml/2006/table">
            <a:tbl>
              <a:tblPr/>
              <a:tblGrid>
                <a:gridCol w="571504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14282" y="1071547"/>
            <a:ext cx="8501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</a:rPr>
              <a:t>В 2016-2017 учебном году  в МКОУ СШ№2  -10 часов</a:t>
            </a:r>
            <a:endParaRPr lang="ru-RU" sz="2400" b="1" dirty="0">
              <a:solidFill>
                <a:srgbClr val="7030A0"/>
              </a:solidFill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568036" y="6137564"/>
          <a:ext cx="7370620" cy="640080"/>
        </p:xfrm>
        <a:graphic>
          <a:graphicData uri="http://schemas.openxmlformats.org/drawingml/2006/table">
            <a:tbl>
              <a:tblPr/>
              <a:tblGrid>
                <a:gridCol w="2424546"/>
                <a:gridCol w="2473037"/>
                <a:gridCol w="2473037"/>
              </a:tblGrid>
              <a:tr h="360218">
                <a:tc>
                  <a:txBody>
                    <a:bodyPr/>
                    <a:lstStyle/>
                    <a:p>
                      <a:r>
                        <a:rPr lang="ru-RU" dirty="0" smtClean="0"/>
                        <a:t>ИТОГО –</a:t>
                      </a:r>
                    </a:p>
                    <a:p>
                      <a:r>
                        <a:rPr lang="ru-RU" dirty="0" smtClean="0"/>
                        <a:t> 5 направлений</a:t>
                      </a:r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 часов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 часов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1"/>
          <p:cNvSpPr txBox="1">
            <a:spLocks noChangeArrowheads="1"/>
          </p:cNvSpPr>
          <p:nvPr/>
        </p:nvSpPr>
        <p:spPr bwMode="auto">
          <a:xfrm>
            <a:off x="1150938" y="69850"/>
            <a:ext cx="7793037" cy="146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ru-RU" sz="2800">
                <a:solidFill>
                  <a:schemeClr val="folHlink"/>
                </a:solidFill>
                <a:latin typeface="Arial" charset="0"/>
              </a:rPr>
              <a:t>Программа </a:t>
            </a:r>
            <a:r>
              <a:rPr lang="en-US" sz="2800">
                <a:solidFill>
                  <a:schemeClr val="folHlink"/>
                </a:solidFill>
                <a:latin typeface="Tahoma" pitchFamily="34" charset="0"/>
              </a:rPr>
              <a:t>“</a:t>
            </a:r>
            <a:r>
              <a:rPr lang="ru-RU" sz="2800">
                <a:solidFill>
                  <a:schemeClr val="folHlink"/>
                </a:solidFill>
                <a:latin typeface="Tahoma" pitchFamily="34" charset="0"/>
              </a:rPr>
              <a:t>Друзья природы</a:t>
            </a:r>
            <a:r>
              <a:rPr lang="en-US" sz="2800">
                <a:solidFill>
                  <a:schemeClr val="folHlink"/>
                </a:solidFill>
                <a:latin typeface="Tahoma" pitchFamily="34" charset="0"/>
              </a:rPr>
              <a:t>”</a:t>
            </a:r>
            <a:r>
              <a:rPr lang="ru-RU" sz="2800">
                <a:solidFill>
                  <a:schemeClr val="folHlink"/>
                </a:solidFill>
                <a:latin typeface="Tahoma" pitchFamily="34" charset="0"/>
              </a:rPr>
              <a:t> (Е.Н.Залеская)</a:t>
            </a:r>
            <a:r>
              <a:rPr lang="ru-RU" sz="2800">
                <a:solidFill>
                  <a:srgbClr val="000066"/>
                </a:solidFill>
                <a:latin typeface="Tahoma" pitchFamily="34" charset="0"/>
              </a:rPr>
              <a:t> </a:t>
            </a:r>
          </a:p>
        </p:txBody>
      </p:sp>
      <p:sp>
        <p:nvSpPr>
          <p:cNvPr id="16387" name="Text Box 2"/>
          <p:cNvSpPr txBox="1">
            <a:spLocks noChangeArrowheads="1"/>
          </p:cNvSpPr>
          <p:nvPr/>
        </p:nvSpPr>
        <p:spPr bwMode="auto">
          <a:xfrm>
            <a:off x="0" y="1485900"/>
            <a:ext cx="5435600" cy="52657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/>
          <a:lstStyle/>
          <a:p>
            <a:pPr marL="338138" indent="-338138">
              <a:spcBef>
                <a:spcPts val="400"/>
              </a:spcBef>
              <a:buClr>
                <a:srgbClr val="76B749"/>
              </a:buClr>
              <a:buSzPct val="60000"/>
              <a:buFont typeface="Wingdings" pitchFamily="2" charset="2"/>
              <a:buChar char="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ru-RU" sz="1600" dirty="0">
                <a:solidFill>
                  <a:srgbClr val="000000"/>
                </a:solidFill>
                <a:latin typeface="Tahoma" pitchFamily="34" charset="0"/>
              </a:rPr>
              <a:t>Программа рассчитана на четыре года обучения. Она реализуется в содружестве младшего, среднего и старшего школьного возраста.</a:t>
            </a:r>
          </a:p>
          <a:p>
            <a:pPr marL="338138" indent="-338138">
              <a:spcBef>
                <a:spcPts val="400"/>
              </a:spcBef>
              <a:buClr>
                <a:srgbClr val="76B749"/>
              </a:buClr>
              <a:buSzPct val="60000"/>
              <a:buFont typeface="Wingdings" pitchFamily="2" charset="2"/>
              <a:buChar char="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ru-RU" sz="1600" dirty="0">
                <a:solidFill>
                  <a:srgbClr val="000000"/>
                </a:solidFill>
                <a:latin typeface="Tahoma" pitchFamily="34" charset="0"/>
              </a:rPr>
              <a:t>Цель программы является формирование бережного отношения к уголкам родного края, развитие экологически активной деятельности обучающихся</a:t>
            </a:r>
            <a:r>
              <a:rPr lang="ru-RU" sz="1600" dirty="0" smtClean="0">
                <a:solidFill>
                  <a:srgbClr val="000000"/>
                </a:solidFill>
                <a:latin typeface="Tahoma" pitchFamily="34" charset="0"/>
              </a:rPr>
              <a:t>.</a:t>
            </a:r>
            <a:endParaRPr lang="ru-RU" sz="1600" dirty="0">
              <a:solidFill>
                <a:srgbClr val="000000"/>
              </a:solidFill>
              <a:latin typeface="Tahoma" pitchFamily="34" charset="0"/>
            </a:endParaRPr>
          </a:p>
        </p:txBody>
      </p:sp>
      <p:sp>
        <p:nvSpPr>
          <p:cNvPr id="16388" name="Rectangle 3"/>
          <p:cNvSpPr>
            <a:spLocks noChangeArrowheads="1"/>
          </p:cNvSpPr>
          <p:nvPr/>
        </p:nvSpPr>
        <p:spPr bwMode="auto">
          <a:xfrm>
            <a:off x="5194300" y="2519363"/>
            <a:ext cx="3805238" cy="28114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285728"/>
            <a:ext cx="614365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ПРОГРАММЫ ВНЕУРОЧНОЙ ДЕЯТЕЛЬНОСТИ: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ПРИМЕР </a:t>
            </a:r>
            <a:endParaRPr lang="ru-RU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7" name="Рисунок 6" descr="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1571612"/>
            <a:ext cx="3009900" cy="2047875"/>
          </a:xfrm>
          <a:prstGeom prst="rect">
            <a:avLst/>
          </a:prstGeom>
        </p:spPr>
      </p:pic>
      <p:pic>
        <p:nvPicPr>
          <p:cNvPr id="8" name="Рисунок 7" descr="20160218_085019.jpg"/>
          <p:cNvPicPr>
            <a:picLocks noChangeAspect="1"/>
          </p:cNvPicPr>
          <p:nvPr/>
        </p:nvPicPr>
        <p:blipFill>
          <a:blip r:embed="rId4" cstate="print"/>
          <a:srcRect l="4687" r="9375" b="16666"/>
          <a:stretch>
            <a:fillRect/>
          </a:stretch>
        </p:blipFill>
        <p:spPr>
          <a:xfrm>
            <a:off x="5214942" y="3857628"/>
            <a:ext cx="3571900" cy="1948301"/>
          </a:xfrm>
          <a:prstGeom prst="rect">
            <a:avLst/>
          </a:prstGeom>
        </p:spPr>
      </p:pic>
      <p:pic>
        <p:nvPicPr>
          <p:cNvPr id="9" name="Рисунок 8" descr="20160218_09044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14876" y="5170295"/>
            <a:ext cx="3000364" cy="168770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14348" y="3786190"/>
            <a:ext cx="40719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B050"/>
                </a:solidFill>
              </a:rPr>
              <a:t>Программа « Агитбригада ВЕСЕЛЫЕ РЕБЯТА»</a:t>
            </a:r>
          </a:p>
          <a:p>
            <a:endParaRPr lang="ru-RU" sz="2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4714884"/>
            <a:ext cx="29289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Программа рассчитана на  68 часов. 2 часа в неделю.</a:t>
            </a:r>
            <a:r>
              <a:rPr lang="ru-RU" dirty="0" smtClean="0">
                <a:solidFill>
                  <a:srgbClr val="000000"/>
                </a:solidFill>
                <a:latin typeface="Tahoma" pitchFamily="34" charset="0"/>
              </a:rPr>
              <a:t> Она реализуется в содружестве младшего, среднего и старшего школьного возраста.</a:t>
            </a:r>
            <a:endParaRPr lang="ru-RU" dirty="0"/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44" y="571480"/>
            <a:ext cx="785818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3600" b="1" dirty="0" smtClean="0">
                <a:solidFill>
                  <a:srgbClr val="002060"/>
                </a:solidFill>
                <a:latin typeface="Arial Black" pitchFamily="34" charset="0"/>
              </a:rPr>
              <a:t>Титульный лист.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600" b="1" dirty="0" smtClean="0">
                <a:solidFill>
                  <a:srgbClr val="002060"/>
                </a:solidFill>
                <a:latin typeface="Arial Black" pitchFamily="34" charset="0"/>
              </a:rPr>
              <a:t>Пояснительная записка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600" b="1" dirty="0" smtClean="0">
                <a:solidFill>
                  <a:srgbClr val="002060"/>
                </a:solidFill>
                <a:latin typeface="Arial Black" pitchFamily="34" charset="0"/>
              </a:rPr>
              <a:t>Содержание программы.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600" b="1" dirty="0" smtClean="0">
                <a:solidFill>
                  <a:srgbClr val="002060"/>
                </a:solidFill>
                <a:latin typeface="Arial Black" pitchFamily="34" charset="0"/>
              </a:rPr>
              <a:t>Учебно-тематический план.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600" b="1" dirty="0" smtClean="0">
                <a:solidFill>
                  <a:srgbClr val="002060"/>
                </a:solidFill>
                <a:latin typeface="Arial Black" pitchFamily="34" charset="0"/>
              </a:rPr>
              <a:t>Планируемые результаты освоения программы внеурочной деятельности.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600" b="1" dirty="0" smtClean="0">
                <a:solidFill>
                  <a:srgbClr val="002060"/>
                </a:solidFill>
                <a:latin typeface="Arial Black" pitchFamily="34" charset="0"/>
              </a:rPr>
              <a:t>Перечень учебно-методического обеспечения.</a:t>
            </a:r>
            <a:endParaRPr lang="ru-RU" sz="36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285728"/>
            <a:ext cx="77867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Все ли обучающиеся должны посещать все занятия внеурочной деятельности?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8596" y="1357298"/>
            <a:ext cx="71438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7030A0"/>
                </a:solidFill>
              </a:rPr>
              <a:t>Часы, отводимые на внеурочную деятельность, используются по желанию учащихся и их родителей.</a:t>
            </a:r>
          </a:p>
          <a:p>
            <a:r>
              <a:rPr lang="ru-RU" sz="3200" b="1" dirty="0">
                <a:solidFill>
                  <a:srgbClr val="7030A0"/>
                </a:solidFill>
              </a:rPr>
              <a:t> </a:t>
            </a:r>
            <a:r>
              <a:rPr lang="ru-RU" sz="3200" b="1" dirty="0" smtClean="0">
                <a:solidFill>
                  <a:srgbClr val="7030A0"/>
                </a:solidFill>
              </a:rPr>
              <a:t> Классные руководители ведут учет количества часов по каждому ученику.</a:t>
            </a:r>
          </a:p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Администрация школы проверяет данную документацию.</a:t>
            </a:r>
            <a:endParaRPr lang="ru-RU" sz="32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357166"/>
            <a:ext cx="728667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</a:rPr>
              <a:t>В МКОУ СШ№2 </a:t>
            </a:r>
          </a:p>
          <a:p>
            <a:pPr algn="ctr"/>
            <a:r>
              <a:rPr lang="ru-RU" sz="3200" b="1" dirty="0" smtClean="0">
                <a:solidFill>
                  <a:srgbClr val="7030A0"/>
                </a:solidFill>
              </a:rPr>
              <a:t>СМЕШАННАЯ  МОДЕЛЬ ВНЕУРОЧНОЙ ДЕЯТЕЛЬНОСТИ </a:t>
            </a:r>
          </a:p>
          <a:p>
            <a:pPr algn="ctr"/>
            <a:r>
              <a:rPr lang="ru-RU" sz="3200" b="1" dirty="0" smtClean="0">
                <a:solidFill>
                  <a:srgbClr val="7030A0"/>
                </a:solidFill>
              </a:rPr>
              <a:t>(ОПТИМИЗАЦИОННАЯ* + МОДЕЛЬ ДОПОЛНИТЕЛЬНОГО ОБРАЗОВАНИЯ)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0034" y="3643314"/>
            <a:ext cx="75009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70C0"/>
                </a:solidFill>
              </a:rPr>
              <a:t>*ОПТИМИЗАЦИОННАЯ – на основе оптимизации всех внутренних ресурсов образовательного учреждения</a:t>
            </a:r>
            <a:endParaRPr lang="ru-RU" sz="2400" dirty="0">
              <a:solidFill>
                <a:srgbClr val="0070C0"/>
              </a:solidFill>
            </a:endParaRPr>
          </a:p>
        </p:txBody>
      </p:sp>
      <p:pic>
        <p:nvPicPr>
          <p:cNvPr id="4" name="Рисунок 3" descr="uchitel-vernyiy-sputnik-detstva-prevyu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5214307"/>
            <a:ext cx="7143800" cy="16436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357166"/>
            <a:ext cx="79296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ОСНОВНЫЕ НАПРАВЛЕНИЯ ВНЕУРОЧНОЙ ДЕЯТЕЛЬНОСТИ ЗАКРЕПЛЕННЫЕ   ФГОС  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5720" y="1571612"/>
            <a:ext cx="764386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3200" b="1" dirty="0" smtClean="0">
                <a:solidFill>
                  <a:srgbClr val="0070C0"/>
                </a:solidFill>
              </a:rPr>
              <a:t>СПОРТИВНО – ОЗДОРОВИТЕЛЬНОЕ</a:t>
            </a:r>
          </a:p>
          <a:p>
            <a:pPr marL="342900" indent="-342900">
              <a:buAutoNum type="arabicPeriod"/>
            </a:pPr>
            <a:r>
              <a:rPr lang="ru-RU" sz="3200" b="1" dirty="0" smtClean="0">
                <a:solidFill>
                  <a:srgbClr val="0070C0"/>
                </a:solidFill>
              </a:rPr>
              <a:t>ДУХОВНО – НРАВСТВЕННОЕ</a:t>
            </a:r>
          </a:p>
          <a:p>
            <a:pPr marL="342900" indent="-342900">
              <a:buAutoNum type="arabicPeriod"/>
            </a:pPr>
            <a:r>
              <a:rPr lang="ru-RU" sz="3200" b="1" dirty="0" smtClean="0">
                <a:solidFill>
                  <a:srgbClr val="0070C0"/>
                </a:solidFill>
              </a:rPr>
              <a:t>СОЦИАЛЬНОЕ</a:t>
            </a:r>
          </a:p>
          <a:p>
            <a:pPr marL="342900" indent="-342900">
              <a:buAutoNum type="arabicPeriod"/>
            </a:pPr>
            <a:r>
              <a:rPr lang="ru-RU" sz="3200" b="1" dirty="0" smtClean="0">
                <a:solidFill>
                  <a:srgbClr val="0070C0"/>
                </a:solidFill>
              </a:rPr>
              <a:t>ОБЩЕИНТЕЛЛЕКТУАЛЬНОЕ</a:t>
            </a:r>
          </a:p>
          <a:p>
            <a:pPr marL="342900" indent="-342900">
              <a:buAutoNum type="arabicPeriod"/>
            </a:pPr>
            <a:r>
              <a:rPr lang="ru-RU" sz="3200" b="1" dirty="0" smtClean="0">
                <a:solidFill>
                  <a:srgbClr val="0070C0"/>
                </a:solidFill>
              </a:rPr>
              <a:t>ОБЩЕКУЛЬТУРНОЕ</a:t>
            </a:r>
            <a:endParaRPr lang="ru-RU" sz="3200" b="1" dirty="0">
              <a:solidFill>
                <a:srgbClr val="0070C0"/>
              </a:solidFill>
            </a:endParaRPr>
          </a:p>
        </p:txBody>
      </p:sp>
      <p:pic>
        <p:nvPicPr>
          <p:cNvPr id="6" name="Рисунок 5" descr="shkolnaja_stran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256"/>
            <a:ext cx="9144000" cy="23622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428604"/>
            <a:ext cx="750099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Какие существуют виды  внеурочной деятельности?</a:t>
            </a:r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85720" y="1785926"/>
            <a:ext cx="771530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</a:rPr>
              <a:t>ПОЗНАВАТЕЛЬНАЯ, ИГРОВАЯ, ТРУДОВАЯ , ДОСУГОВО – РАЗВЛЕКАТЕЛЬНАЯ, СПОРТИВНО – ОЗДОРОВИТЕЛЬНАЯ, ТУРИСТСКО- КРАЕВЕДЧЕСКАЯ, ХУДОЖЕСТВЕННОЕ ТВОРЧЕСТВО, СОЦИАЛЬНОЕ ТВОРЧЕСТВО, ПРОБЛЕМНО- ЦЕННОСТНОЕ ОБЩЕНИЕ.</a:t>
            </a:r>
            <a:endParaRPr lang="ru-RU" sz="2800" b="1" dirty="0">
              <a:solidFill>
                <a:srgbClr val="7030A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158" y="5072074"/>
            <a:ext cx="75724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 Все виды  внеурочной деятельности строго  ориентированы  на воспитательный результат.</a:t>
            </a:r>
            <a:endParaRPr lang="ru-RU" sz="2400" dirty="0"/>
          </a:p>
        </p:txBody>
      </p:sp>
      <p:pic>
        <p:nvPicPr>
          <p:cNvPr id="5" name="Рисунок 4" descr="risunok1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3175" y="5857892"/>
            <a:ext cx="3000396" cy="10001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357166"/>
            <a:ext cx="77153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Какие существуют формы организации  внеурочной деятельности?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8596" y="1571612"/>
            <a:ext cx="74295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7030A0"/>
                </a:solidFill>
              </a:rPr>
              <a:t>Э</a:t>
            </a:r>
            <a:r>
              <a:rPr lang="ru-RU" sz="2400" b="1" dirty="0" smtClean="0">
                <a:solidFill>
                  <a:srgbClr val="7030A0"/>
                </a:solidFill>
              </a:rPr>
              <a:t>КСКУРСИИ, СЕКЦИИ, КРУГЛЫЕ СТОЛЫ, ШКОЛЬНЫЕ НАУЧНЫЕ ОБЩЕСТВА, СОРЕВНОВАНИЯ, ПОСЕЩЕНИЕ ТЕАТРОВ, АКЦИИ, КТД, КРУЖКИ, ОЛИМПИАДЫ, КОНКУРСЫ, КЛУБЫ …</a:t>
            </a:r>
          </a:p>
          <a:p>
            <a:endParaRPr lang="ru-RU" sz="2400" b="1" dirty="0">
              <a:solidFill>
                <a:srgbClr val="7030A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158" y="3429000"/>
            <a:ext cx="757242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Как  может реализовываться     внеурочная деятельность</a:t>
            </a:r>
            <a:r>
              <a:rPr lang="ru-RU" sz="2400" b="1" dirty="0" smtClean="0">
                <a:solidFill>
                  <a:srgbClr val="FF0000"/>
                </a:solidFill>
              </a:rPr>
              <a:t>?</a:t>
            </a:r>
          </a:p>
          <a:p>
            <a:r>
              <a:rPr lang="ru-RU" sz="2800" b="1" dirty="0"/>
              <a:t> </a:t>
            </a:r>
            <a:r>
              <a:rPr lang="ru-RU" sz="2800" b="1" dirty="0" smtClean="0"/>
              <a:t>Внеурочная деятельность  может реализовываться через отдельные программы, составленные педагогами, через формы работы классного руководителя.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214290"/>
            <a:ext cx="77867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Как производится  учет занятости учащихся внеурочной деятельностью?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285860"/>
            <a:ext cx="64294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00034" y="1643050"/>
            <a:ext cx="728667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7030A0"/>
                </a:solidFill>
              </a:rPr>
              <a:t>Учет занятости учащихся внеурочной деятельностью осуществляется педагогом в ЖУРНАЛЕ  учета.</a:t>
            </a:r>
          </a:p>
          <a:p>
            <a:r>
              <a:rPr lang="ru-RU" sz="3200" b="1" dirty="0" smtClean="0">
                <a:solidFill>
                  <a:srgbClr val="7030A0"/>
                </a:solidFill>
              </a:rPr>
              <a:t> </a:t>
            </a:r>
            <a:r>
              <a:rPr lang="ru-RU" sz="3200" b="1" dirty="0" smtClean="0">
                <a:solidFill>
                  <a:srgbClr val="00B0F0"/>
                </a:solidFill>
              </a:rPr>
              <a:t>По факту классные часы из плана ВР школы + дополнительные мероприятия + 2 часа по своей программе.</a:t>
            </a:r>
          </a:p>
          <a:p>
            <a:r>
              <a:rPr lang="ru-RU" sz="3200" b="1" dirty="0" smtClean="0">
                <a:solidFill>
                  <a:srgbClr val="002060"/>
                </a:solidFill>
              </a:rPr>
              <a:t>Учителя –предметники ведут отдельный журнал.</a:t>
            </a:r>
            <a:endParaRPr lang="ru-RU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357166"/>
            <a:ext cx="70009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0" y="500042"/>
            <a:ext cx="8143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Что делать, если родители отказываются от дополнительных часов по внеурочной деятельности?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158" y="2000240"/>
            <a:ext cx="77153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</a:rPr>
              <a:t>Родитель может отказаться от аудиторных часов по внеурочной деятельности, то есть от организации внеурочной деятельности через программы школы, если ребенок посещает УДО.  (Пишет заявление) </a:t>
            </a:r>
            <a:endParaRPr lang="ru-RU" sz="24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Oval 1"/>
          <p:cNvSpPr>
            <a:spLocks noChangeArrowheads="1"/>
          </p:cNvSpPr>
          <p:nvPr/>
        </p:nvSpPr>
        <p:spPr bwMode="auto">
          <a:xfrm>
            <a:off x="3440113" y="3079750"/>
            <a:ext cx="1958975" cy="1960563"/>
          </a:xfrm>
          <a:prstGeom prst="ellipse">
            <a:avLst/>
          </a:prstGeom>
          <a:solidFill>
            <a:srgbClr val="FF950E"/>
          </a:solidFill>
          <a:ln w="936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5123" name="Line 2"/>
          <p:cNvSpPr>
            <a:spLocks noChangeShapeType="1"/>
          </p:cNvSpPr>
          <p:nvPr/>
        </p:nvSpPr>
        <p:spPr bwMode="auto">
          <a:xfrm flipV="1">
            <a:off x="5040313" y="2335213"/>
            <a:ext cx="360362" cy="730250"/>
          </a:xfrm>
          <a:prstGeom prst="line">
            <a:avLst/>
          </a:prstGeom>
          <a:noFill/>
          <a:ln w="38100">
            <a:solidFill>
              <a:schemeClr val="bg2"/>
            </a:solidFill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24" name="Line 3"/>
          <p:cNvSpPr>
            <a:spLocks noChangeShapeType="1"/>
          </p:cNvSpPr>
          <p:nvPr/>
        </p:nvSpPr>
        <p:spPr bwMode="auto">
          <a:xfrm>
            <a:off x="5580063" y="4140200"/>
            <a:ext cx="1160462" cy="266700"/>
          </a:xfrm>
          <a:prstGeom prst="line">
            <a:avLst/>
          </a:prstGeom>
          <a:noFill/>
          <a:ln w="38100">
            <a:solidFill>
              <a:schemeClr val="bg2"/>
            </a:solidFill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25" name="Line 4"/>
          <p:cNvSpPr>
            <a:spLocks noChangeShapeType="1"/>
          </p:cNvSpPr>
          <p:nvPr/>
        </p:nvSpPr>
        <p:spPr bwMode="auto">
          <a:xfrm>
            <a:off x="5400675" y="4679950"/>
            <a:ext cx="979488" cy="815975"/>
          </a:xfrm>
          <a:prstGeom prst="line">
            <a:avLst/>
          </a:prstGeom>
          <a:noFill/>
          <a:ln w="38100">
            <a:solidFill>
              <a:schemeClr val="bg2"/>
            </a:solidFill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26" name="Line 5"/>
          <p:cNvSpPr>
            <a:spLocks noChangeShapeType="1"/>
          </p:cNvSpPr>
          <p:nvPr/>
        </p:nvSpPr>
        <p:spPr bwMode="auto">
          <a:xfrm>
            <a:off x="4679950" y="5040313"/>
            <a:ext cx="161925" cy="1143000"/>
          </a:xfrm>
          <a:prstGeom prst="line">
            <a:avLst/>
          </a:prstGeom>
          <a:noFill/>
          <a:ln w="38100">
            <a:solidFill>
              <a:schemeClr val="bg2"/>
            </a:solidFill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27" name="Line 6"/>
          <p:cNvSpPr>
            <a:spLocks noChangeShapeType="1"/>
          </p:cNvSpPr>
          <p:nvPr/>
        </p:nvSpPr>
        <p:spPr bwMode="auto">
          <a:xfrm flipH="1">
            <a:off x="2695575" y="4781550"/>
            <a:ext cx="828675" cy="979488"/>
          </a:xfrm>
          <a:prstGeom prst="line">
            <a:avLst/>
          </a:prstGeom>
          <a:noFill/>
          <a:ln w="38100">
            <a:solidFill>
              <a:schemeClr val="bg2"/>
            </a:solidFill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28" name="Line 7"/>
          <p:cNvSpPr>
            <a:spLocks noChangeShapeType="1"/>
          </p:cNvSpPr>
          <p:nvPr/>
        </p:nvSpPr>
        <p:spPr bwMode="auto">
          <a:xfrm flipH="1">
            <a:off x="1763713" y="4173538"/>
            <a:ext cx="1481137" cy="327025"/>
          </a:xfrm>
          <a:prstGeom prst="line">
            <a:avLst/>
          </a:prstGeom>
          <a:noFill/>
          <a:ln w="38100">
            <a:solidFill>
              <a:schemeClr val="bg2"/>
            </a:solidFill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29" name="Line 8"/>
          <p:cNvSpPr>
            <a:spLocks noChangeShapeType="1"/>
          </p:cNvSpPr>
          <p:nvPr/>
        </p:nvSpPr>
        <p:spPr bwMode="auto">
          <a:xfrm flipH="1" flipV="1">
            <a:off x="2106613" y="2922588"/>
            <a:ext cx="1317625" cy="501650"/>
          </a:xfrm>
          <a:prstGeom prst="line">
            <a:avLst/>
          </a:prstGeom>
          <a:noFill/>
          <a:ln w="38100">
            <a:solidFill>
              <a:schemeClr val="bg2"/>
            </a:solidFill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30" name="Line 9"/>
          <p:cNvSpPr>
            <a:spLocks noChangeShapeType="1"/>
          </p:cNvSpPr>
          <p:nvPr/>
        </p:nvSpPr>
        <p:spPr bwMode="auto">
          <a:xfrm flipH="1" flipV="1">
            <a:off x="3635375" y="2060575"/>
            <a:ext cx="587375" cy="942975"/>
          </a:xfrm>
          <a:prstGeom prst="line">
            <a:avLst/>
          </a:prstGeom>
          <a:noFill/>
          <a:ln w="38100">
            <a:solidFill>
              <a:schemeClr val="bg2"/>
            </a:solidFill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31" name="Line 10"/>
          <p:cNvSpPr>
            <a:spLocks noChangeShapeType="1"/>
          </p:cNvSpPr>
          <p:nvPr/>
        </p:nvSpPr>
        <p:spPr bwMode="auto">
          <a:xfrm flipV="1">
            <a:off x="5337175" y="2922588"/>
            <a:ext cx="1143000" cy="501650"/>
          </a:xfrm>
          <a:prstGeom prst="line">
            <a:avLst/>
          </a:prstGeom>
          <a:noFill/>
          <a:ln w="38100">
            <a:solidFill>
              <a:schemeClr val="bg2"/>
            </a:solidFill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32" name="Text Box 11"/>
          <p:cNvSpPr txBox="1">
            <a:spLocks noChangeArrowheads="1"/>
          </p:cNvSpPr>
          <p:nvPr/>
        </p:nvSpPr>
        <p:spPr bwMode="auto">
          <a:xfrm>
            <a:off x="3492500" y="3860800"/>
            <a:ext cx="1760538" cy="3222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51840" rIns="90000" bIns="45000"/>
          <a:lstStyle/>
          <a:p>
            <a:pPr>
              <a:lnSpc>
                <a:spcPct val="98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</a:tabLst>
            </a:pPr>
            <a:r>
              <a:rPr lang="ru-RU" sz="2400" b="1" dirty="0" smtClean="0">
                <a:solidFill>
                  <a:schemeClr val="bg1"/>
                </a:solidFill>
                <a:latin typeface="Arial" charset="0"/>
              </a:rPr>
              <a:t>Школа №2</a:t>
            </a:r>
            <a:endParaRPr lang="ru-RU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5133" name="Text Box 12"/>
          <p:cNvSpPr txBox="1">
            <a:spLocks noChangeArrowheads="1"/>
          </p:cNvSpPr>
          <p:nvPr/>
        </p:nvSpPr>
        <p:spPr bwMode="auto">
          <a:xfrm>
            <a:off x="5430839" y="1989138"/>
            <a:ext cx="1641492" cy="360362"/>
          </a:xfrm>
          <a:prstGeom prst="rect">
            <a:avLst/>
          </a:pr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 wrap="none" lIns="90000" tIns="51840" rIns="90000" bIns="45000"/>
          <a:lstStyle/>
          <a:p>
            <a:pPr>
              <a:lnSpc>
                <a:spcPct val="98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</a:tabLst>
            </a:pPr>
            <a:r>
              <a:rPr lang="ru-RU" sz="1600" b="1" dirty="0" smtClean="0">
                <a:solidFill>
                  <a:srgbClr val="FF0000"/>
                </a:solidFill>
                <a:latin typeface="Arial" charset="0"/>
              </a:rPr>
              <a:t>Клуб  «ДОН»</a:t>
            </a:r>
            <a:endParaRPr lang="ru-RU" sz="16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5134" name="Text Box 13"/>
          <p:cNvSpPr txBox="1">
            <a:spLocks noChangeArrowheads="1"/>
          </p:cNvSpPr>
          <p:nvPr/>
        </p:nvSpPr>
        <p:spPr bwMode="auto">
          <a:xfrm>
            <a:off x="6286512" y="2857496"/>
            <a:ext cx="2357454" cy="576262"/>
          </a:xfrm>
          <a:prstGeom prst="rect">
            <a:avLst/>
          </a:pr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 wrap="none" lIns="90000" tIns="51840" rIns="90000" bIns="45000"/>
          <a:lstStyle/>
          <a:p>
            <a:pPr algn="ctr">
              <a:lnSpc>
                <a:spcPct val="98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</a:tabLst>
            </a:pPr>
            <a:r>
              <a:rPr lang="ru-RU" b="1" dirty="0" smtClean="0">
                <a:solidFill>
                  <a:srgbClr val="FF0000"/>
                </a:solidFill>
              </a:rPr>
              <a:t>ЦДЭ </a:t>
            </a:r>
          </a:p>
          <a:p>
            <a:pPr>
              <a:lnSpc>
                <a:spcPct val="98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</a:tabLst>
            </a:pPr>
            <a:r>
              <a:rPr lang="ru-RU" sz="1600" dirty="0" smtClean="0">
                <a:solidFill>
                  <a:srgbClr val="FF0000"/>
                </a:solidFill>
              </a:rPr>
              <a:t>(Экологический центр)</a:t>
            </a:r>
            <a:endParaRPr lang="ru-RU" sz="16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5135" name="Text Box 14"/>
          <p:cNvSpPr txBox="1">
            <a:spLocks noChangeArrowheads="1"/>
          </p:cNvSpPr>
          <p:nvPr/>
        </p:nvSpPr>
        <p:spPr bwMode="auto">
          <a:xfrm>
            <a:off x="2051050" y="1643050"/>
            <a:ext cx="3021016" cy="307988"/>
          </a:xfrm>
          <a:prstGeom prst="rect">
            <a:avLst/>
          </a:pr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 wrap="none" lIns="90000" tIns="51840" rIns="90000" bIns="45000"/>
          <a:lstStyle/>
          <a:p>
            <a:pPr>
              <a:lnSpc>
                <a:spcPct val="98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</a:tabLst>
            </a:pPr>
            <a:r>
              <a:rPr lang="ru-RU" b="1" dirty="0">
                <a:solidFill>
                  <a:srgbClr val="FF0000"/>
                </a:solidFill>
                <a:latin typeface="Arial" charset="0"/>
              </a:rPr>
              <a:t>Детская школа искусств</a:t>
            </a:r>
          </a:p>
        </p:txBody>
      </p:sp>
      <p:sp>
        <p:nvSpPr>
          <p:cNvPr id="5136" name="Text Box 15"/>
          <p:cNvSpPr txBox="1">
            <a:spLocks noChangeArrowheads="1"/>
          </p:cNvSpPr>
          <p:nvPr/>
        </p:nvSpPr>
        <p:spPr bwMode="auto">
          <a:xfrm>
            <a:off x="179388" y="2519363"/>
            <a:ext cx="2447925" cy="322262"/>
          </a:xfrm>
          <a:prstGeom prst="rect">
            <a:avLst/>
          </a:pr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 wrap="none" lIns="90000" tIns="51840" rIns="90000" bIns="45000"/>
          <a:lstStyle/>
          <a:p>
            <a:pPr>
              <a:lnSpc>
                <a:spcPct val="98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</a:tabLst>
            </a:pPr>
            <a:r>
              <a:rPr lang="ru-RU" sz="1600" b="1" dirty="0">
                <a:solidFill>
                  <a:schemeClr val="folHlink"/>
                </a:solidFill>
                <a:latin typeface="Arial" charset="0"/>
              </a:rPr>
              <a:t> </a:t>
            </a:r>
            <a:r>
              <a:rPr lang="ru-RU" sz="1600" b="1" dirty="0">
                <a:solidFill>
                  <a:srgbClr val="FF0000"/>
                </a:solidFill>
                <a:latin typeface="Arial" charset="0"/>
              </a:rPr>
              <a:t>Соц.центр </a:t>
            </a:r>
            <a:r>
              <a:rPr lang="ru-RU" sz="1600" b="1" dirty="0" smtClean="0">
                <a:solidFill>
                  <a:srgbClr val="FF0000"/>
                </a:solidFill>
                <a:latin typeface="Arial" charset="0"/>
              </a:rPr>
              <a:t>«СЕМЬЯ»</a:t>
            </a:r>
            <a:endParaRPr lang="ru-RU" sz="16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5137" name="Text Box 16"/>
          <p:cNvSpPr txBox="1">
            <a:spLocks noChangeArrowheads="1"/>
          </p:cNvSpPr>
          <p:nvPr/>
        </p:nvSpPr>
        <p:spPr bwMode="auto">
          <a:xfrm>
            <a:off x="539751" y="4656138"/>
            <a:ext cx="1746234" cy="563562"/>
          </a:xfrm>
          <a:prstGeom prst="rect">
            <a:avLst/>
          </a:pr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 wrap="none" lIns="90000" tIns="51840" rIns="90000" bIns="45000"/>
          <a:lstStyle/>
          <a:p>
            <a:pPr algn="ctr">
              <a:lnSpc>
                <a:spcPct val="98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</a:tabLst>
            </a:pPr>
            <a:r>
              <a:rPr lang="ru-RU" sz="1600" b="1" dirty="0">
                <a:solidFill>
                  <a:srgbClr val="FF0000"/>
                </a:solidFill>
                <a:latin typeface="Arial" charset="0"/>
              </a:rPr>
              <a:t> </a:t>
            </a:r>
          </a:p>
          <a:p>
            <a:pPr algn="ctr">
              <a:lnSpc>
                <a:spcPct val="9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</a:tabLst>
            </a:pPr>
            <a:r>
              <a:rPr lang="ru-RU" sz="1600" b="1" dirty="0">
                <a:solidFill>
                  <a:srgbClr val="FF0000"/>
                </a:solidFill>
                <a:latin typeface="Arial" charset="0"/>
              </a:rPr>
              <a:t>М</a:t>
            </a:r>
            <a:r>
              <a:rPr lang="ru-RU" sz="1600" b="1" dirty="0" smtClean="0">
                <a:solidFill>
                  <a:srgbClr val="FF0000"/>
                </a:solidFill>
                <a:latin typeface="Arial" charset="0"/>
              </a:rPr>
              <a:t>узей</a:t>
            </a:r>
            <a:endParaRPr lang="ru-RU" sz="16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5138" name="Text Box 17"/>
          <p:cNvSpPr txBox="1">
            <a:spLocks noChangeArrowheads="1"/>
          </p:cNvSpPr>
          <p:nvPr/>
        </p:nvSpPr>
        <p:spPr bwMode="auto">
          <a:xfrm>
            <a:off x="1619250" y="5759450"/>
            <a:ext cx="2038350" cy="563563"/>
          </a:xfrm>
          <a:prstGeom prst="rect">
            <a:avLst/>
          </a:pr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 wrap="none" lIns="90000" tIns="51840" rIns="90000" bIns="45000"/>
          <a:lstStyle/>
          <a:p>
            <a:pPr algn="ctr">
              <a:lnSpc>
                <a:spcPct val="98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</a:tabLst>
            </a:pPr>
            <a:r>
              <a:rPr lang="ru-RU" sz="1600" b="1" dirty="0">
                <a:solidFill>
                  <a:srgbClr val="FF0000"/>
                </a:solidFill>
                <a:latin typeface="Arial" charset="0"/>
              </a:rPr>
              <a:t>Районная </a:t>
            </a:r>
          </a:p>
          <a:p>
            <a:pPr algn="ctr">
              <a:lnSpc>
                <a:spcPct val="9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</a:tabLst>
            </a:pPr>
            <a:r>
              <a:rPr lang="ru-RU" sz="1600" b="1" dirty="0">
                <a:solidFill>
                  <a:srgbClr val="FF0000"/>
                </a:solidFill>
                <a:latin typeface="Arial" charset="0"/>
              </a:rPr>
              <a:t>детская библиотека</a:t>
            </a:r>
          </a:p>
        </p:txBody>
      </p:sp>
      <p:sp>
        <p:nvSpPr>
          <p:cNvPr id="5139" name="Text Box 18"/>
          <p:cNvSpPr txBox="1">
            <a:spLocks noChangeArrowheads="1"/>
          </p:cNvSpPr>
          <p:nvPr/>
        </p:nvSpPr>
        <p:spPr bwMode="auto">
          <a:xfrm>
            <a:off x="4000496" y="6157913"/>
            <a:ext cx="1643074" cy="439737"/>
          </a:xfrm>
          <a:prstGeom prst="rect">
            <a:avLst/>
          </a:pr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 wrap="none" lIns="90000" tIns="51840" rIns="90000" bIns="45000"/>
          <a:lstStyle/>
          <a:p>
            <a:pPr>
              <a:lnSpc>
                <a:spcPct val="98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</a:tabLst>
            </a:pPr>
            <a:r>
              <a:rPr lang="ru-RU" sz="1600" b="1" dirty="0">
                <a:solidFill>
                  <a:srgbClr val="FF0000"/>
                </a:solidFill>
                <a:latin typeface="Arial" charset="0"/>
              </a:rPr>
              <a:t>ДК </a:t>
            </a:r>
            <a:r>
              <a:rPr lang="ru-RU" sz="1600" b="1" dirty="0" smtClean="0">
                <a:solidFill>
                  <a:srgbClr val="FF0000"/>
                </a:solidFill>
                <a:latin typeface="Arial" charset="0"/>
              </a:rPr>
              <a:t>«Импульс»</a:t>
            </a:r>
            <a:endParaRPr lang="ru-RU" sz="16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5140" name="Text Box 19"/>
          <p:cNvSpPr txBox="1">
            <a:spLocks noChangeArrowheads="1"/>
          </p:cNvSpPr>
          <p:nvPr/>
        </p:nvSpPr>
        <p:spPr bwMode="auto">
          <a:xfrm>
            <a:off x="5786446" y="5643578"/>
            <a:ext cx="2500330" cy="642942"/>
          </a:xfrm>
          <a:prstGeom prst="rect">
            <a:avLst/>
          </a:pr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 wrap="none" lIns="90000" tIns="51840" rIns="90000" bIns="45000"/>
          <a:lstStyle/>
          <a:p>
            <a:r>
              <a:rPr lang="ru-RU" b="1" dirty="0" err="1" smtClean="0">
                <a:solidFill>
                  <a:srgbClr val="FF0000"/>
                </a:solidFill>
              </a:rPr>
              <a:t>ЦДиК</a:t>
            </a:r>
            <a:r>
              <a:rPr lang="ru-RU" b="1" dirty="0" smtClean="0">
                <a:solidFill>
                  <a:srgbClr val="FF0000"/>
                </a:solidFill>
              </a:rPr>
              <a:t> (Центр досуга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 и кино, кинотеатр)</a:t>
            </a:r>
          </a:p>
        </p:txBody>
      </p:sp>
      <p:sp>
        <p:nvSpPr>
          <p:cNvPr id="5141" name="Text Box 20"/>
          <p:cNvSpPr txBox="1">
            <a:spLocks noChangeArrowheads="1"/>
          </p:cNvSpPr>
          <p:nvPr/>
        </p:nvSpPr>
        <p:spPr bwMode="auto">
          <a:xfrm>
            <a:off x="6840538" y="4537075"/>
            <a:ext cx="1908175" cy="547688"/>
          </a:xfrm>
          <a:prstGeom prst="rect">
            <a:avLst/>
          </a:pr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 wrap="none" lIns="90000" tIns="51840" rIns="90000" bIns="45000"/>
          <a:lstStyle/>
          <a:p>
            <a:r>
              <a:rPr lang="ru-RU" sz="1600" dirty="0" smtClean="0"/>
              <a:t>-</a:t>
            </a:r>
            <a:r>
              <a:rPr lang="ru-RU" sz="1600" b="1" dirty="0" smtClean="0">
                <a:solidFill>
                  <a:srgbClr val="FF0000"/>
                </a:solidFill>
              </a:rPr>
              <a:t>ДЮСШ</a:t>
            </a:r>
            <a:r>
              <a:rPr lang="ru-RU" sz="1600" dirty="0" smtClean="0"/>
              <a:t> 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ФОК</a:t>
            </a:r>
          </a:p>
        </p:txBody>
      </p:sp>
      <p:sp>
        <p:nvSpPr>
          <p:cNvPr id="5142" name="Text Box 21"/>
          <p:cNvSpPr txBox="1">
            <a:spLocks noChangeArrowheads="1"/>
          </p:cNvSpPr>
          <p:nvPr/>
        </p:nvSpPr>
        <p:spPr bwMode="auto">
          <a:xfrm>
            <a:off x="179388" y="-315913"/>
            <a:ext cx="8640762" cy="143510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ctr">
              <a:lnSpc>
                <a:spcPct val="110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ru-RU" sz="2800" b="1" dirty="0">
                <a:solidFill>
                  <a:schemeClr val="folHlink"/>
                </a:solidFill>
                <a:latin typeface="Tahoma" pitchFamily="34" charset="0"/>
              </a:rPr>
              <a:t>Социальные партнеры</a:t>
            </a: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ru-RU" sz="2800" b="1" dirty="0">
                <a:solidFill>
                  <a:schemeClr val="folHlink"/>
                </a:solidFill>
                <a:latin typeface="Tahoma" pitchFamily="34" charset="0"/>
              </a:rPr>
              <a:t> </a:t>
            </a:r>
            <a:r>
              <a:rPr lang="ru-RU" sz="2800" b="1" dirty="0" smtClean="0">
                <a:solidFill>
                  <a:schemeClr val="folHlink"/>
                </a:solidFill>
                <a:latin typeface="Tahoma" pitchFamily="34" charset="0"/>
              </a:rPr>
              <a:t>МКОУ СШ№2 г. Котельниково</a:t>
            </a:r>
            <a:endParaRPr lang="ru-RU" sz="2800" b="1" dirty="0">
              <a:solidFill>
                <a:schemeClr val="folHlink"/>
              </a:solidFill>
              <a:latin typeface="Tahoma" pitchFamily="34" charset="0"/>
            </a:endParaRPr>
          </a:p>
        </p:txBody>
      </p:sp>
      <p:sp>
        <p:nvSpPr>
          <p:cNvPr id="25" name="Line 8"/>
          <p:cNvSpPr>
            <a:spLocks noChangeShapeType="1"/>
          </p:cNvSpPr>
          <p:nvPr/>
        </p:nvSpPr>
        <p:spPr bwMode="auto">
          <a:xfrm flipH="1" flipV="1">
            <a:off x="2143108" y="2928934"/>
            <a:ext cx="1317625" cy="501650"/>
          </a:xfrm>
          <a:prstGeom prst="line">
            <a:avLst/>
          </a:prstGeom>
          <a:noFill/>
          <a:ln w="38100">
            <a:solidFill>
              <a:schemeClr val="bg2"/>
            </a:solidFill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7" name="Line 8"/>
          <p:cNvSpPr>
            <a:spLocks noChangeShapeType="1"/>
          </p:cNvSpPr>
          <p:nvPr/>
        </p:nvSpPr>
        <p:spPr bwMode="auto">
          <a:xfrm flipH="1" flipV="1">
            <a:off x="2285983" y="3786191"/>
            <a:ext cx="928690" cy="71436"/>
          </a:xfrm>
          <a:prstGeom prst="line">
            <a:avLst/>
          </a:prstGeom>
          <a:noFill/>
          <a:ln w="38100">
            <a:solidFill>
              <a:schemeClr val="bg2"/>
            </a:solidFill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8" name="Text Box 16"/>
          <p:cNvSpPr txBox="1">
            <a:spLocks noChangeArrowheads="1"/>
          </p:cNvSpPr>
          <p:nvPr/>
        </p:nvSpPr>
        <p:spPr bwMode="auto">
          <a:xfrm>
            <a:off x="571472" y="4643446"/>
            <a:ext cx="1746234" cy="563562"/>
          </a:xfrm>
          <a:prstGeom prst="rect">
            <a:avLst/>
          </a:pr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 wrap="none" lIns="90000" tIns="51840" rIns="90000" bIns="45000"/>
          <a:lstStyle/>
          <a:p>
            <a:pPr algn="ctr">
              <a:lnSpc>
                <a:spcPct val="98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</a:tabLst>
            </a:pPr>
            <a:r>
              <a:rPr lang="ru-RU" sz="1600" b="1" dirty="0">
                <a:solidFill>
                  <a:srgbClr val="FF0000"/>
                </a:solidFill>
                <a:latin typeface="Arial" charset="0"/>
              </a:rPr>
              <a:t> </a:t>
            </a:r>
          </a:p>
          <a:p>
            <a:pPr algn="ctr">
              <a:lnSpc>
                <a:spcPct val="9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</a:tabLst>
            </a:pPr>
            <a:r>
              <a:rPr lang="ru-RU" sz="1600" b="1" dirty="0">
                <a:solidFill>
                  <a:srgbClr val="FF0000"/>
                </a:solidFill>
                <a:latin typeface="Arial" charset="0"/>
              </a:rPr>
              <a:t>М</a:t>
            </a:r>
            <a:r>
              <a:rPr lang="ru-RU" sz="1600" b="1" dirty="0" smtClean="0">
                <a:solidFill>
                  <a:srgbClr val="FF0000"/>
                </a:solidFill>
                <a:latin typeface="Arial" charset="0"/>
              </a:rPr>
              <a:t>узей</a:t>
            </a:r>
            <a:endParaRPr lang="ru-RU" sz="16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30" name="Text Box 16"/>
          <p:cNvSpPr txBox="1">
            <a:spLocks noChangeArrowheads="1"/>
          </p:cNvSpPr>
          <p:nvPr/>
        </p:nvSpPr>
        <p:spPr bwMode="auto">
          <a:xfrm>
            <a:off x="0" y="3571876"/>
            <a:ext cx="2071670" cy="571504"/>
          </a:xfrm>
          <a:prstGeom prst="rect">
            <a:avLst/>
          </a:pr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 wrap="none" lIns="90000" tIns="51840" rIns="90000" bIns="45000"/>
          <a:lstStyle/>
          <a:p>
            <a:pPr algn="ctr">
              <a:lnSpc>
                <a:spcPct val="98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</a:tabLst>
            </a:pPr>
            <a:r>
              <a:rPr lang="ru-RU" sz="1600" b="1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ru-RU" sz="1600" b="1" dirty="0" err="1" smtClean="0">
                <a:solidFill>
                  <a:srgbClr val="FF0000"/>
                </a:solidFill>
                <a:latin typeface="Arial" charset="0"/>
              </a:rPr>
              <a:t>Конно</a:t>
            </a:r>
            <a:r>
              <a:rPr lang="ru-RU" sz="1600" b="1" dirty="0" smtClean="0">
                <a:solidFill>
                  <a:srgbClr val="FF0000"/>
                </a:solidFill>
                <a:latin typeface="Arial" charset="0"/>
              </a:rPr>
              <a:t> –</a:t>
            </a:r>
          </a:p>
          <a:p>
            <a:pPr algn="ctr">
              <a:lnSpc>
                <a:spcPct val="9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</a:tabLst>
            </a:pPr>
            <a:r>
              <a:rPr lang="ru-RU" sz="1600" b="1" dirty="0" smtClean="0">
                <a:solidFill>
                  <a:srgbClr val="FF0000"/>
                </a:solidFill>
                <a:latin typeface="Arial" charset="0"/>
              </a:rPr>
              <a:t> спортивный клуб</a:t>
            </a:r>
            <a:endParaRPr lang="ru-RU" sz="1600" b="1" dirty="0">
              <a:solidFill>
                <a:srgbClr val="FF0000"/>
              </a:solidFill>
              <a:latin typeface="Arial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3071810"/>
            <a:ext cx="7858180" cy="2286016"/>
          </a:xfrm>
          <a:prstGeom prst="rect">
            <a:avLst/>
          </a:prstGeom>
          <a:noFill/>
        </p:spPr>
        <p:txBody>
          <a:bodyPr wrap="square" rtlCol="0">
            <a:prstTxWarp prst="textTriangleInverted">
              <a:avLst/>
            </a:prstTxWarp>
            <a:spAutoFit/>
          </a:bodyPr>
          <a:lstStyle/>
          <a:p>
            <a:r>
              <a:rPr lang="ru-RU" sz="3600" b="1" dirty="0" smtClean="0">
                <a:solidFill>
                  <a:srgbClr val="00B050"/>
                </a:solidFill>
              </a:rPr>
              <a:t>СПАСИБО ЗА ВНИМАНИЕ!</a:t>
            </a:r>
            <a:endParaRPr lang="ru-RU" sz="3600" b="1" dirty="0">
              <a:solidFill>
                <a:srgbClr val="00B050"/>
              </a:solidFill>
            </a:endParaRPr>
          </a:p>
        </p:txBody>
      </p:sp>
      <p:pic>
        <p:nvPicPr>
          <p:cNvPr id="4" name="Рисунок 3" descr="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0364" y="571480"/>
            <a:ext cx="1981200" cy="2045208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272</TotalTime>
  <Words>674</Words>
  <Application>Microsoft Office PowerPoint</Application>
  <PresentationFormat>Экран (4:3)</PresentationFormat>
  <Paragraphs>101</Paragraphs>
  <Slides>17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Изящная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eva</dc:creator>
  <cp:lastModifiedBy>Учитель38</cp:lastModifiedBy>
  <cp:revision>34</cp:revision>
  <dcterms:created xsi:type="dcterms:W3CDTF">2016-10-12T16:15:13Z</dcterms:created>
  <dcterms:modified xsi:type="dcterms:W3CDTF">2016-10-14T06:54:55Z</dcterms:modified>
</cp:coreProperties>
</file>