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1" r:id="rId1"/>
  </p:sldMasterIdLst>
  <p:notesMasterIdLst>
    <p:notesMasterId r:id="rId25"/>
  </p:notesMasterIdLst>
  <p:sldIdLst>
    <p:sldId id="281" r:id="rId2"/>
    <p:sldId id="322" r:id="rId3"/>
    <p:sldId id="290" r:id="rId4"/>
    <p:sldId id="288" r:id="rId5"/>
    <p:sldId id="283" r:id="rId6"/>
    <p:sldId id="284" r:id="rId7"/>
    <p:sldId id="291" r:id="rId8"/>
    <p:sldId id="319" r:id="rId9"/>
    <p:sldId id="321" r:id="rId10"/>
    <p:sldId id="285" r:id="rId11"/>
    <p:sldId id="287" r:id="rId12"/>
    <p:sldId id="289" r:id="rId13"/>
    <p:sldId id="296" r:id="rId14"/>
    <p:sldId id="295" r:id="rId15"/>
    <p:sldId id="297" r:id="rId16"/>
    <p:sldId id="303" r:id="rId17"/>
    <p:sldId id="306" r:id="rId18"/>
    <p:sldId id="310" r:id="rId19"/>
    <p:sldId id="300" r:id="rId20"/>
    <p:sldId id="298" r:id="rId21"/>
    <p:sldId id="309" r:id="rId22"/>
    <p:sldId id="315" r:id="rId23"/>
    <p:sldId id="317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71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7222B55-D584-4F1A-BBD0-3C5A9F7F3C87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D059001-32AF-40A6-985F-1CAC510403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66B98A-5489-447E-BEED-44D3C93CDEB8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B63D35-42E0-4D63-A53B-4CBAB57D05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4989B-44D0-495C-A45E-A7AB0C45909E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CAC67-2068-49EA-8F65-DCF9459B31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744205-D0F0-44B4-9C34-1827A252C3DF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A0E407-E950-4851-9488-4D1DCC86F4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C8BFE-B9C5-4D89-ABF5-64A62A4C151E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45BDB-63BF-4C69-A412-FAAC361DC7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06F776-E833-4C72-9C6B-1694AB8C200D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AAB17F-A674-440B-BABA-403D60020F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C6455-BCFA-43B3-A89B-7F293C6822D4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BD17F-B672-4DA4-ABA0-58E1C419F1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2C2B6F-A22F-4A89-A9BC-FD3A101BCFC0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C7A336-3A2C-49D8-9DD0-DA519ADB64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B7CA7A-9571-4827-9C2F-5BD173F19794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45626B5-2FBF-4434-B93F-BABBD3C596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401C9B-CFC0-44FC-B71E-D59F401A4037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10D2FF-2AAE-40A1-A83B-0C23A94B2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5DFBC-93A3-4754-9CE6-867635CE1703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FA47C-7F01-4534-9072-F184B3F141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7851D-E70C-44AB-BA2B-695916970BD3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81EB8-B6D0-49CD-AA9C-29E5F4323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cs typeface="Arial" charset="0"/>
              </a:defRPr>
            </a:lvl1pPr>
            <a:extLst/>
          </a:lstStyle>
          <a:p>
            <a:pPr>
              <a:defRPr/>
            </a:pPr>
            <a:fld id="{C066463E-CDB8-4938-AD79-B31DE38B5F34}" type="datetimeFigureOut">
              <a:rPr lang="ru-RU"/>
              <a:pPr>
                <a:defRPr/>
              </a:pPr>
              <a:t>19.11.2017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Arial" charset="0"/>
              </a:defRPr>
            </a:lvl1pPr>
            <a:extLst/>
          </a:lstStyle>
          <a:p>
            <a:pPr>
              <a:defRPr/>
            </a:pPr>
            <a:fld id="{66A03F96-A527-478C-99CE-9A7E948E7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19" r:id="rId2"/>
    <p:sldLayoutId id="2147484225" r:id="rId3"/>
    <p:sldLayoutId id="2147484220" r:id="rId4"/>
    <p:sldLayoutId id="2147484226" r:id="rId5"/>
    <p:sldLayoutId id="2147484221" r:id="rId6"/>
    <p:sldLayoutId id="2147484227" r:id="rId7"/>
    <p:sldLayoutId id="2147484228" r:id="rId8"/>
    <p:sldLayoutId id="2147484229" r:id="rId9"/>
    <p:sldLayoutId id="2147484222" r:id="rId10"/>
    <p:sldLayoutId id="2147484223" r:id="rId11"/>
  </p:sldLayoutIdLst>
  <p:transition spd="med">
    <p:cover dir="u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71600" y="620688"/>
            <a:ext cx="7406640" cy="315561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МБДОУ «Центр развития ребенка» Детский сад №5 Дальнереченского городского округа </a:t>
            </a:r>
            <a:br>
              <a:rPr lang="ru-RU" dirty="0" smtClean="0"/>
            </a:br>
            <a:r>
              <a:rPr lang="ru-RU" dirty="0" smtClean="0"/>
              <a:t>г. Дальнереченск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519264" y="5877272"/>
            <a:ext cx="6624736" cy="504056"/>
          </a:xfrm>
        </p:spPr>
        <p:txBody>
          <a:bodyPr/>
          <a:lstStyle/>
          <a:p>
            <a:r>
              <a:rPr lang="ru-RU" dirty="0" smtClean="0"/>
              <a:t>Воспитатель: Куташова Галина Анатольевна</a:t>
            </a:r>
            <a:endParaRPr lang="ru-RU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7499350" cy="31683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Сообщение из опыта работы «Поисково-исследовательская деятельность, как одна из современных форм работы с дошкольниками</a:t>
            </a:r>
            <a:endParaRPr lang="ru-RU" dirty="0"/>
          </a:p>
        </p:txBody>
      </p:sp>
    </p:spTree>
  </p:cSld>
  <p:clrMapOvr>
    <a:masterClrMapping/>
  </p:clrMapOvr>
  <p:transition spd="med">
    <p:cover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251520" y="1196752"/>
            <a:ext cx="8892480" cy="566124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24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-на выработку самостоятельных познавательно-исследовательских умений; </a:t>
            </a:r>
          </a:p>
          <a:p>
            <a:pPr>
              <a:defRPr/>
            </a:pPr>
            <a:r>
              <a:rPr lang="ru-RU" altLang="ru-RU" sz="24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-способствует развитию творческих способностей и логического мышления;</a:t>
            </a:r>
          </a:p>
          <a:p>
            <a:pPr>
              <a:defRPr/>
            </a:pPr>
            <a:r>
              <a:rPr lang="ru-RU" altLang="ru-RU" sz="24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-объединяет знания, полученные в ходе учебного процесса и приобщает к конкретным жизненно важным проблемам.</a:t>
            </a:r>
          </a:p>
        </p:txBody>
      </p:sp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827088" y="188913"/>
            <a:ext cx="7129462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002060"/>
                </a:solidFill>
                <a:latin typeface="Arial Black" pitchFamily="34" charset="0"/>
              </a:rPr>
              <a:t>Познавательно</a:t>
            </a:r>
            <a:r>
              <a:rPr lang="ru-RU" altLang="ru-RU" b="1" dirty="0">
                <a:solidFill>
                  <a:srgbClr val="002060"/>
                </a:solidFill>
                <a:latin typeface="Arial Black" pitchFamily="34" charset="0"/>
              </a:rPr>
              <a:t> – </a:t>
            </a:r>
            <a:r>
              <a:rPr lang="ru-RU" altLang="ru-RU" sz="2000" b="1" dirty="0">
                <a:solidFill>
                  <a:srgbClr val="002060"/>
                </a:solidFill>
                <a:latin typeface="Arial Black" pitchFamily="34" charset="0"/>
              </a:rPr>
              <a:t>исследовательская деятельность </a:t>
            </a:r>
            <a:r>
              <a:rPr lang="ru-RU" altLang="ru-RU" sz="2000" dirty="0">
                <a:solidFill>
                  <a:srgbClr val="002060"/>
                </a:solidFill>
                <a:latin typeface="Arial Black" pitchFamily="34" charset="0"/>
              </a:rPr>
              <a:t>детей </a:t>
            </a:r>
            <a:r>
              <a:rPr lang="ru-RU" altLang="ru-RU" dirty="0">
                <a:solidFill>
                  <a:srgbClr val="002060"/>
                </a:solidFill>
                <a:latin typeface="Arial Black" pitchFamily="34" charset="0"/>
              </a:rPr>
              <a:t>является одним из методов развивающего обучения, направлена:</a:t>
            </a: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971601" y="0"/>
            <a:ext cx="7488832" cy="68580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altLang="ru-RU" sz="28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формирование у дошкольников способности самостоятельно и творчески осваивать способы познания окружающей действительности через организацию </a:t>
            </a:r>
            <a:r>
              <a:rPr lang="ru-RU" altLang="ru-RU" sz="2800" dirty="0" err="1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поисково</a:t>
            </a:r>
            <a:r>
              <a:rPr lang="ru-RU" altLang="ru-RU" sz="28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– исследовательской деятельности</a:t>
            </a:r>
          </a:p>
        </p:txBody>
      </p:sp>
      <p:sp>
        <p:nvSpPr>
          <p:cNvPr id="10244" name="Прямоугольник 3"/>
          <p:cNvSpPr>
            <a:spLocks noChangeArrowheads="1"/>
          </p:cNvSpPr>
          <p:nvPr/>
        </p:nvSpPr>
        <p:spPr bwMode="auto">
          <a:xfrm>
            <a:off x="1476375" y="620713"/>
            <a:ext cx="3959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 Black" pitchFamily="34" charset="0"/>
              </a:rPr>
              <a:t>:</a:t>
            </a:r>
            <a:endParaRPr lang="ru-RU" sz="2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835696" y="119675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Цель:</a:t>
            </a:r>
            <a:endParaRPr lang="ru-RU" sz="2400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251520" y="0"/>
            <a:ext cx="8892480" cy="68580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buFont typeface="Symbol" pitchFamily="18" charset="2"/>
              <a:buNone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Вводимый Федеральный Государственный Образовательный Стандарт (ФГОС) направлен сегодня на поиск путей активизации процесса развития творческих, исследовательских способностей на всех ступенях образования. </a:t>
            </a:r>
            <a:endParaRPr lang="ru-RU" altLang="ru-RU" sz="2000" dirty="0" smtClean="0">
              <a:solidFill>
                <a:schemeClr val="accent3">
                  <a:lumMod val="75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just"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	</a:t>
            </a: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Образовательная область «Познавательное развитие» направлена на развитие познавательно-исследовательской и продуктивной (конструктивной) детской деятельности. </a:t>
            </a:r>
          </a:p>
          <a:p>
            <a:pPr algn="just">
              <a:buFont typeface="Symbol" pitchFamily="18" charset="2"/>
              <a:buNone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	Поэтому наибольшую актуальность приобретает необходимость включения в содержание дошкольного образования детской поисково-исследовательской деятельности.</a:t>
            </a:r>
          </a:p>
        </p:txBody>
      </p:sp>
      <p:sp>
        <p:nvSpPr>
          <p:cNvPr id="11268" name="Прямоугольник 5"/>
          <p:cNvSpPr>
            <a:spLocks noChangeArrowheads="1"/>
          </p:cNvSpPr>
          <p:nvPr/>
        </p:nvSpPr>
        <p:spPr bwMode="auto">
          <a:xfrm>
            <a:off x="2051050" y="188913"/>
            <a:ext cx="54737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>
                <a:solidFill>
                  <a:srgbClr val="002060"/>
                </a:solidFill>
                <a:latin typeface="Arial Black" pitchFamily="34" charset="0"/>
              </a:rPr>
              <a:t>Актуальность</a:t>
            </a:r>
            <a:endParaRPr lang="ru-RU" sz="360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467544" y="1"/>
            <a:ext cx="8676456" cy="68580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ru-RU" altLang="ru-RU" sz="2000" dirty="0" smtClean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ru-RU" altLang="ru-RU" sz="2000" dirty="0" smtClean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расширять представления детей об окружающим мире;</a:t>
            </a: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научить планированию, поиску и умению делать выводы;</a:t>
            </a: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развивать связную речь;</a:t>
            </a: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создание условий для свободного исследования и экспериментирования; </a:t>
            </a: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создание благоприятных условий для формирования умения презентовать продукт своей творческой деятельности;</a:t>
            </a:r>
          </a:p>
          <a:p>
            <a:pPr marL="365760" indent="-283464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altLang="ru-RU" sz="2000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вовлекать родителей в совместную познавательно-исследовательскую деятельность.</a:t>
            </a:r>
          </a:p>
        </p:txBody>
      </p:sp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1331640" y="980728"/>
            <a:ext cx="51120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800" dirty="0">
                <a:solidFill>
                  <a:srgbClr val="002060"/>
                </a:solidFill>
                <a:latin typeface="Arial Black" pitchFamily="34" charset="0"/>
              </a:rPr>
              <a:t>задачи:</a:t>
            </a:r>
            <a:endParaRPr lang="ru-RU" sz="28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2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Рисунок 3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Горизонтальный свиток 4"/>
          <p:cNvSpPr/>
          <p:nvPr/>
        </p:nvSpPr>
        <p:spPr>
          <a:xfrm>
            <a:off x="395537" y="0"/>
            <a:ext cx="8280152" cy="1844824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«Центр» экспериментирования</a:t>
            </a:r>
            <a:endParaRPr lang="ru-RU" altLang="ru-RU" sz="40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6" name="Содержимое 6" descr="http://mbdou116.ru/P411004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564904"/>
            <a:ext cx="4143895" cy="3287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5" descr="C:\Users\Админ\Desktop\Новая папка\IMG_474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1051" y="2194560"/>
            <a:ext cx="3852949" cy="466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251520" y="0"/>
            <a:ext cx="8424168" cy="68580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Оборудование для исследовательской деятельности</a:t>
            </a:r>
          </a:p>
          <a:p>
            <a:pPr marL="342900" lvl="0" indent="-342900">
              <a:buAutoNum type="arabicPeriod"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Различные емкости.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Мерные ложки, ситечки, воронки разного  размера, перчатки.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Пипетки, шприцы пластиковые (без игл).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Резиновые груши разного размера.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Пластиковые, резиновые трубочки.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Деревянные палочки, лопаточки, шпатели.</a:t>
            </a:r>
          </a:p>
          <a:p>
            <a:pPr marL="342900" lvl="0" indent="-342900">
              <a:buAutoNum type="arabicPeriod" startAt="7"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Пластиковые контейнеры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Рулетка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9.Весы, компас, песочные часы, фонарик, свечи, термометр.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10. Цветные прозрачные стеклышки.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11Лупы, зеркала, магниты.</a:t>
            </a:r>
          </a:p>
          <a:p>
            <a:pPr marL="342900" lvl="0" indent="-342900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12. Схемы этапов работы, заранее приготовленные карточки для самостоятельной исследовательской деятельности. 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Пищевые материалы: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сахар, соль, мука, кофе, чай, шоколад.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Растворимые ароматические вещества (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соли для ванн, детские шампуни, пенка для ванн). 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251520" y="0"/>
            <a:ext cx="8424168" cy="68580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Правила безопасности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Работа под наблюдением взрослого.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Сначала спроси – потом экспериментируй.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Все вещества эксперимента брать только ложечкой.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Грязными руками не трогать глаза.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Не брать ничего в рот. 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611188" y="0"/>
            <a:ext cx="8137525" cy="17732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Знакомство со свойствами песка </a:t>
            </a:r>
            <a:endParaRPr lang="ru-RU" altLang="ru-RU" sz="40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4340" name="Рисунок 5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H:\слайды\SDC12712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51520" y="2492896"/>
            <a:ext cx="4233664" cy="3175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12" descr="H:\слайды\SDC1272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788024" y="2463788"/>
            <a:ext cx="4176464" cy="3132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755650" y="0"/>
            <a:ext cx="7920038" cy="2060575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Эксперимент с мыльной водой</a:t>
            </a:r>
            <a:endParaRPr lang="ru-RU" altLang="ru-RU" sz="40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5364" name="Рисунок 5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:\слайды\IMG_3864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6712" y="2708920"/>
            <a:ext cx="4128459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H:\слайды\IMG_3875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708920"/>
            <a:ext cx="4211960" cy="31589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827088" y="0"/>
            <a:ext cx="8066087" cy="15573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Опыт с окрашиванием воды</a:t>
            </a:r>
            <a:endParaRPr lang="ru-RU" altLang="ru-RU" sz="40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6388" name="Рисунок 5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:\слайды\IMG_457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780928"/>
            <a:ext cx="4137653" cy="3103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:\слайды\IMG_4602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2780928"/>
            <a:ext cx="4233664" cy="3175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1042988" y="260350"/>
            <a:ext cx="7850187" cy="129698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altLang="ru-RU" sz="4000" b="1" dirty="0" smtClean="0">
                <a:solidFill>
                  <a:srgbClr val="002060"/>
                </a:solidFill>
                <a:latin typeface="Arial Black" pitchFamily="34" charset="0"/>
              </a:rPr>
              <a:t> опыты  продолжаются…</a:t>
            </a:r>
          </a:p>
        </p:txBody>
      </p:sp>
      <p:pic>
        <p:nvPicPr>
          <p:cNvPr id="17412" name="Рисунок 5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:\слайды\IMG_4585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2492896"/>
            <a:ext cx="4329675" cy="3247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H:\слайды\IMG_4584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9788" y="2486125"/>
            <a:ext cx="4242692" cy="31820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611188" y="0"/>
            <a:ext cx="8281987" cy="15573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Исследуем срез ствола дерева для установления его возраста</a:t>
            </a:r>
            <a:endParaRPr lang="ru-RU" altLang="ru-RU" sz="32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8436" name="Рисунок 5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:\слайды\IMG_3887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36912"/>
            <a:ext cx="4041643" cy="3031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H:\слайды\IMG_3881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10170" y="2636912"/>
            <a:ext cx="4137653" cy="3103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Горизонтальный свиток 2"/>
          <p:cNvSpPr/>
          <p:nvPr/>
        </p:nvSpPr>
        <p:spPr>
          <a:xfrm>
            <a:off x="1116013" y="333375"/>
            <a:ext cx="7343775" cy="15827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600" dirty="0" smtClean="0">
                <a:solidFill>
                  <a:srgbClr val="002060"/>
                </a:solidFill>
                <a:latin typeface="Arial Black" pitchFamily="34" charset="0"/>
              </a:rPr>
              <a:t>Уход за комнатными растениями</a:t>
            </a:r>
            <a:endParaRPr lang="ru-RU" altLang="ru-RU" sz="36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9460" name="Picture 2" descr="C:\Users\Juicy\Downloads\809855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6563"/>
            <a:ext cx="914400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4" descr="8086271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2463"/>
            <a:ext cx="9144000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5" descr="i (17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:\слайды\SDC12549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2492896"/>
            <a:ext cx="4416491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6" descr="H:\слайды\SDC12542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2492896"/>
            <a:ext cx="4320480" cy="3240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611188" y="0"/>
            <a:ext cx="7993062" cy="17732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rgbClr val="002060"/>
                </a:solidFill>
                <a:latin typeface="Arial Black" pitchFamily="34" charset="0"/>
              </a:rPr>
              <a:t>Посадка лука</a:t>
            </a:r>
            <a:endParaRPr lang="ru-RU" altLang="ru-RU" sz="40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5" name="Picture 3" descr="H:\слайды\IMG_4324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284984"/>
            <a:ext cx="4324575" cy="32434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H:\слайды\IMG_4325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1772816"/>
            <a:ext cx="4221881" cy="3166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323850" y="0"/>
            <a:ext cx="8569325" cy="220503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Наблюдение за первыми листочками. Наш весенний урожай лука. </a:t>
            </a:r>
            <a:endParaRPr lang="ru-RU" altLang="ru-RU" sz="32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5" name="Picture 4" descr="H:\слайды\IMG_4609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9337" y="2781300"/>
            <a:ext cx="4223973" cy="3167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:\слайды\SDC1247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3501008"/>
            <a:ext cx="4475989" cy="3356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H:\слайды\SDC1248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50852" y="2132856"/>
            <a:ext cx="4493148" cy="336986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Горизонтальный свиток 5"/>
          <p:cNvSpPr/>
          <p:nvPr/>
        </p:nvSpPr>
        <p:spPr>
          <a:xfrm>
            <a:off x="827088" y="188913"/>
            <a:ext cx="8066087" cy="1655762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Труд  на клумбах и в огороде. Сбор урожая </a:t>
            </a:r>
            <a:endParaRPr lang="ru-RU" altLang="ru-RU" sz="32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684213" y="188913"/>
            <a:ext cx="7920037" cy="2016125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600" dirty="0" smtClean="0">
                <a:solidFill>
                  <a:srgbClr val="002060"/>
                </a:solidFill>
                <a:latin typeface="Arial Black" pitchFamily="34" charset="0"/>
              </a:rPr>
              <a:t>Экскурсия в осенний лес ,    </a:t>
            </a:r>
            <a:br>
              <a:rPr lang="ru-RU" sz="36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Arial Black" pitchFamily="34" charset="0"/>
              </a:rPr>
              <a:t>рассматривание мха.</a:t>
            </a:r>
            <a:endParaRPr lang="ru-RU" altLang="ru-RU" sz="36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5" name="Picture 2" descr="E:\ФАЙЛЫ\ЛЮДМИЛА\Ручеёк\экскурсия\IMG_369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3429000"/>
            <a:ext cx="4224469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1" descr="E:\ФАЙЛЫ\ЛЮДМИЛА\Ручеёк\экскурсия\IMG_3703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2229762"/>
            <a:ext cx="4392488" cy="32943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900113" y="260350"/>
            <a:ext cx="7272337" cy="1296988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Наблюдение за снежинками</a:t>
            </a:r>
            <a:endParaRPr lang="ru-RU" altLang="ru-RU" sz="32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24581" name="Picture 5" descr="H:\слайды\CAM00371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14312" y="1785937"/>
            <a:ext cx="3637607" cy="4847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82" name="Picture 6" descr="H:\слайды\CAM00372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57750" y="1857375"/>
            <a:ext cx="3499658" cy="466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323850" y="-171450"/>
            <a:ext cx="8569325" cy="1655763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Заботимся о наших маленьких друзьях, подкармливаем птиц зимой</a:t>
            </a:r>
            <a:endParaRPr lang="ru-RU" altLang="ru-RU" sz="3200" b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5" name="Picture 4" descr="H:\слайды\CAM0037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916832"/>
            <a:ext cx="3499658" cy="4663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:\слайды\CAM00366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24190" y="1874257"/>
            <a:ext cx="3576202" cy="4765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1" descr="i 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Рисунок 2" descr="i (1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Горизонтальный свиток 3"/>
          <p:cNvSpPr/>
          <p:nvPr/>
        </p:nvSpPr>
        <p:spPr>
          <a:xfrm>
            <a:off x="285750" y="-857250"/>
            <a:ext cx="8280400" cy="8310563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ru-RU" altLang="ru-RU" sz="4000" b="1" dirty="0" smtClean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625" y="357188"/>
            <a:ext cx="8505825" cy="1071562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                          </a:t>
            </a:r>
            <a:r>
              <a:rPr lang="ru-RU" b="1" dirty="0" smtClean="0"/>
              <a:t>Итог </a:t>
            </a:r>
            <a:endParaRPr lang="ru-RU" b="1" dirty="0"/>
          </a:p>
        </p:txBody>
      </p:sp>
      <p:sp>
        <p:nvSpPr>
          <p:cNvPr id="26630" name="Содержимое 5"/>
          <p:cNvSpPr>
            <a:spLocks noGrp="1"/>
          </p:cNvSpPr>
          <p:nvPr>
            <p:ph idx="1"/>
          </p:nvPr>
        </p:nvSpPr>
        <p:spPr>
          <a:xfrm>
            <a:off x="0" y="1285875"/>
            <a:ext cx="8858250" cy="55721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800" smtClean="0"/>
              <a:t>    </a:t>
            </a:r>
            <a:r>
              <a:rPr lang="ru-RU" sz="2800" b="1" smtClean="0"/>
              <a:t>Я убедилась, что экспериментальная деятельность вызывает огромный интерес у детей и является средством, помогающим ребёнку самостоятельно освоить исследовательскую деятельность, а так же выстроить отношения между воспитателем и детьми на основе партнерства, повышает уровень  экологической культуры у детей, формирует осознанно  правильное отношение к объектам и явлениям природы, экологическое мышление.</a:t>
            </a:r>
          </a:p>
          <a:p>
            <a:r>
              <a:rPr lang="ru-RU" sz="2800" b="1" smtClean="0"/>
              <a:t> Все, что ребенок слышит, видит и делает  сам, усваивается прочно и надолго.</a:t>
            </a:r>
          </a:p>
          <a:p>
            <a:endParaRPr lang="ru-RU" smtClean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 descr="i (1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 rot="-1138627">
            <a:off x="196850" y="1317625"/>
            <a:ext cx="8081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002060"/>
                </a:solidFill>
                <a:latin typeface="Arial Black" pitchFamily="34" charset="0"/>
              </a:rPr>
              <a:t>Благодарю за внимание!!!</a:t>
            </a:r>
          </a:p>
        </p:txBody>
      </p:sp>
    </p:spTree>
  </p:cSld>
  <p:clrMapOvr>
    <a:masterClrMapping/>
  </p:clrMapOvr>
  <p:transition spd="med">
    <p:cover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1281</TotalTime>
  <Words>473</Words>
  <Application>Microsoft Office PowerPoint</Application>
  <PresentationFormat>Экран (4:3)</PresentationFormat>
  <Paragraphs>60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Солнцестояние</vt:lpstr>
      <vt:lpstr>МБДОУ «Центр развития ребенка» Детский сад №5 Дальнереченского городского округа  г. Дальнереченск</vt:lpstr>
      <vt:lpstr>Сообщение из опыта работы «Поисково-исследовательская деятельность, как одна из современных форм работы с дошкольниками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                          Итог </vt:lpstr>
      <vt:lpstr>Слайд 23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107</cp:revision>
  <dcterms:created xsi:type="dcterms:W3CDTF">2013-10-13T10:01:51Z</dcterms:created>
  <dcterms:modified xsi:type="dcterms:W3CDTF">2017-11-19T00:08:35Z</dcterms:modified>
</cp:coreProperties>
</file>