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293CD-0266-4C09-BDAE-B67D735653B6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7ACFE-4F8C-4962-9FE3-30FDEEA5DC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00109"/>
            <a:ext cx="7772400" cy="2600342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7030A0"/>
                </a:solidFill>
              </a:rPr>
              <a:t>Здоровый образ жизни в детском саду</a:t>
            </a:r>
            <a:r>
              <a:rPr lang="ru-RU" i="1" dirty="0"/>
              <a:t/>
            </a:r>
            <a:br>
              <a:rPr lang="ru-RU" i="1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400" b="1" i="1" dirty="0" smtClean="0">
                <a:solidFill>
                  <a:srgbClr val="C00000"/>
                </a:solidFill>
              </a:rPr>
              <a:t>Воспитатель </a:t>
            </a:r>
          </a:p>
          <a:p>
            <a:pPr algn="r"/>
            <a:r>
              <a:rPr lang="ru-RU" sz="2400" b="1" i="1" dirty="0" smtClean="0">
                <a:solidFill>
                  <a:srgbClr val="C00000"/>
                </a:solidFill>
              </a:rPr>
              <a:t>МДОУ Детский сад №185</a:t>
            </a:r>
          </a:p>
          <a:p>
            <a:pPr algn="r"/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Чемурако</a:t>
            </a:r>
            <a:r>
              <a:rPr lang="ru-RU" sz="2400" b="1" i="1" dirty="0" smtClean="0">
                <a:solidFill>
                  <a:srgbClr val="C00000"/>
                </a:solidFill>
              </a:rPr>
              <a:t> Е А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ЗОЖ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876"/>
            <a:ext cx="371477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714488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Здоровый образ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жизни –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комплекс оздоровительных мероприятий, обеспечивающих гармоничное развитие и укрепление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здоровья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Овал 2"/>
          <p:cNvSpPr/>
          <p:nvPr/>
        </p:nvSpPr>
        <p:spPr>
          <a:xfrm>
            <a:off x="571472" y="428604"/>
            <a:ext cx="7786742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Формирование здорового образа жизни должно начинаться  уже в детском саду.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857496"/>
            <a:ext cx="878684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Цели оздоровительной работы в ДОУ:</a:t>
            </a:r>
          </a:p>
          <a:p>
            <a:endParaRPr lang="ru-RU" sz="1200" dirty="0" smtClean="0"/>
          </a:p>
          <a:p>
            <a:endParaRPr lang="ru-RU" sz="1200" dirty="0"/>
          </a:p>
          <a:p>
            <a:endParaRPr lang="ru-RU" sz="1200" dirty="0" smtClean="0"/>
          </a:p>
          <a:p>
            <a:endParaRPr lang="ru-RU" sz="1200" dirty="0"/>
          </a:p>
          <a:p>
            <a:endParaRPr lang="ru-RU" sz="1200" dirty="0" smtClean="0"/>
          </a:p>
          <a:p>
            <a:endParaRPr lang="ru-RU" sz="1200" dirty="0"/>
          </a:p>
          <a:p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1285852" y="3429000"/>
            <a:ext cx="6143668" cy="984698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Расширять и укреплять знания детей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о здоровом образе жизни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1285852" y="4143380"/>
            <a:ext cx="7000924" cy="1285884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Совершенствовать физические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способности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1285852" y="5214950"/>
            <a:ext cx="6215106" cy="1285884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Воспитывать желание вести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здоровый образ жизни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285852" y="500042"/>
            <a:ext cx="6357982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B050"/>
                </a:solidFill>
              </a:rPr>
              <a:t>Здоровье – Это здорово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" name="Облако 4"/>
          <p:cNvSpPr/>
          <p:nvPr/>
        </p:nvSpPr>
        <p:spPr>
          <a:xfrm>
            <a:off x="5857884" y="1428736"/>
            <a:ext cx="2714644" cy="1271590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Солнце , воздух и вода – наши лучшие друзья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5572132" y="4500570"/>
            <a:ext cx="3214710" cy="1343028"/>
          </a:xfrm>
          <a:prstGeom prst="clou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Дружно, смело, с оптимизмом за здоровый образ жизни!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500034" y="4286256"/>
            <a:ext cx="2500330" cy="1557342"/>
          </a:xfrm>
          <a:prstGeom prst="cloud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Растем спортивными – </a:t>
            </a:r>
            <a:r>
              <a:rPr lang="ru-RU" b="1" dirty="0" err="1" smtClean="0">
                <a:solidFill>
                  <a:srgbClr val="00B050"/>
                </a:solidFill>
              </a:rPr>
              <a:t>выростим</a:t>
            </a:r>
            <a:r>
              <a:rPr lang="ru-RU" b="1" dirty="0" smtClean="0">
                <a:solidFill>
                  <a:srgbClr val="00B050"/>
                </a:solidFill>
              </a:rPr>
              <a:t> здоровыми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9" name="Облако 8"/>
          <p:cNvSpPr/>
          <p:nvPr/>
        </p:nvSpPr>
        <p:spPr>
          <a:xfrm>
            <a:off x="428596" y="1571612"/>
            <a:ext cx="4071966" cy="1643074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C000"/>
                </a:solidFill>
              </a:rPr>
              <a:t>На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прогулку выходи, свежим воздухом дыши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Облако 9"/>
          <p:cNvSpPr/>
          <p:nvPr/>
        </p:nvSpPr>
        <p:spPr>
          <a:xfrm>
            <a:off x="3143240" y="2714620"/>
            <a:ext cx="3786214" cy="1843094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Здоровым будешь -  все  добудешь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214423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Составляющие </a:t>
            </a:r>
            <a:r>
              <a:rPr lang="ru-RU" b="1" dirty="0">
                <a:solidFill>
                  <a:srgbClr val="C00000"/>
                </a:solidFill>
              </a:rPr>
              <a:t>здорового образа жизни:</a:t>
            </a:r>
            <a:br>
              <a:rPr lang="ru-RU" b="1" dirty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428596" y="214290"/>
            <a:ext cx="8358246" cy="100013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7030A0"/>
                </a:solidFill>
              </a:rPr>
              <a:t>Здоровый образ жизни – это индивидуальная система поведения человека, направленная на сохранение и укрепление здоровья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Правильный пятиугольник 6"/>
          <p:cNvSpPr/>
          <p:nvPr/>
        </p:nvSpPr>
        <p:spPr>
          <a:xfrm>
            <a:off x="2214546" y="1857364"/>
            <a:ext cx="5572164" cy="500066"/>
          </a:xfrm>
          <a:prstGeom prst="pentag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Режим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5786" y="2428868"/>
            <a:ext cx="778674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Режим – это правильное чередование периодов работы и отдыха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3" name="Выноска со стрелкой вправо 12"/>
          <p:cNvSpPr/>
          <p:nvPr/>
        </p:nvSpPr>
        <p:spPr>
          <a:xfrm>
            <a:off x="214282" y="4214818"/>
            <a:ext cx="2857520" cy="1143008"/>
          </a:xfrm>
          <a:prstGeom prst="right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Недопустимость частых изменений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6" name="Выноска со стрелкой влево 15"/>
          <p:cNvSpPr/>
          <p:nvPr/>
        </p:nvSpPr>
        <p:spPr>
          <a:xfrm>
            <a:off x="5929322" y="4500570"/>
            <a:ext cx="3071834" cy="1143008"/>
          </a:xfrm>
          <a:prstGeom prst="leftArrow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Доступность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3000364" y="4214818"/>
            <a:ext cx="3071834" cy="185738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Строгое выполнение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8" name="Пятно 1 17"/>
          <p:cNvSpPr/>
          <p:nvPr/>
        </p:nvSpPr>
        <p:spPr>
          <a:xfrm>
            <a:off x="2643174" y="3000372"/>
            <a:ext cx="3571900" cy="1000132"/>
          </a:xfrm>
          <a:prstGeom prst="irregularSeal1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Принципы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перфолента 2"/>
          <p:cNvSpPr/>
          <p:nvPr/>
        </p:nvSpPr>
        <p:spPr>
          <a:xfrm>
            <a:off x="1571604" y="1714488"/>
            <a:ext cx="6000792" cy="785818"/>
          </a:xfrm>
          <a:prstGeom prst="flowChartPunchedTap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Рациональное питание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571744"/>
            <a:ext cx="800105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Первый</a:t>
            </a:r>
            <a:r>
              <a:rPr lang="ru-RU" sz="2400" b="1" dirty="0" smtClean="0">
                <a:solidFill>
                  <a:srgbClr val="7030A0"/>
                </a:solidFill>
              </a:rPr>
              <a:t> принцип рационального питания – его энергетическая ценность должна соответствовать энергетическим затратам организма.</a:t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Второй</a:t>
            </a:r>
            <a:r>
              <a:rPr lang="ru-RU" sz="2400" b="1" dirty="0" smtClean="0">
                <a:solidFill>
                  <a:srgbClr val="7030A0"/>
                </a:solidFill>
              </a:rPr>
              <a:t> принцип рационального питания – соответствие химического состава пищевых веществ физиологическим потребностям организма.</a:t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Третий </a:t>
            </a:r>
            <a:r>
              <a:rPr lang="ru-RU" sz="2400" b="1" dirty="0" smtClean="0">
                <a:solidFill>
                  <a:srgbClr val="7030A0"/>
                </a:solidFill>
              </a:rPr>
              <a:t>принцип рационального питания определяет максимальное разнообразие питания.</a:t>
            </a:r>
            <a:br>
              <a:rPr lang="ru-RU" sz="2400" b="1" dirty="0" smtClean="0">
                <a:solidFill>
                  <a:srgbClr val="7030A0"/>
                </a:solidFill>
              </a:rPr>
            </a:br>
            <a:r>
              <a:rPr lang="ru-RU" sz="2400" b="1" dirty="0" smtClean="0">
                <a:solidFill>
                  <a:srgbClr val="7030A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Четвёртый</a:t>
            </a:r>
            <a:r>
              <a:rPr lang="ru-RU" sz="2400" b="1" dirty="0" smtClean="0">
                <a:solidFill>
                  <a:srgbClr val="7030A0"/>
                </a:solidFill>
              </a:rPr>
              <a:t> принцип рационального питания соблюдение оптимального режима питания.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357158" y="285728"/>
            <a:ext cx="8001056" cy="1000132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Здоровый образ жизни – это индивидуальная система поведения человека, направленная на сохранение и укрепление здоровья</a:t>
            </a:r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6" name="Рисунок 5" descr="https://sun7-8.userapi.com/impg/1aY6-k90ekX8K6wHvcoZulhAQ1wejoF3B7_PkQ/BcVtbvHbjV0.jpg?size=763x1080&amp;quality=96&amp;sign=7c5f1399ee84f390cfda4da333f2a397&amp;type=album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1500174"/>
            <a:ext cx="107153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sun9-22.userapi.com/impg/IGs1ViDqrAu4Lp_lOd0iG36rCWkQNz9lZ4Q0QQ/OMwvJWhW6Tg.jpg?size=763x1080&amp;quality=96&amp;sign=ae6621bb8e57f1868589e94dd0efa0d9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357298"/>
            <a:ext cx="78581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2274838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Двойная волна 3"/>
          <p:cNvSpPr/>
          <p:nvPr/>
        </p:nvSpPr>
        <p:spPr>
          <a:xfrm>
            <a:off x="1928794" y="142852"/>
            <a:ext cx="4786346" cy="1271590"/>
          </a:xfrm>
          <a:prstGeom prst="doubleWave">
            <a:avLst>
              <a:gd name="adj1" fmla="val 6250"/>
              <a:gd name="adj2" fmla="val 95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Физическая культура и спорт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6314" y="2143116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.</a:t>
            </a:r>
            <a:br>
              <a:rPr lang="ru-RU" sz="2400" b="1" dirty="0" smtClean="0">
                <a:solidFill>
                  <a:srgbClr val="7030A0"/>
                </a:solidFill>
              </a:rPr>
            </a:b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6" name="Правильный пятиугольник 5"/>
          <p:cNvSpPr/>
          <p:nvPr/>
        </p:nvSpPr>
        <p:spPr>
          <a:xfrm>
            <a:off x="0" y="1571612"/>
            <a:ext cx="3857620" cy="4500594"/>
          </a:xfrm>
          <a:prstGeom prst="pen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Средства двигательной активности: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физические упражнения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физкультминутки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эмоциональные разрядки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гимнастика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прогулки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авильный пятиугольник 6"/>
          <p:cNvSpPr/>
          <p:nvPr/>
        </p:nvSpPr>
        <p:spPr>
          <a:xfrm>
            <a:off x="4286248" y="1643050"/>
            <a:ext cx="4572032" cy="4643470"/>
          </a:xfrm>
          <a:prstGeom prst="pent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Пребывание детей на воздухе - это использование естественных факторов природы для оздоровления и закаливания организма.</a:t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solidFill>
                  <a:srgbClr val="7030A0"/>
                </a:solidFill>
              </a:rPr>
              <a:t>Утренняя гимнастика способствует воспитанию у детей потребности к здоровому образу жизни</a:t>
            </a:r>
            <a:endParaRPr lang="ru-RU" dirty="0"/>
          </a:p>
        </p:txBody>
      </p:sp>
      <p:pic>
        <p:nvPicPr>
          <p:cNvPr id="8" name="Рисунок 7" descr="https://sun9-88.userapi.com/impf/Dt8YjP0o2QUABvQYpDGWqbjR8vblTpxTE-pIvw/e7_o4Shx77c.jpg?size=427x604&amp;quality=96&amp;sign=ecf29c5a71d95e57d9a6a36616caef7a&amp;type=album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500174"/>
            <a:ext cx="1066801" cy="156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sun9-84.userapi.com/impf/0XCsyChN4P18wD-67PbfGqhqjiY_TjguZlbCJQ/EBhV-1YCPrM.jpg?size=427x604&amp;quality=96&amp;sign=f19cb9e48cb8b45e930612a286f4a789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071942"/>
            <a:ext cx="100013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sun9-61.userapi.com/impf/C6dBYFXUJuhXQjevmIYXlj2EQIOAwOcCeI89lw/8vlwKsnpWtc.jpg?size=427x604&amp;quality=96&amp;sign=fdd6ee617193fd89c26ba261b02c9770&amp;type=albu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57166"/>
            <a:ext cx="1171575" cy="1657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sun9-74.userapi.com/impf/hE6927qc8PtewU2gl4D_hqy3TZjuQWRqNRUM8Q/eSpMPMbFG5s.jpg?size=427x604&amp;quality=96&amp;sign=f0281f1d8b12f100413a05dfbd910387&amp;type=album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285728"/>
            <a:ext cx="1214446" cy="168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214423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</a:rPr>
              <a:t>Закаливание повышает устойчивость организма к природным факторам.</a:t>
            </a:r>
          </a:p>
        </p:txBody>
      </p:sp>
      <p:sp>
        <p:nvSpPr>
          <p:cNvPr id="4" name="Овал 3"/>
          <p:cNvSpPr/>
          <p:nvPr/>
        </p:nvSpPr>
        <p:spPr>
          <a:xfrm>
            <a:off x="1428728" y="428604"/>
            <a:ext cx="5786478" cy="71438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Закаливание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214546" y="2143116"/>
            <a:ext cx="4071966" cy="7143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Принципы закаливания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142844" y="2000240"/>
            <a:ext cx="1571636" cy="4572032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Постепенность закаливающих процедур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1785918" y="3643314"/>
            <a:ext cx="2428892" cy="2928958"/>
          </a:xfrm>
          <a:prstGeom prst="downArrow">
            <a:avLst>
              <a:gd name="adj1" fmla="val 50000"/>
              <a:gd name="adj2" fmla="val 42471"/>
            </a:avLst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Учёт индивидуальных особенностей ребёнка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6500826" y="2143116"/>
            <a:ext cx="1341888" cy="4714884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П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Л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Е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Д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В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А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Т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Е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Л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Ь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Н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Т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Ь</a:t>
            </a:r>
          </a:p>
          <a:p>
            <a:pPr algn="ctr"/>
            <a:endParaRPr lang="ru-RU" sz="1400" dirty="0" smtClean="0"/>
          </a:p>
          <a:p>
            <a:pPr algn="ctr"/>
            <a:endParaRPr lang="ru-RU" sz="14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5000628" y="3000372"/>
            <a:ext cx="1484764" cy="3857628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К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М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П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Л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Е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К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Н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О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</a:rPr>
              <a:t>Т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Ь</a:t>
            </a:r>
          </a:p>
          <a:p>
            <a:pPr algn="ctr"/>
            <a:endParaRPr lang="ru-RU" dirty="0" smtClean="0"/>
          </a:p>
        </p:txBody>
      </p:sp>
      <p:sp>
        <p:nvSpPr>
          <p:cNvPr id="10" name="Стрелка вниз 9"/>
          <p:cNvSpPr/>
          <p:nvPr/>
        </p:nvSpPr>
        <p:spPr>
          <a:xfrm>
            <a:off x="7929586" y="2357430"/>
            <a:ext cx="1071570" cy="428628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И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Т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Е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Н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О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С</a:t>
            </a:r>
          </a:p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Т</a:t>
            </a:r>
          </a:p>
          <a:p>
            <a:pPr algn="ctr"/>
            <a:r>
              <a:rPr lang="ru-RU" b="1" dirty="0" err="1" smtClean="0">
                <a:solidFill>
                  <a:srgbClr val="FFFF00"/>
                </a:solidFill>
              </a:rPr>
              <a:t>ь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2286000" y="571480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1" name="Блок-схема: подготовка 20"/>
          <p:cNvSpPr/>
          <p:nvPr/>
        </p:nvSpPr>
        <p:spPr>
          <a:xfrm>
            <a:off x="2000232" y="357166"/>
            <a:ext cx="5572164" cy="612648"/>
          </a:xfrm>
          <a:prstGeom prst="flowChartPrepara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Гигиена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000364" y="1428736"/>
            <a:ext cx="250033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Личная гигиена</a:t>
            </a:r>
          </a:p>
          <a:p>
            <a:r>
              <a:rPr lang="ru-RU" sz="2400" dirty="0" smtClean="0"/>
              <a:t>Это широкое понятие, включающее в себя выполнение правил, которые способствуют сохранению и укреплению здоровья человека.</a:t>
            </a:r>
            <a:endParaRPr lang="ru-RU" sz="2400" dirty="0"/>
          </a:p>
        </p:txBody>
      </p:sp>
      <p:pic>
        <p:nvPicPr>
          <p:cNvPr id="7" name="Рисунок 6" descr="https://sun9-17.userapi.com/impg/Ck9l0NBlnF1sl3HAZ1RAjJQtu1siJjy_g6FeLQ/dB2fPsiSzGw.jpg?size=402x604&amp;quality=96&amp;sign=47ae3c7b1cdc71706ff7273bbba2ba40&amp;c_uniq_tag=ZAX-hcoj_Kx25YnsgAuMZ_Blds8llhAXCu-p_KeHtVo&amp;type=album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2428892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sun9-20.userapi.com/impg/2vLfJCOBPtfuT4pmrH0XnvDAZzT9eCAjJ4ClPA/Nj4FYrXtzwY.jpg?size=720x1080&amp;quality=96&amp;sign=71104b25c80e40d5b37bb2b605fa55fe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214422"/>
            <a:ext cx="264320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428736"/>
            <a:ext cx="25003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Сон – важное условие для здоровья, бодрости и высокой работоспособности человека.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43438" y="785794"/>
            <a:ext cx="378621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/>
              <a:t>После того,  </a:t>
            </a:r>
            <a:r>
              <a:rPr lang="ru-RU" sz="2000" dirty="0"/>
              <a:t>как дети проснулись, проводится гимнастика пробуждения – это специально сконструированный комплекс упражнений, позволяющий постепенно разогреть мышцы и поднять настроение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6" name="Блок-схема: подготовка 5"/>
          <p:cNvSpPr/>
          <p:nvPr/>
        </p:nvSpPr>
        <p:spPr>
          <a:xfrm>
            <a:off x="1500166" y="285728"/>
            <a:ext cx="4786346" cy="612648"/>
          </a:xfrm>
          <a:prstGeom prst="flowChartPreparati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Хороший сон</a:t>
            </a:r>
            <a:endParaRPr lang="ru-RU" sz="2400" dirty="0">
              <a:solidFill>
                <a:srgbClr val="FFFF00"/>
              </a:solidFill>
            </a:endParaRPr>
          </a:p>
        </p:txBody>
      </p:sp>
      <p:pic>
        <p:nvPicPr>
          <p:cNvPr id="7" name="Рисунок 6" descr="Тихий час в детском саду — стихи для детей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00438"/>
            <a:ext cx="235745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Девочка и мальчик делают утреннюю зарядку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714752"/>
            <a:ext cx="2779556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82868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Для организации здорового образа жизни рекомендуем использовать различные формы взаимодействия – беседы, семинары, родительские собрания, консультации, совместные праздники, анкетирование, проведение дней открытых дверей, совместные игры, где и будут демонстрироваться методы и приёмы работы с детьми. 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3" name="Рисунок 2" descr="Дети разминаются на ковриках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643314"/>
            <a:ext cx="664373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142976" y="1357298"/>
            <a:ext cx="7500990" cy="3143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FF00"/>
                </a:solidFill>
              </a:rPr>
              <a:t>Спасибо за внимание!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318</Words>
  <Application>Microsoft Office PowerPoint</Application>
  <PresentationFormat>Экран (4:3)</PresentationFormat>
  <Paragraphs>101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Здоровый образ жизни в детском саду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ормирование привычки к здоровому образу жизни у детей дошкольного возраста (особенности работы в ДОУ) МБДОУ Детский сад №53 2 младшая группа №3 Воспитатель: Блохина В.А.</dc:title>
  <dc:creator>1</dc:creator>
  <cp:lastModifiedBy>1</cp:lastModifiedBy>
  <cp:revision>25</cp:revision>
  <dcterms:created xsi:type="dcterms:W3CDTF">2023-01-08T16:50:35Z</dcterms:created>
  <dcterms:modified xsi:type="dcterms:W3CDTF">2023-01-09T17:30:39Z</dcterms:modified>
</cp:coreProperties>
</file>