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0" r:id="rId3"/>
    <p:sldId id="281" r:id="rId4"/>
    <p:sldId id="257" r:id="rId5"/>
    <p:sldId id="283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7" r:id="rId25"/>
    <p:sldId id="276" r:id="rId26"/>
    <p:sldId id="284" r:id="rId27"/>
    <p:sldId id="285" r:id="rId28"/>
    <p:sldId id="286" r:id="rId29"/>
    <p:sldId id="287" r:id="rId30"/>
    <p:sldId id="288" r:id="rId31"/>
    <p:sldId id="289" r:id="rId32"/>
    <p:sldId id="290" r:id="rId33"/>
    <p:sldId id="291" r:id="rId34"/>
    <p:sldId id="292" r:id="rId35"/>
    <p:sldId id="293" r:id="rId36"/>
    <p:sldId id="294" r:id="rId37"/>
    <p:sldId id="279" r:id="rId3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7" autoAdjust="0"/>
    <p:restoredTop sz="94660"/>
  </p:normalViewPr>
  <p:slideViewPr>
    <p:cSldViewPr>
      <p:cViewPr varScale="1">
        <p:scale>
          <a:sx n="88" d="100"/>
          <a:sy n="88" d="100"/>
        </p:scale>
        <p:origin x="1416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07.12.2022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916833"/>
            <a:ext cx="7772400" cy="1683618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Функциональная грамотность в начальной школе</a:t>
            </a:r>
            <a:br>
              <a:rPr lang="ru-RU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100" b="1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87624" y="4725144"/>
            <a:ext cx="6400800" cy="1752600"/>
          </a:xfrm>
        </p:spPr>
        <p:txBody>
          <a:bodyPr>
            <a:normAutofit/>
          </a:bodyPr>
          <a:lstStyle/>
          <a:p>
            <a:r>
              <a:rPr lang="ru-RU" sz="24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Выполнила: Кушниренко О.В. Учитель начальных классов МКОУ «Лицей №1 </a:t>
            </a:r>
            <a:r>
              <a:rPr lang="ru-RU" sz="240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им.А.П.Гужвина</a:t>
            </a:r>
            <a:r>
              <a:rPr lang="ru-RU" sz="24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г.Камызяк</a:t>
            </a:r>
            <a:r>
              <a:rPr lang="ru-RU" sz="24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24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3573016"/>
            <a:ext cx="7632848" cy="1143000"/>
          </a:xfrm>
        </p:spPr>
        <p:txBody>
          <a:bodyPr>
            <a:noAutofit/>
          </a:bodyPr>
          <a:lstStyle/>
          <a:p>
            <a:pPr algn="just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Современные требования времени таковы, что каждый день наши дети сталкиваются с огромным количеством задач, которые необходимо не только решить, но и найти рациональное и неординарное решение. Перед учителем ставятся новые задачи: научить не только грамотно решать эти задачи, но и делать выводы, систематизировать накопленные знания, уметь самостоятельно добывать необходимую информацию.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544" y="3501008"/>
            <a:ext cx="8280920" cy="1470025"/>
          </a:xfrm>
        </p:spPr>
        <p:txBody>
          <a:bodyPr>
            <a:noAutofit/>
          </a:bodyPr>
          <a:lstStyle/>
          <a:p>
            <a:pPr indent="450850"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Вот и встают перед учителем вопросы: как научить ребенка учиться, ориентироваться в большом объеме информации, работать с текстом? Как вызвать активную познавательную деятельность? Как вызвать положительное отношение к учебе? Как формировать функциональную грамотность? Появляется необходимость в новых педагогических технологиях, в эффективных формах образовательного процесса, в активных методах и приемах обучения, которые направлены на развитие познавательной, мыслительной активности, которая в свою очередь направлена на отработку, обогащение знаний каждого учащегося, развитие его функциональной грамотности.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2276872"/>
            <a:ext cx="8229600" cy="4525963"/>
          </a:xfrm>
        </p:spPr>
        <p:txBody>
          <a:bodyPr/>
          <a:lstStyle/>
          <a:p>
            <a:pPr marL="0" indent="0" algn="ctr">
              <a:buNone/>
            </a:pPr>
            <a:r>
              <a:rPr lang="ru-RU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Функциональная грамотность – способность человека вступать в отношения с внешней средой и максимально быстро адаптироваться и функционировать в ней. </a:t>
            </a:r>
            <a:r>
              <a:rPr lang="ru-RU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/>
            </a:r>
            <a:br>
              <a:rPr lang="ru-RU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</a:br>
            <a:endParaRPr lang="ru-RU" b="1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2060848"/>
            <a:ext cx="8229600" cy="5505475"/>
          </a:xfrm>
        </p:spPr>
        <p:txBody>
          <a:bodyPr>
            <a:normAutofit/>
          </a:bodyPr>
          <a:lstStyle/>
          <a:p>
            <a:pPr marL="0" indent="358775" algn="just">
              <a:buNone/>
            </a:pP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того, чтобы быть успешным в обучении, ребенок должен прежде всего уметь работать с информацией: находить её, отделять нужное от ненужного, проверять факты, анализировать, обобщать и – что очень важно – перекладывать на собственный опыт. Такой навык формируется на каждом из предметов, не только в рамках русского языка и литературного чтения. Осмысливать информацию и понимать, для чего она понадобится в будущем, важно в рамках каждого из школьных предметов: математики, окружающего мира и так далее.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836712"/>
            <a:ext cx="8229600" cy="5505475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Функциональная грамотность младшего школьника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характеризуется следующими показателями: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готовность успешно взаимодействовать с изменяющимся окружающим миром, используя свои способности для его совершенствования;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возможность решать различные (в т.ч. нестандартные) учебные и жизненные задачи, обладать сформированными умениями строить алгоритмы основных видов деятельности;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способность строить социальные отношения в соответствии с нравственно-этическими ценностями социума, правилами партнерства и сотрудничества; 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совокупность рефлексивных умений, обеспечивающих оценку своей грамотности, стремление к дальнейшему образованию, самообразованию и духовному развитию; умением прогнозировать свое будущее.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552" y="1400823"/>
            <a:ext cx="8229600" cy="5433467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70000" lnSpcReduction="2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ru-RU" sz="3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Перед учителем в начальной школе стоит колоссальная задача: </a:t>
            </a:r>
            <a:r>
              <a:rPr lang="ru-RU" sz="31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развить ребёнка.</a:t>
            </a:r>
          </a:p>
          <a:p>
            <a:pPr>
              <a:lnSpc>
                <a:spcPct val="120000"/>
              </a:lnSpc>
            </a:pPr>
            <a:r>
              <a:rPr lang="ru-RU" sz="3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Развить мышление- из наглядно-действенного перевести его в абстрактно-логическое </a:t>
            </a:r>
          </a:p>
          <a:p>
            <a:pPr>
              <a:lnSpc>
                <a:spcPct val="120000"/>
              </a:lnSpc>
            </a:pPr>
            <a:r>
              <a:rPr lang="ru-RU" sz="3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Развить речь, аналитико-синтетические способности, развить память и внимание, фантазию и воображение </a:t>
            </a:r>
          </a:p>
          <a:p>
            <a:pPr>
              <a:lnSpc>
                <a:spcPct val="120000"/>
              </a:lnSpc>
            </a:pPr>
            <a:r>
              <a:rPr lang="ru-RU" sz="3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Пространственное восприятие </a:t>
            </a:r>
          </a:p>
          <a:p>
            <a:pPr>
              <a:lnSpc>
                <a:spcPct val="120000"/>
              </a:lnSpc>
            </a:pPr>
            <a:r>
              <a:rPr lang="ru-RU" sz="3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Развить моторную функцию, способность контролировать свои движения, а также мелкую моторику </a:t>
            </a:r>
          </a:p>
          <a:p>
            <a:pPr>
              <a:lnSpc>
                <a:spcPct val="120000"/>
              </a:lnSpc>
            </a:pPr>
            <a:r>
              <a:rPr lang="ru-RU" sz="3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Развить коммуникативные способности, способность общаться, контролировать эмоции, управлять своим поведением. 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ru-RU" sz="3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Решая эти задачи, педагог  получает в результате функционально развитую личность.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916832"/>
            <a:ext cx="8229600" cy="4713387"/>
          </a:xfrm>
        </p:spPr>
        <p:txBody>
          <a:bodyPr>
            <a:normAutofit fontScale="85000" lnSpcReduction="20000"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ru-RU" b="1" dirty="0" smtClean="0"/>
              <a:t>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достижения поставленных целей учителя используют следующие педагогические технологии:</a:t>
            </a:r>
          </a:p>
          <a:p>
            <a:pPr>
              <a:lnSpc>
                <a:spcPct val="110000"/>
              </a:lnSpc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проблемно-диалогическая технология освоения новых знаний;</a:t>
            </a:r>
          </a:p>
          <a:p>
            <a:pPr>
              <a:lnSpc>
                <a:spcPct val="110000"/>
              </a:lnSpc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технология формирования типа правильной читательской деятельности;</a:t>
            </a:r>
          </a:p>
          <a:p>
            <a:pPr>
              <a:lnSpc>
                <a:spcPct val="110000"/>
              </a:lnSpc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технология проектной деятельности; </a:t>
            </a:r>
          </a:p>
          <a:p>
            <a:pPr>
              <a:lnSpc>
                <a:spcPct val="110000"/>
              </a:lnSpc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обучение на основе «учебных ситуаций»;</a:t>
            </a:r>
          </a:p>
          <a:p>
            <a:pPr>
              <a:lnSpc>
                <a:spcPct val="110000"/>
              </a:lnSpc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уровневая дифференциация обучения; </a:t>
            </a:r>
          </a:p>
          <a:p>
            <a:pPr>
              <a:lnSpc>
                <a:spcPct val="110000"/>
              </a:lnSpc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информационные	и	коммуникационные технологии; </a:t>
            </a:r>
          </a:p>
          <a:p>
            <a:pPr>
              <a:lnSpc>
                <a:spcPct val="110000"/>
              </a:lnSpc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технология оценивания учебных достижений учащихся и др.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2276872"/>
            <a:ext cx="8229600" cy="5577483"/>
          </a:xfrm>
        </p:spPr>
        <p:txBody>
          <a:bodyPr>
            <a:normAutofit/>
          </a:bodyPr>
          <a:lstStyle/>
          <a:p>
            <a:pPr marL="0" indent="358775" algn="just">
              <a:buNone/>
            </a:pPr>
            <a:r>
              <a:rPr lang="ru-RU" sz="28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Функционально грамотный человек – это человек, способный использовать все постоянно приобретаемые в течение жизни знания, умения и навыки для решения максимально широкого диапазона жизненных задач в различных сферах человеческой деятельности, общения и социальных отношений. </a:t>
            </a:r>
            <a:endParaRPr lang="en-US" sz="2800" b="1" i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r">
              <a:buNone/>
            </a:pPr>
            <a:r>
              <a:rPr lang="ru-RU" sz="28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А.А. Леонтьев</a:t>
            </a:r>
            <a:endParaRPr lang="ru-RU" sz="2800" b="1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988840"/>
            <a:ext cx="8229600" cy="4785395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достижения поставленных целей учителя используют следующие педагогические технологии: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проблемно-диалогическая технология освоения новых знаний;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технология формирования типа правильной читательской деятельности;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технология проектной деятельности; 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обучение на основе «учебных ситуаций»;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уровневая дифференциация обучения; 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информационные	и	коммуникационные технологии; 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технология оценивания учебных достижений учащихся и др.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552" y="2276872"/>
            <a:ext cx="7632848" cy="3816424"/>
          </a:xfrm>
        </p:spPr>
        <p:txBody>
          <a:bodyPr>
            <a:normAutofit/>
          </a:bodyPr>
          <a:lstStyle/>
          <a:p>
            <a:pPr marL="0" indent="531813" algn="just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современной школе сущностью функциональной грамотности становятся не сами знания, а четыре главные способности обучающегося: </a:t>
            </a:r>
          </a:p>
          <a:p>
            <a:pPr marL="0" indent="531813" algn="just">
              <a:buNone/>
            </a:pPr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1)добывать новые знания;</a:t>
            </a:r>
          </a:p>
          <a:p>
            <a:pPr marL="0" indent="531813" algn="just">
              <a:buNone/>
            </a:pPr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2) применять полученные знания на практике; </a:t>
            </a:r>
          </a:p>
          <a:p>
            <a:pPr marL="0" indent="531813" algn="just">
              <a:buNone/>
            </a:pPr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3)оценивать свое знание-незнание; </a:t>
            </a:r>
          </a:p>
          <a:p>
            <a:pPr marL="0" indent="531813" algn="just">
              <a:buNone/>
            </a:pPr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4)стремиться к саморазвитию. </a:t>
            </a:r>
          </a:p>
          <a:p>
            <a:endParaRPr lang="ru-RU" sz="24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060848"/>
            <a:ext cx="8229600" cy="4065315"/>
          </a:xfrm>
        </p:spPr>
        <p:txBody>
          <a:bodyPr>
            <a:normAutofit fontScale="77500" lnSpcReduction="2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ru-RU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Формы и методы, которые способствуют развитию функциональной грамотности: ЭТО</a:t>
            </a:r>
          </a:p>
          <a:p>
            <a:pPr>
              <a:lnSpc>
                <a:spcPct val="120000"/>
              </a:lnSpc>
            </a:pPr>
            <a:r>
              <a:rPr lang="ru-RU" sz="3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Групповая форма работы</a:t>
            </a:r>
          </a:p>
          <a:p>
            <a:pPr>
              <a:lnSpc>
                <a:spcPct val="120000"/>
              </a:lnSpc>
            </a:pPr>
            <a:r>
              <a:rPr lang="ru-RU" sz="3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Игровая форма работы</a:t>
            </a:r>
          </a:p>
          <a:p>
            <a:pPr>
              <a:lnSpc>
                <a:spcPct val="120000"/>
              </a:lnSpc>
            </a:pPr>
            <a:r>
              <a:rPr lang="ru-RU" sz="3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Творческие задания</a:t>
            </a:r>
          </a:p>
          <a:p>
            <a:pPr>
              <a:lnSpc>
                <a:spcPct val="120000"/>
              </a:lnSpc>
            </a:pPr>
            <a:r>
              <a:rPr lang="ru-RU" sz="3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Тестовые задания</a:t>
            </a:r>
          </a:p>
          <a:p>
            <a:pPr>
              <a:lnSpc>
                <a:spcPct val="120000"/>
              </a:lnSpc>
            </a:pPr>
            <a:r>
              <a:rPr lang="ru-RU" sz="3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Практическая работа</a:t>
            </a:r>
          </a:p>
          <a:p>
            <a:pPr>
              <a:lnSpc>
                <a:spcPct val="120000"/>
              </a:lnSpc>
            </a:pPr>
            <a:r>
              <a:rPr lang="ru-RU" sz="3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Ролевые и деловые игры</a:t>
            </a:r>
          </a:p>
          <a:p>
            <a:pPr>
              <a:lnSpc>
                <a:spcPct val="120000"/>
              </a:lnSpc>
            </a:pPr>
            <a:r>
              <a:rPr lang="ru-RU" sz="3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Исследовательская деятельность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27584" y="2132856"/>
            <a:ext cx="7776864" cy="4351908"/>
          </a:xfrm>
        </p:spPr>
        <p:txBody>
          <a:bodyPr>
            <a:normAutofit/>
          </a:bodyPr>
          <a:lstStyle/>
          <a:p>
            <a:pPr marL="0" indent="625475" algn="just">
              <a:buNone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Функциональная грамотность рассматривается как совокупность двух групп компонентов: интегративных и предметных. Предметные  соответствуют предметам учебного плана начальной школы. К интегративным относятся коммуникативная, читательская, информационная, социальная грамотность, формирующиеся на любом предметном содержании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11560" y="1916832"/>
            <a:ext cx="8229600" cy="5289451"/>
          </a:xfrm>
        </p:spPr>
        <p:txBody>
          <a:bodyPr>
            <a:normAutofit fontScale="62500" lnSpcReduction="20000"/>
          </a:bodyPr>
          <a:lstStyle/>
          <a:p>
            <a:pPr marL="0" indent="358775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i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Читательская грамотность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является базовым навыком функциональной грамотности . Это способность человека понимать и использовать письменные тексты, размышлять о них и заниматься чтением для того, чтобы достигать своих целей, расширять свои знания и возможности, участвовать в социальной жизни.</a:t>
            </a:r>
          </a:p>
          <a:p>
            <a:pPr marL="0" indent="358775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современном обществе умение работать с информацией (читать, прежде всего) становится обязательным условием успешности. </a:t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Развитию осознанности чтения необходимо уделять самое пристальное внимание, особенно на первой ступени образования. Осознанное чтение является основой саморазвития личности – грамотно читающий человек понимает текст, размышляет над его содержанием, легко излагает свои мысли, свободно общается. Осознанное чтение создает базу не только для успешности на уроках русского языка и литературы, но и является гарантией успеха в любой предметной области, основой развития ключевых компетентностей. 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552" y="1916832"/>
            <a:ext cx="8229600" cy="4713387"/>
          </a:xfrm>
        </p:spPr>
        <p:txBody>
          <a:bodyPr>
            <a:normAutofit fontScale="85000" lnSpcReduction="20000"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формирования читательской грамотности очень важно организовать «читательское пространство»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Это:</a:t>
            </a:r>
          </a:p>
          <a:p>
            <a:pPr>
              <a:lnSpc>
                <a:spcPct val="110000"/>
              </a:lnSpc>
            </a:pP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Пробно-поисковые ситуации;</a:t>
            </a:r>
          </a:p>
          <a:p>
            <a:pPr>
              <a:lnSpc>
                <a:spcPct val="110000"/>
              </a:lnSpc>
            </a:pP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Беседы-дискуссии;</a:t>
            </a:r>
          </a:p>
          <a:p>
            <a:pPr>
              <a:lnSpc>
                <a:spcPct val="110000"/>
              </a:lnSpc>
            </a:pP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Сам задай вопрос;</a:t>
            </a:r>
          </a:p>
          <a:p>
            <a:pPr>
              <a:lnSpc>
                <a:spcPct val="110000"/>
              </a:lnSpc>
            </a:pP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Личный пример учителя;</a:t>
            </a:r>
          </a:p>
          <a:p>
            <a:pPr>
              <a:lnSpc>
                <a:spcPct val="110000"/>
              </a:lnSpc>
            </a:pP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Приём устного словесного рисования;</a:t>
            </a:r>
          </a:p>
          <a:p>
            <a:pPr>
              <a:lnSpc>
                <a:spcPct val="110000"/>
              </a:lnSpc>
            </a:pP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Словарно-стилистическая работа;</a:t>
            </a:r>
          </a:p>
          <a:p>
            <a:pPr>
              <a:lnSpc>
                <a:spcPct val="110000"/>
              </a:lnSpc>
            </a:pP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Элементы драматизации;</a:t>
            </a:r>
          </a:p>
          <a:p>
            <a:pPr>
              <a:lnSpc>
                <a:spcPct val="110000"/>
              </a:lnSpc>
            </a:pPr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99592" y="2060848"/>
            <a:ext cx="7488832" cy="4464497"/>
          </a:xfrm>
        </p:spPr>
        <p:txBody>
          <a:bodyPr>
            <a:normAutofit fontScale="92500"/>
          </a:bodyPr>
          <a:lstStyle/>
          <a:p>
            <a:pPr marL="0" indent="358775" algn="just">
              <a:lnSpc>
                <a:spcPct val="110000"/>
              </a:lnSpc>
              <a:buNone/>
            </a:pPr>
            <a:r>
              <a:rPr lang="ru-RU" sz="3000" i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Математическая грамотность</a:t>
            </a:r>
            <a:r>
              <a:rPr lang="ru-RU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 это способность человека определять и понимать роль математики в мире, в котором он живет, высказывать хорошо обоснованные математические суждения и использовать математику так, чтобы удовлетворять в настоящем и будущем потребности, присущие созидательному, заинтересованному и мыслящему гражданину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060848"/>
            <a:ext cx="8229600" cy="4680520"/>
          </a:xfrm>
        </p:spPr>
        <p:txBody>
          <a:bodyPr>
            <a:normAutofit fontScale="77500" lnSpcReduction="20000"/>
          </a:bodyPr>
          <a:lstStyle/>
          <a:p>
            <a:pPr marL="0" indent="531813" algn="just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Учебный предмет математика предполагает формирование математических счетных навыков, ознакомление с основами геометрии;</a:t>
            </a:r>
          </a:p>
          <a:p>
            <a:pPr marL="0" indent="531813" algn="just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навыка самостоятельного распознавания предметов на плоскости, практическое умения ориентироваться во времени, умение решать задачи, сюжет который связан с жизненными ситуациями. </a:t>
            </a:r>
          </a:p>
          <a:p>
            <a:pPr marL="0" indent="531813" algn="just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Особое значение сегодня придается формированию логической грамотности у учащихся и основным средством её формирования являются уроки математики. Главной задачей уроков математики являются интеллектуальное развитие ребенка, важной составляющей которого является словесно - логическое мышление.</a:t>
            </a:r>
          </a:p>
          <a:p>
            <a:pPr marL="0" indent="531813" algn="just">
              <a:buNone/>
            </a:pP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2132856"/>
            <a:ext cx="8229600" cy="4929411"/>
          </a:xfrm>
        </p:spPr>
        <p:txBody>
          <a:bodyPr>
            <a:noAutofit/>
          </a:bodyPr>
          <a:lstStyle/>
          <a:p>
            <a:pPr marL="0" indent="531813" algn="just">
              <a:spcBef>
                <a:spcPts val="0"/>
              </a:spcBef>
              <a:buNone/>
            </a:pPr>
            <a:r>
              <a:rPr lang="ru-RU" sz="2400" i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Естественнонаучная грамотность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–это способность человека осваивать и использовать естественнонаучные знания для распознания и постановки вопросов, для освоения новых знаний, для объяснения естественнонаучных явлений и формулирования основанных на научных доказательствах выводов в связи с естественнонаучной проблематикой.</a:t>
            </a:r>
          </a:p>
          <a:p>
            <a:pPr marL="0" indent="531813" algn="just">
              <a:spcBef>
                <a:spcPts val="0"/>
              </a:spcBef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Учебный предмет “Окружающий мир” является интегрированным и состоит из модулей естественнонаучной и социально-гуманитарной направленности, а также предусматривает изучение основ безопасности жизнедеятельности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2348880"/>
            <a:ext cx="8229600" cy="4713387"/>
          </a:xfrm>
        </p:spPr>
        <p:txBody>
          <a:bodyPr>
            <a:normAutofit/>
          </a:bodyPr>
          <a:lstStyle/>
          <a:p>
            <a:pPr marL="0" indent="531813" algn="just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Виды заданий на уроках окружающего мира можно условно разделить на 3 группы:</a:t>
            </a:r>
          </a:p>
          <a:p>
            <a:pPr marL="0" indent="531813" algn="just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Задания, формирующие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знаниевый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компонент естественнонаучной грамотности.</a:t>
            </a:r>
          </a:p>
          <a:p>
            <a:pPr marL="0" indent="531813" algn="just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Задания, направленные на применение знаний на практике.</a:t>
            </a:r>
          </a:p>
          <a:p>
            <a:pPr marL="0" indent="531813" algn="just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Задания, позволяющие сформировать опыт рассуждения при решении нестандартных задач – жизненных ситуаций.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552" y="881336"/>
            <a:ext cx="8229600" cy="5427984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32500" lnSpcReduction="20000"/>
          </a:bodyPr>
          <a:lstStyle/>
          <a:p>
            <a:pPr marL="0" indent="0" algn="ctr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6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Приём «Урок без темы»</a:t>
            </a:r>
            <a:endParaRPr lang="en-US" sz="6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20000"/>
              </a:lnSpc>
              <a:spcBef>
                <a:spcPts val="0"/>
              </a:spcBef>
              <a:buNone/>
            </a:pPr>
            <a:endParaRPr lang="ru-RU" sz="4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358775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6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Описание:</a:t>
            </a:r>
            <a:r>
              <a:rPr lang="ru-RU" sz="6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6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универсальный приём </a:t>
            </a:r>
            <a:r>
              <a:rPr lang="ru-RU" sz="6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триз</a:t>
            </a:r>
            <a:r>
              <a:rPr lang="ru-RU" sz="6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направленный на создание внешней мотивации изучения темы урока. Данный прием позволяет привлечь интерес учащихся к изучению новой темы, не блокируя восприятия непонятными терминами.</a:t>
            </a:r>
          </a:p>
          <a:p>
            <a:pPr marL="0" indent="358775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6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Пример</a:t>
            </a:r>
            <a:r>
              <a:rPr lang="ru-RU" sz="6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6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 Учитель записывает на доске слово «тема», выдерживает паузу до тех пор, пока все не обратят внимание на руку учителя, которая не хочет выводить саму тему.</a:t>
            </a:r>
          </a:p>
          <a:p>
            <a:pPr marL="0" indent="358775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6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</a:t>
            </a:r>
            <a:r>
              <a:rPr lang="ru-RU" sz="6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 ребята, извините, но моя рука отказалась написать тему урока, и, кажется, неслучайно! Вот вам еще одна загадка, которую вы разгадаете уже в середине урока: почему рука отказалась записать тему урока?</a:t>
            </a:r>
          </a:p>
          <a:p>
            <a:pPr marL="0" indent="358775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6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Данный вопрос записывает в уголке классной доски.</a:t>
            </a:r>
          </a:p>
          <a:p>
            <a:pPr marL="0" indent="358775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6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Учитель: ребята, вам предстоит проанализировать и доказать, с точки зрения полезности, отсутствие темы в начале урока! Но начинать урок нам все равно надо, и начнем с хорошо знакомого материала…</a:t>
            </a:r>
            <a:endParaRPr lang="ru-RU" sz="6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433467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77500" lnSpcReduction="20000"/>
          </a:bodyPr>
          <a:lstStyle/>
          <a:p>
            <a:pPr marL="0" indent="358775">
              <a:buNone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Приём «Ложная альтернатива» (прием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триз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358775">
              <a:buNone/>
            </a:pP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Описание: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 внимание слушателя уводится в сторону с помощью альтернативы "или-или", совершенно произвольно выраженной. Ни один из предлагаемых ответов не является верным.</a:t>
            </a:r>
          </a:p>
          <a:p>
            <a:pPr marL="0" indent="358775">
              <a:buNone/>
            </a:pP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Пример.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358775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 предлагает вразброс обычные загадки и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лжезагадки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дети должны их угадывать и указывать их тип. Например:</a:t>
            </a:r>
          </a:p>
          <a:p>
            <a:pPr marL="0" indent="358775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Сколько будет 8 + 4: 11 или 13 ?</a:t>
            </a:r>
          </a:p>
          <a:p>
            <a:pPr marL="0" indent="358775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Что растет не березе - яблоки или груши?</a:t>
            </a:r>
          </a:p>
          <a:p>
            <a:pPr marL="0" indent="358775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Слово "часы" - пишется как "чесы" или "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чисы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"?</a:t>
            </a:r>
          </a:p>
          <a:p>
            <a:pPr marL="0" indent="358775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Кто быстрее плавает - котенок или цыпленок?</a:t>
            </a:r>
          </a:p>
          <a:p>
            <a:pPr marL="0" indent="358775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Столица России - Париж или Минск?</a:t>
            </a:r>
          </a:p>
          <a:p>
            <a:pPr marL="0" indent="358775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Какие звери живут в Африке - мамонты или динозавры?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052736"/>
            <a:ext cx="8229600" cy="5721499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70000" lnSpcReduction="20000"/>
          </a:bodyPr>
          <a:lstStyle/>
          <a:p>
            <a:pPr marL="0" indent="358775">
              <a:buNone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Приём «Я возьму тебя с собой»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358775">
              <a:lnSpc>
                <a:spcPct val="120000"/>
              </a:lnSpc>
              <a:buNone/>
            </a:pP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Описание: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 Учитель загадывает признак, по которому будет собрано множество объектов. Задача класса угадать этот признак. Для этого они называют разнообразные предметы, а учитель говорит, возьмет ли он их с собой или нет. Игра продолжается, пока кто-то из учеников не догадается, какой признак объединяет все «взятые» предметы.</a:t>
            </a:r>
          </a:p>
          <a:p>
            <a:pPr marL="0" indent="358775">
              <a:lnSpc>
                <a:spcPct val="120000"/>
              </a:lnSpc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«Я беру тебя с собой» - гибкий прием, который можно изменять согласно теме урока.</a:t>
            </a:r>
          </a:p>
          <a:p>
            <a:pPr marL="0" indent="358775">
              <a:lnSpc>
                <a:spcPct val="120000"/>
              </a:lnSpc>
              <a:buNone/>
            </a:pP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Естественно-научная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грамотность -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 способность человека осваивать и использовать естественнонаучные знания для распознавания и постановки вопросов, для освоения новых знаний и объяснения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естественно-научных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явлений.</a:t>
            </a:r>
          </a:p>
          <a:p>
            <a:pPr marL="0" indent="358775">
              <a:lnSpc>
                <a:spcPct val="120000"/>
              </a:lnSpc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Задача учителя - помочь ученику ориентироваться в обилии поступающей информации.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39939"/>
            <a:ext cx="8229600" cy="684076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358775">
              <a:spcBef>
                <a:spcPts val="0"/>
              </a:spcBef>
              <a:buNone/>
            </a:pP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Приём «Хорошо - плохо»</a:t>
            </a:r>
            <a:endPara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358775">
              <a:spcBef>
                <a:spcPts val="0"/>
              </a:spcBef>
              <a:buNone/>
            </a:pP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Приём направлен на активизацию мыслительной деятельности обучающихся на уроке, формирование представления о том, как устроено противоречие. Формирует познавательные умений: обучающиеся осознанно и произвольно строят речевые высказывания в устной форме; устанавливают причинно-следственные связи; строят логические цепочки рассуждений и приводят доказательства.</a:t>
            </a:r>
          </a:p>
          <a:p>
            <a:pPr marL="0" indent="358775">
              <a:spcBef>
                <a:spcPts val="0"/>
              </a:spcBef>
              <a:buNone/>
            </a:pP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Кроме этого формируются:</a:t>
            </a:r>
            <a:endPara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358775">
              <a:spcBef>
                <a:spcPts val="0"/>
              </a:spcBef>
              <a:buNone/>
            </a:pP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умение находить положительные и отрицательные стороны в любом объекте, ситуации;</a:t>
            </a:r>
          </a:p>
          <a:p>
            <a:pPr marL="0" indent="358775">
              <a:spcBef>
                <a:spcPts val="0"/>
              </a:spcBef>
              <a:buNone/>
            </a:pP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умение разрешать противоречия;</a:t>
            </a:r>
          </a:p>
          <a:p>
            <a:pPr marL="0" indent="358775">
              <a:spcBef>
                <a:spcPts val="0"/>
              </a:spcBef>
              <a:buNone/>
            </a:pP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умение оценивать объект, ситуацию с разных позиций.</a:t>
            </a:r>
          </a:p>
          <a:p>
            <a:pPr marL="0" indent="358775">
              <a:spcBef>
                <a:spcPts val="0"/>
              </a:spcBef>
              <a:buNone/>
            </a:pP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Например, на уроке окружающего мира учитель задает ситуацию:</a:t>
            </a:r>
          </a:p>
          <a:p>
            <a:pPr marL="0" indent="358775">
              <a:spcBef>
                <a:spcPts val="0"/>
              </a:spcBef>
              <a:buNone/>
            </a:pPr>
            <a:r>
              <a:rPr lang="ru-RU" sz="2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Тема «Погода». Одним из природных явлений является дождь</a:t>
            </a:r>
            <a:r>
              <a:rPr lang="ru-RU" sz="2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358775">
              <a:spcBef>
                <a:spcPts val="0"/>
              </a:spcBef>
              <a:buNone/>
            </a:pP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Найдите плюсы или минусы данного явления.</a:t>
            </a:r>
          </a:p>
          <a:p>
            <a:pPr marL="0" indent="358775">
              <a:spcBef>
                <a:spcPts val="0"/>
              </a:spcBef>
              <a:buNone/>
            </a:pP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Класс делится на 2 команды. Одна ищет плюсы, другая ищет минусы.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552" y="2060848"/>
            <a:ext cx="8229600" cy="5001419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 вам предлагаю оставить эту же тему, но взять природное явление - снег. Найдите плюсы и минусы данного явления.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Хорошо, когда идёт снег, потому что…….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Плохо, когда идёт снег, потому что……</a:t>
            </a:r>
          </a:p>
          <a:p>
            <a:pPr marL="0" indent="0">
              <a:buNone/>
            </a:pP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Вывод: вы сейчас оценивали объект, ситуацию с разных позиций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552" y="1084633"/>
            <a:ext cx="8229600" cy="5793507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77500" lnSpcReduction="20000"/>
          </a:bodyPr>
          <a:lstStyle/>
          <a:p>
            <a:pPr marL="0" indent="531813" algn="just">
              <a:buNone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Приём "Займись синтезом"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531813" algn="just">
              <a:buNone/>
            </a:pP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Описание: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 Интересный способ ввести себя в состояние творчества заключается в смешивании различных видов восприятия, способности ощущать вкус звуков, слышать цвета, обонять ощущения.</a:t>
            </a:r>
          </a:p>
          <a:p>
            <a:pPr marL="0" indent="531813" algn="just">
              <a:buNone/>
            </a:pP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Пример.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531813" algn="just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Чем пахнет слово "учитель"?</a:t>
            </a:r>
          </a:p>
          <a:p>
            <a:pPr marL="0" indent="531813" algn="just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Каково на ощупь число 7?</a:t>
            </a:r>
          </a:p>
          <a:p>
            <a:pPr marL="0" indent="531813" algn="just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Какой вкус у сиреневого цвета?</a:t>
            </a:r>
          </a:p>
          <a:p>
            <a:pPr marL="0" indent="531813" algn="just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Какая форма у среды (как она выглядит)?</a:t>
            </a:r>
          </a:p>
          <a:p>
            <a:pPr marL="0" indent="531813" algn="just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Какую музыку вы слышите, когда представляете лицо пожилого человека, смеющегося ребенка?</a:t>
            </a:r>
          </a:p>
          <a:p>
            <a:pPr marL="0" indent="531813" algn="just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Развития творческого восприятия, совершенствования механизмов переключения можно добиться, регулярно работая над подобными упражнениями.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>
                <a:ln w="0"/>
                <a:solidFill>
                  <a:srgbClr val="C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Примеры </a:t>
            </a:r>
            <a:r>
              <a:rPr lang="ru-RU" dirty="0" smtClean="0">
                <a:ln w="0"/>
                <a:solidFill>
                  <a:srgbClr val="C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карточек</a:t>
            </a:r>
            <a:endParaRPr lang="ru-RU" dirty="0">
              <a:ln w="0"/>
              <a:solidFill>
                <a:srgbClr val="C0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4005" y="2132856"/>
            <a:ext cx="8229600" cy="4525963"/>
          </a:xfrm>
        </p:spPr>
        <p:txBody>
          <a:bodyPr>
            <a:normAutofit fontScale="70000" lnSpcReduction="20000"/>
          </a:bodyPr>
          <a:lstStyle/>
          <a:p>
            <a:pPr marL="0" indent="531813" algn="just">
              <a:lnSpc>
                <a:spcPct val="120000"/>
              </a:lnSpc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первом классе хорошо читающим детям можно предложить задание с отрывком из сказки Николая Носова «Винтик,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Шпунтик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и пылесос». Часто ученики находят элементы информации по формальным признакам: видят заглавную букву – значит, это начало предложения или имя собственное. А что если нужен навык просмотрового чтения? Как перепроверить себя: как же зовут героя? Если ребенок не знаком с текстом, он может сделать вывод, что, раз есть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Шпунтик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то может быть и герой Пылесос.</a:t>
            </a:r>
          </a:p>
          <a:p>
            <a:pPr marL="0" indent="531813" algn="just">
              <a:lnSpc>
                <a:spcPct val="120000"/>
              </a:lnSpc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карточках для первого класса задания озвучиваются. На прочтении инструкции можно сэкономить время, если ребенок хорошо усваивает материал на слух. Также можно слушать и просматривать текст, а можно читать вместе с диктором или самому.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1568549"/>
            <a:ext cx="8229600" cy="5289451"/>
          </a:xfrm>
        </p:spPr>
        <p:txBody>
          <a:bodyPr>
            <a:normAutofit fontScale="77500" lnSpcReduction="20000"/>
          </a:bodyPr>
          <a:lstStyle/>
          <a:p>
            <a:pPr marL="0" indent="531813" algn="just">
              <a:lnSpc>
                <a:spcPct val="120000"/>
              </a:lnSpc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Можно ли по заголовку понять, о чем произведение? Иногда можно, иногда – нет. В этом задании на читательскую грамотность ребенок попробует угадать, кто является героем рассказа Станислава Востокова «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Розовая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птица». Здесь нет одного правильного ответа. Ученик может выбрать как сразу три варианта ответа, так и нажать «пока не знаю». Переходя на следующий этап задания, он удивится, узнав героя рассказа, и отметит верный ответ, соотнеся текстовую информацию с иллюстрацией.</a:t>
            </a:r>
          </a:p>
          <a:p>
            <a:pPr marL="0" indent="531813" algn="just">
              <a:lnSpc>
                <a:spcPct val="120000"/>
              </a:lnSpc>
              <a:buNone/>
            </a:pP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\Поправить подпись под третьей картинкой в первом ряду – «Розовый вьюрок»</a:t>
            </a:r>
          </a:p>
          <a:p>
            <a:pPr marL="0" indent="531813" algn="just">
              <a:lnSpc>
                <a:spcPct val="120000"/>
              </a:lnSpc>
              <a:buNone/>
            </a:pP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55576" y="2060848"/>
            <a:ext cx="7416824" cy="5505475"/>
          </a:xfrm>
        </p:spPr>
        <p:txBody>
          <a:bodyPr>
            <a:normAutofit/>
          </a:bodyPr>
          <a:lstStyle/>
          <a:p>
            <a:pPr marL="0" indent="531813" algn="just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Задания на читательскую грамотность основываются на реальных жизненных ситуациях. Третьеклассники в одном из заданий стартовой работы будут искать нужную информацию на афише выставки детских рисунков. Здесь ребенку пригодится навык чтения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несплошного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текста, умение выискивать информацию, поданную различными способами: разными шрифтами, через расположение материала и оформление. Как и в жизни, он должен определиться, насколько удобно ему будет отправиться в океанариум, в какое время, сложно ли добраться до места.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27584" y="2420888"/>
            <a:ext cx="7571184" cy="4248471"/>
          </a:xfrm>
        </p:spPr>
        <p:txBody>
          <a:bodyPr>
            <a:normAutofit/>
          </a:bodyPr>
          <a:lstStyle/>
          <a:p>
            <a:pPr marL="0" indent="531813" algn="just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Четвероклассники в одном из заданий стартовой работы расположат фигурки фотографа и туриста на схеме. Задание проверяет, насколько дети умеют синтезировать информацию, полученную из разных источников. Чтобы правильно расположить фигурки, нужно не только рассмотреть фотографию и прочитать текст, но и проанализировать схему. Только после этого ученики смогут ответить, с какой позиции снимал фотограф, а с какой путешественники рассматривали соборы.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Grp="1"/>
          </p:cNvPicPr>
          <p:nvPr>
            <p:ph idx="1"/>
          </p:nvPr>
        </p:nvPicPr>
        <p:blipFill>
          <a:blip r:embed="rId2"/>
          <a:stretch/>
        </p:blipFill>
        <p:spPr>
          <a:xfrm>
            <a:off x="323528" y="476672"/>
            <a:ext cx="8568952" cy="6048672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Grp="1"/>
          </p:cNvPicPr>
          <p:nvPr>
            <p:ph idx="1"/>
          </p:nvPr>
        </p:nvPicPr>
        <p:blipFill>
          <a:blip r:embed="rId2"/>
          <a:stretch/>
        </p:blipFill>
        <p:spPr>
          <a:xfrm>
            <a:off x="251520" y="1124744"/>
            <a:ext cx="8568952" cy="4896544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Grp="1"/>
          </p:cNvPicPr>
          <p:nvPr>
            <p:ph idx="1"/>
          </p:nvPr>
        </p:nvPicPr>
        <p:blipFill>
          <a:blip r:embed="rId2"/>
          <a:stretch/>
        </p:blipFill>
        <p:spPr>
          <a:xfrm>
            <a:off x="467544" y="1484784"/>
            <a:ext cx="8352928" cy="4896544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Grp="1"/>
          </p:cNvPicPr>
          <p:nvPr>
            <p:ph idx="1"/>
          </p:nvPr>
        </p:nvPicPr>
        <p:blipFill>
          <a:blip r:embed="rId2"/>
          <a:stretch/>
        </p:blipFill>
        <p:spPr>
          <a:xfrm>
            <a:off x="395536" y="836712"/>
            <a:ext cx="6840760" cy="5184576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55002">
            <a:off x="4716016" y="1340768"/>
            <a:ext cx="3744416" cy="499255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39139">
            <a:off x="629445" y="1366028"/>
            <a:ext cx="3723878" cy="496517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4727265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05754">
            <a:off x="424058" y="421164"/>
            <a:ext cx="4354047" cy="326553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43012">
            <a:off x="4402935" y="1622951"/>
            <a:ext cx="4335850" cy="32518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16679">
            <a:off x="566038" y="3474146"/>
            <a:ext cx="4283968" cy="32129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29587795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840" y="188640"/>
            <a:ext cx="3278257" cy="437100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34318">
            <a:off x="5313195" y="3821906"/>
            <a:ext cx="3593234" cy="26949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46304">
            <a:off x="292770" y="3699797"/>
            <a:ext cx="3728804" cy="279660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1187100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ln w="0"/>
                <a:solidFill>
                  <a:srgbClr val="C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Заключение</a:t>
            </a:r>
            <a:endParaRPr lang="ru-RU" dirty="0">
              <a:ln w="0"/>
              <a:solidFill>
                <a:srgbClr val="C0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2190" y="2132856"/>
            <a:ext cx="8229600" cy="4525963"/>
          </a:xfrm>
        </p:spPr>
        <p:txBody>
          <a:bodyPr>
            <a:normAutofit fontScale="70000" lnSpcReduction="20000"/>
          </a:bodyPr>
          <a:lstStyle/>
          <a:p>
            <a:pPr marL="0" indent="531813" algn="just">
              <a:lnSpc>
                <a:spcPct val="120000"/>
              </a:lnSpc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Все эти приемы помогают значительно улучшить восприятие предмета школьником, вызывают интерес к поставленным задачам.</a:t>
            </a:r>
          </a:p>
          <a:p>
            <a:pPr marL="0" indent="531813" algn="just">
              <a:lnSpc>
                <a:spcPct val="120000"/>
              </a:lnSpc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Используемые на уроках приёмы и методы работы способствуют развитию информационно-образовательной среды, направленной на формирование функциональной грамотности учащихся. Методы и приёмы лучше вводить постепенно, воспитывая у учащихся культуру дискуссии и сотрудничества; применять данные методики не обязательно все на одном уроке, главное, чтобы работа велась в системе.</a:t>
            </a:r>
          </a:p>
          <a:p>
            <a:pPr marL="0" indent="531813" algn="just">
              <a:lnSpc>
                <a:spcPct val="120000"/>
              </a:lnSpc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 должен увлечь и «заразить» детей, показать им значимость их деятельности и вселить уверенность в своих силах.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</TotalTime>
  <Words>1664</Words>
  <Application>Microsoft Office PowerPoint</Application>
  <PresentationFormat>Экран (4:3)</PresentationFormat>
  <Paragraphs>128</Paragraphs>
  <Slides>37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37</vt:i4>
      </vt:variant>
    </vt:vector>
  </HeadingPairs>
  <TitlesOfParts>
    <vt:vector size="42" baseType="lpstr">
      <vt:lpstr>Arial</vt:lpstr>
      <vt:lpstr>Calibri</vt:lpstr>
      <vt:lpstr>Times New Roman</vt:lpstr>
      <vt:lpstr>Wingdings</vt:lpstr>
      <vt:lpstr>Тема Office</vt:lpstr>
      <vt:lpstr>Функциональная грамотность в начальной школе </vt:lpstr>
      <vt:lpstr>Современные требования времени таковы, что каждый день наши дети сталкиваются с огромным количеством задач, которые необходимо не только решить, но и найти рациональное и неординарное решение. Перед учителем ставятся новые задачи: научить не только грамотно решать эти задачи, но и делать выводы, систематизировать накопленные знания, уметь самостоятельно добывать необходимую информацию.</vt:lpstr>
      <vt:lpstr>Вот и встают перед учителем вопросы: как научить ребенка учиться, ориентироваться в большом объеме информации, работать с текстом? Как вызвать активную познавательную деятельность? Как вызвать положительное отношение к учебе? Как формировать функциональную грамотность? Появляется необходимость в новых педагогических технологиях, в эффективных формах образовательного процесса, в активных методах и приемах обучения, которые направлены на развитие познавательной, мыслительной активности, которая в свою очередь направлена на отработку, обогащение знаний каждого учащегося, развитие его функциональной грамотности.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Примеры карточек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Заключение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k206</dc:creator>
  <cp:lastModifiedBy>Юлия Быстрова</cp:lastModifiedBy>
  <cp:revision>15</cp:revision>
  <dcterms:created xsi:type="dcterms:W3CDTF">2022-11-02T07:17:29Z</dcterms:created>
  <dcterms:modified xsi:type="dcterms:W3CDTF">2022-12-07T09:11:06Z</dcterms:modified>
</cp:coreProperties>
</file>