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0" r:id="rId1"/>
  </p:sldMasterIdLst>
  <p:sldIdLst>
    <p:sldId id="290" r:id="rId2"/>
    <p:sldId id="291" r:id="rId3"/>
    <p:sldId id="292" r:id="rId4"/>
    <p:sldId id="293" r:id="rId5"/>
    <p:sldId id="256" r:id="rId6"/>
    <p:sldId id="267" r:id="rId7"/>
    <p:sldId id="262" r:id="rId8"/>
    <p:sldId id="276" r:id="rId9"/>
    <p:sldId id="277" r:id="rId10"/>
    <p:sldId id="278" r:id="rId11"/>
    <p:sldId id="279" r:id="rId12"/>
    <p:sldId id="272" r:id="rId13"/>
    <p:sldId id="269" r:id="rId14"/>
    <p:sldId id="280" r:id="rId15"/>
    <p:sldId id="286" r:id="rId16"/>
    <p:sldId id="281" r:id="rId17"/>
    <p:sldId id="274" r:id="rId18"/>
    <p:sldId id="275" r:id="rId19"/>
    <p:sldId id="283" r:id="rId20"/>
    <p:sldId id="287" r:id="rId21"/>
    <p:sldId id="284" r:id="rId22"/>
    <p:sldId id="288" r:id="rId23"/>
    <p:sldId id="285" r:id="rId24"/>
    <p:sldId id="282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6772" autoAdjust="0"/>
  </p:normalViewPr>
  <p:slideViewPr>
    <p:cSldViewPr>
      <p:cViewPr>
        <p:scale>
          <a:sx n="66" d="100"/>
          <a:sy n="66" d="100"/>
        </p:scale>
        <p:origin x="1506" y="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01.12.2019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01.12.2019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26855" y="0"/>
            <a:ext cx="1728192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467544" y="188640"/>
            <a:ext cx="8280920" cy="6232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900" dirty="0"/>
              <a:t> Муниципальное дошкольное  образовательное бюджетное учреждение «</a:t>
            </a:r>
            <a:r>
              <a:rPr lang="ru-RU" sz="1900" dirty="0" err="1"/>
              <a:t>Саракташский</a:t>
            </a:r>
            <a:r>
              <a:rPr lang="ru-RU" sz="1900" dirty="0"/>
              <a:t> детский сад №10 «Солнышко» общеразвивающего вида с   приоритетным осуществлением художественно-эстетического развития  воспитанников» </a:t>
            </a:r>
            <a:r>
              <a:rPr lang="ru-RU" sz="1900" dirty="0" err="1"/>
              <a:t>Саракташского</a:t>
            </a:r>
            <a:r>
              <a:rPr lang="ru-RU" sz="1900" dirty="0"/>
              <a:t> района Оренбургской области</a:t>
            </a:r>
          </a:p>
          <a:p>
            <a:r>
              <a:rPr lang="ru-RU" sz="1900" b="1" dirty="0"/>
              <a:t> </a:t>
            </a:r>
            <a:endParaRPr lang="ru-RU" sz="1900" dirty="0"/>
          </a:p>
          <a:p>
            <a:r>
              <a:rPr lang="ru-RU" sz="1900" b="1" dirty="0"/>
              <a:t> </a:t>
            </a:r>
            <a:endParaRPr lang="ru-RU" sz="1900" dirty="0"/>
          </a:p>
          <a:p>
            <a:endParaRPr lang="ru-RU" sz="1900" b="1" dirty="0"/>
          </a:p>
          <a:p>
            <a:endParaRPr lang="ru-RU" sz="1900" b="1" dirty="0"/>
          </a:p>
          <a:p>
            <a:endParaRPr lang="ru-RU" sz="1900" dirty="0"/>
          </a:p>
          <a:p>
            <a:r>
              <a:rPr lang="ru-RU" sz="1900" b="1" dirty="0"/>
              <a:t> </a:t>
            </a:r>
            <a:endParaRPr lang="ru-RU" sz="1900" dirty="0"/>
          </a:p>
          <a:p>
            <a:r>
              <a:rPr lang="ru-RU" sz="1900" b="1" dirty="0"/>
              <a:t> </a:t>
            </a:r>
            <a:endParaRPr lang="ru-RU" sz="1900" dirty="0"/>
          </a:p>
          <a:p>
            <a:pPr algn="ctr"/>
            <a:r>
              <a:rPr lang="ru-RU" sz="1900" b="1" dirty="0"/>
              <a:t>Особенности организации образовательного процесса по осуществлению образовательной деятельности в режимных моментах </a:t>
            </a:r>
            <a:br>
              <a:rPr lang="ru-RU" sz="1900" b="1" dirty="0"/>
            </a:br>
            <a:r>
              <a:rPr lang="ru-RU" sz="1900" b="1" dirty="0"/>
              <a:t>(опыт работы)</a:t>
            </a:r>
            <a:endParaRPr lang="ru-RU" sz="1900" dirty="0"/>
          </a:p>
          <a:p>
            <a:r>
              <a:rPr lang="ru-RU" sz="1900" b="1" dirty="0"/>
              <a:t> </a:t>
            </a:r>
            <a:endParaRPr lang="ru-RU" sz="1900" dirty="0"/>
          </a:p>
          <a:p>
            <a:r>
              <a:rPr lang="ru-RU" sz="1900" dirty="0"/>
              <a:t> </a:t>
            </a:r>
          </a:p>
          <a:p>
            <a:endParaRPr lang="ru-RU" sz="1900" dirty="0"/>
          </a:p>
          <a:p>
            <a:pPr algn="r"/>
            <a:r>
              <a:rPr lang="ru-RU" sz="1900" dirty="0"/>
              <a:t>Аксангалеева Ю.В.</a:t>
            </a:r>
          </a:p>
          <a:p>
            <a:pPr algn="r"/>
            <a:r>
              <a:rPr lang="ru-RU" sz="1900" dirty="0"/>
              <a:t> воспитатель</a:t>
            </a:r>
          </a:p>
          <a:p>
            <a:r>
              <a:rPr lang="ru-RU" sz="1900" b="1" dirty="0"/>
              <a:t> </a:t>
            </a:r>
            <a:endParaRPr lang="ru-RU" sz="1900" dirty="0"/>
          </a:p>
          <a:p>
            <a:pPr algn="ctr"/>
            <a:r>
              <a:rPr lang="ru-RU" sz="1900" dirty="0"/>
              <a:t>Ноябрь, 2019г.</a:t>
            </a:r>
          </a:p>
        </p:txBody>
      </p:sp>
    </p:spTree>
    <p:extLst>
      <p:ext uri="{BB962C8B-B14F-4D97-AF65-F5344CB8AC3E}">
        <p14:creationId xmlns:p14="http://schemas.microsoft.com/office/powerpoint/2010/main" val="57367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26855" y="0"/>
            <a:ext cx="1728192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179512" y="42292"/>
            <a:ext cx="9001000" cy="6771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/>
              <a:t>Особенности организации образовательного процесса по осуществлению образовательной деятельности в режимных моментах </a:t>
            </a:r>
            <a:br>
              <a:rPr lang="ru-RU" sz="1400" dirty="0"/>
            </a:br>
            <a:r>
              <a:rPr lang="ru-RU" sz="1400" dirty="0"/>
              <a:t>(опыт работы)</a:t>
            </a:r>
          </a:p>
          <a:p>
            <a:r>
              <a:rPr lang="ru-RU" sz="1400" dirty="0"/>
              <a:t> </a:t>
            </a:r>
          </a:p>
          <a:p>
            <a:r>
              <a:rPr lang="ru-RU" sz="1400" dirty="0"/>
              <a:t>В современную модель образования дошкольников входят три </a:t>
            </a:r>
            <a:r>
              <a:rPr lang="ru-RU" sz="1400" u="sng" dirty="0"/>
              <a:t>компонента</a:t>
            </a:r>
            <a:r>
              <a:rPr lang="ru-RU" sz="1400" dirty="0"/>
              <a:t>:</a:t>
            </a:r>
          </a:p>
          <a:p>
            <a:r>
              <a:rPr lang="ru-RU" sz="1400" dirty="0"/>
              <a:t>• </a:t>
            </a:r>
            <a:r>
              <a:rPr lang="ru-RU" sz="1400" b="1" dirty="0"/>
              <a:t>организованная образовательная деятельность</a:t>
            </a:r>
            <a:r>
              <a:rPr lang="ru-RU" sz="1400" dirty="0"/>
              <a:t>,</a:t>
            </a:r>
          </a:p>
          <a:p>
            <a:r>
              <a:rPr lang="ru-RU" sz="1400" dirty="0"/>
              <a:t>• образовательная </a:t>
            </a:r>
            <a:r>
              <a:rPr lang="ru-RU" sz="1400" b="1" dirty="0"/>
              <a:t>деятельность в режимных моментах</a:t>
            </a:r>
            <a:r>
              <a:rPr lang="ru-RU" sz="1400" dirty="0"/>
              <a:t>,</a:t>
            </a:r>
          </a:p>
          <a:p>
            <a:r>
              <a:rPr lang="ru-RU" sz="1400" dirty="0"/>
              <a:t>• самостоятельная </a:t>
            </a:r>
            <a:r>
              <a:rPr lang="ru-RU" sz="1400" b="1" dirty="0"/>
              <a:t>деятельность</a:t>
            </a:r>
            <a:r>
              <a:rPr lang="ru-RU" sz="1400" dirty="0"/>
              <a:t>.</a:t>
            </a:r>
          </a:p>
          <a:p>
            <a:r>
              <a:rPr lang="ru-RU" sz="1400" dirty="0"/>
              <a:t>В соответствии с требованиями ФГОС решение образовательных задач осуществляется не только в рамках образовательных действий, совместной и самостоятельной деятельности, но и в режимных моментах.</a:t>
            </a:r>
          </a:p>
          <a:p>
            <a:r>
              <a:rPr lang="ru-RU" sz="1400" dirty="0"/>
              <a:t>Режимные моменты - это ежедневная работа, которая осуществляется на протяжении всего времени пребывания детей в ДОУ.</a:t>
            </a:r>
          </a:p>
          <a:p>
            <a:r>
              <a:rPr lang="ru-RU" sz="1400" dirty="0"/>
              <a:t>Реализация во всех возрастных группах осуществляется в совместной деятельности педагога с детьми, другими детьми, самостоятельной деятельности при проведении режимных моментов ежедневно в различных видах детской деятельности в образовательных областях: </a:t>
            </a:r>
          </a:p>
          <a:p>
            <a:r>
              <a:rPr lang="ru-RU" sz="1400" dirty="0"/>
              <a:t>Образовательная область «Социально-коммуникативное развитие»: Социализация ,Труд, Безопасность </a:t>
            </a:r>
          </a:p>
          <a:p>
            <a:r>
              <a:rPr lang="ru-RU" sz="1400" dirty="0"/>
              <a:t>Образовательная область «Познавательное развитие»: Познавательно-исследовательская деятельность. Развитие сенсорной культуры</a:t>
            </a:r>
          </a:p>
          <a:p>
            <a:r>
              <a:rPr lang="ru-RU" sz="1400" dirty="0"/>
              <a:t>Образовательная область «Речевое развитие»: Чтение художественной литературы</a:t>
            </a:r>
          </a:p>
          <a:p>
            <a:r>
              <a:rPr lang="ru-RU" sz="1400" dirty="0"/>
              <a:t>Образовательная область «Художественно-эстетическое  развитие»: Приобщение к искусству </a:t>
            </a:r>
          </a:p>
          <a:p>
            <a:r>
              <a:rPr lang="ru-RU" sz="1400" dirty="0"/>
              <a:t>Образовательная область «Физическое развитие»: Здоровье</a:t>
            </a:r>
          </a:p>
          <a:p>
            <a:r>
              <a:rPr lang="ru-RU" sz="1400" dirty="0"/>
              <a:t>В основе системы работы – перспективное планирование деятельности в соответствии с тематическими неделями. Они позволяют комплексно решать задачи образовательной </a:t>
            </a:r>
            <a:r>
              <a:rPr lang="ru-RU" sz="1400" b="1" dirty="0"/>
              <a:t>деятельности. </a:t>
            </a:r>
            <a:endParaRPr lang="ru-RU" sz="1400" dirty="0"/>
          </a:p>
          <a:p>
            <a:r>
              <a:rPr lang="ru-RU" sz="1400" dirty="0"/>
              <a:t>Одним из основных направлений развития дошкольника по ФГОС ДО  является социально-коммуникативное развитие. </a:t>
            </a:r>
            <a:r>
              <a:rPr lang="ru-RU" sz="1400" u="sng" dirty="0"/>
              <a:t>Я</a:t>
            </a:r>
            <a:r>
              <a:rPr lang="ru-RU" sz="1400" dirty="0"/>
              <a:t> уделяю большое внимание становлению социально-коммуникативной компетентности и приобретению социально-коммуникативного опыта дошкольников.</a:t>
            </a:r>
          </a:p>
          <a:p>
            <a:r>
              <a:rPr lang="ru-RU" sz="1400" dirty="0"/>
              <a:t>Использую инновационные формы работы с детьми младшего </a:t>
            </a:r>
            <a:r>
              <a:rPr lang="ru-RU" sz="1400" u="sng" dirty="0"/>
              <a:t>дошкольного возраста: </a:t>
            </a:r>
            <a:endParaRPr lang="ru-RU" sz="1400" dirty="0"/>
          </a:p>
          <a:p>
            <a:pPr lvl="0"/>
            <a:r>
              <a:rPr lang="ru-RU" sz="1400" dirty="0"/>
              <a:t>• </a:t>
            </a:r>
            <a:r>
              <a:rPr lang="ru-RU" sz="1400" dirty="0" smtClean="0"/>
              <a:t>вариативная </a:t>
            </a:r>
            <a:r>
              <a:rPr lang="ru-RU" sz="1400" dirty="0"/>
              <a:t>организация игр-экспериментов и игр-путешествий предметного характера с детьми как основных </a:t>
            </a:r>
            <a:r>
              <a:rPr lang="ru-RU" sz="1400" dirty="0" smtClean="0"/>
              <a:t>методов </a:t>
            </a:r>
            <a:r>
              <a:rPr lang="ru-RU" sz="1400" dirty="0"/>
              <a:t>воспитания; </a:t>
            </a:r>
          </a:p>
          <a:p>
            <a:pPr lvl="0"/>
            <a:r>
              <a:rPr lang="ru-RU" sz="1400" dirty="0"/>
              <a:t>• </a:t>
            </a:r>
            <a:r>
              <a:rPr lang="ru-RU" sz="1400" dirty="0" smtClean="0"/>
              <a:t>организация </a:t>
            </a:r>
            <a:r>
              <a:rPr lang="ru-RU" sz="1400" dirty="0"/>
              <a:t>сюжетных игр; </a:t>
            </a:r>
          </a:p>
          <a:p>
            <a:pPr lvl="0"/>
            <a:r>
              <a:rPr lang="ru-RU" sz="1400" dirty="0"/>
              <a:t>• </a:t>
            </a:r>
            <a:r>
              <a:rPr lang="ru-RU" sz="1400" dirty="0" smtClean="0"/>
              <a:t>организация </a:t>
            </a:r>
            <a:r>
              <a:rPr lang="ru-RU" sz="1400" dirty="0"/>
              <a:t>моментов радости, связанных с культурно-гигиеническими навыками и навыками ЗОЖ; </a:t>
            </a:r>
          </a:p>
        </p:txBody>
      </p:sp>
    </p:spTree>
    <p:extLst>
      <p:ext uri="{BB962C8B-B14F-4D97-AF65-F5344CB8AC3E}">
        <p14:creationId xmlns:p14="http://schemas.microsoft.com/office/powerpoint/2010/main" val="1616240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26855" y="0"/>
            <a:ext cx="1728192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9036496" cy="68941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1200" dirty="0"/>
              <a:t>• </a:t>
            </a:r>
            <a:r>
              <a:rPr lang="ru-RU" sz="1300" dirty="0" smtClean="0"/>
              <a:t>простейшие </a:t>
            </a:r>
            <a:r>
              <a:rPr lang="ru-RU" sz="1300" dirty="0"/>
              <a:t>поисковые и проблемные ситуации; </a:t>
            </a:r>
          </a:p>
          <a:p>
            <a:pPr lvl="0"/>
            <a:r>
              <a:rPr lang="ru-RU" sz="1200" dirty="0"/>
              <a:t>• </a:t>
            </a:r>
            <a:r>
              <a:rPr lang="ru-RU" sz="1300" dirty="0" smtClean="0"/>
              <a:t>игры </a:t>
            </a:r>
            <a:r>
              <a:rPr lang="ru-RU" sz="1300" dirty="0"/>
              <a:t>с моделированием;</a:t>
            </a:r>
          </a:p>
          <a:p>
            <a:pPr lvl="0"/>
            <a:r>
              <a:rPr lang="ru-RU" sz="1200" dirty="0"/>
              <a:t>• </a:t>
            </a:r>
            <a:r>
              <a:rPr lang="ru-RU" sz="1300" dirty="0" smtClean="0"/>
              <a:t>литература </a:t>
            </a:r>
            <a:r>
              <a:rPr lang="ru-RU" sz="1300" dirty="0"/>
              <a:t>и игра (чтение). </a:t>
            </a:r>
          </a:p>
          <a:p>
            <a:r>
              <a:rPr lang="ru-RU" sz="1300" dirty="0" smtClean="0"/>
              <a:t>Инновационные </a:t>
            </a:r>
            <a:r>
              <a:rPr lang="ru-RU" sz="1300" dirty="0"/>
              <a:t>формы работы с родителями: </a:t>
            </a:r>
          </a:p>
          <a:p>
            <a:pPr lvl="0"/>
            <a:r>
              <a:rPr lang="ru-RU" sz="1200" dirty="0"/>
              <a:t>• </a:t>
            </a:r>
            <a:r>
              <a:rPr lang="ru-RU" sz="1300" dirty="0" smtClean="0"/>
              <a:t>совместные </a:t>
            </a:r>
            <a:r>
              <a:rPr lang="ru-RU" sz="1300" dirty="0"/>
              <a:t>образовательные проекты, а также семейные; </a:t>
            </a:r>
          </a:p>
          <a:p>
            <a:pPr lvl="0"/>
            <a:r>
              <a:rPr lang="ru-RU" sz="1200" dirty="0"/>
              <a:t>• </a:t>
            </a:r>
            <a:r>
              <a:rPr lang="ru-RU" sz="1300" dirty="0" smtClean="0"/>
              <a:t>вечера </a:t>
            </a:r>
            <a:r>
              <a:rPr lang="ru-RU" sz="1300" dirty="0"/>
              <a:t>вопросов и ответов; </a:t>
            </a:r>
          </a:p>
          <a:p>
            <a:pPr lvl="0"/>
            <a:r>
              <a:rPr lang="ru-RU" sz="1200" dirty="0"/>
              <a:t>• </a:t>
            </a:r>
            <a:r>
              <a:rPr lang="ru-RU" sz="1300" dirty="0" smtClean="0"/>
              <a:t>родительские </a:t>
            </a:r>
            <a:r>
              <a:rPr lang="ru-RU" sz="1300" dirty="0"/>
              <a:t>гостиные;</a:t>
            </a:r>
          </a:p>
          <a:p>
            <a:pPr lvl="0"/>
            <a:r>
              <a:rPr lang="ru-RU" sz="1200" dirty="0"/>
              <a:t>• </a:t>
            </a:r>
            <a:r>
              <a:rPr lang="ru-RU" sz="1300" dirty="0" smtClean="0"/>
              <a:t>совместное </a:t>
            </a:r>
            <a:r>
              <a:rPr lang="ru-RU" sz="1300" dirty="0"/>
              <a:t>творчество родителей, детей и педагогов; </a:t>
            </a:r>
          </a:p>
          <a:p>
            <a:pPr lvl="0"/>
            <a:r>
              <a:rPr lang="ru-RU" sz="1200" dirty="0"/>
              <a:t>• </a:t>
            </a:r>
            <a:r>
              <a:rPr lang="ru-RU" sz="1300" dirty="0" smtClean="0"/>
              <a:t>творческие </a:t>
            </a:r>
            <a:r>
              <a:rPr lang="ru-RU" sz="1300" dirty="0"/>
              <a:t>выставки и фотовыставки; </a:t>
            </a:r>
          </a:p>
          <a:p>
            <a:pPr lvl="0"/>
            <a:r>
              <a:rPr lang="ru-RU" sz="1200" dirty="0"/>
              <a:t>• </a:t>
            </a:r>
            <a:r>
              <a:rPr lang="ru-RU" sz="1300" dirty="0" smtClean="0"/>
              <a:t>тематические </a:t>
            </a:r>
            <a:r>
              <a:rPr lang="ru-RU" sz="1300" dirty="0"/>
              <a:t>вечера и викторины; </a:t>
            </a:r>
          </a:p>
          <a:p>
            <a:pPr lvl="0"/>
            <a:r>
              <a:rPr lang="ru-RU" sz="1200" dirty="0"/>
              <a:t>• </a:t>
            </a:r>
            <a:r>
              <a:rPr lang="ru-RU" sz="1300" dirty="0" smtClean="0"/>
              <a:t>совместные </a:t>
            </a:r>
            <a:r>
              <a:rPr lang="ru-RU" sz="1300" dirty="0"/>
              <a:t>досуги; </a:t>
            </a:r>
          </a:p>
          <a:p>
            <a:pPr lvl="0"/>
            <a:r>
              <a:rPr lang="ru-RU" sz="1200" dirty="0"/>
              <a:t>• </a:t>
            </a:r>
            <a:r>
              <a:rPr lang="ru-RU" sz="1300" dirty="0" err="1" smtClean="0"/>
              <a:t>видеоинтервью</a:t>
            </a:r>
            <a:r>
              <a:rPr lang="ru-RU" sz="1300" dirty="0" smtClean="0"/>
              <a:t> </a:t>
            </a:r>
            <a:r>
              <a:rPr lang="ru-RU" sz="1300" dirty="0"/>
              <a:t>и мультимедийные презентации; </a:t>
            </a:r>
          </a:p>
          <a:p>
            <a:pPr lvl="0"/>
            <a:r>
              <a:rPr lang="ru-RU" sz="1200" dirty="0"/>
              <a:t>• </a:t>
            </a:r>
            <a:r>
              <a:rPr lang="ru-RU" sz="1300" dirty="0" smtClean="0"/>
              <a:t>совместное </a:t>
            </a:r>
            <a:r>
              <a:rPr lang="ru-RU" sz="1300" dirty="0"/>
              <a:t>создание мини-музеев. </a:t>
            </a:r>
          </a:p>
          <a:p>
            <a:r>
              <a:rPr lang="ru-RU" sz="1300" dirty="0"/>
              <a:t>Примерная сетка совместной образовательной деятельности воспитателя детей и культурных практик в режимных моментах включает такие формы образовательной деятельности в режимных моментах, как о</a:t>
            </a:r>
            <a:r>
              <a:rPr lang="ru-RU" sz="1300" i="1" dirty="0"/>
              <a:t>бщение,</a:t>
            </a:r>
            <a:r>
              <a:rPr lang="ru-RU" sz="1300" dirty="0"/>
              <a:t> игровую деятельность, включая сюжетно-​ролевую игру с правилами и другие виды игр, познавательную и исследовательскую деятельность, разные формы творческой активности, обеспечивающей художественно- эстетическое развитие детей, самообслуживание и элементарный бытовой труд </a:t>
            </a:r>
          </a:p>
          <a:p>
            <a:r>
              <a:rPr lang="ru-RU" sz="1300" dirty="0"/>
              <a:t>В режимных моментах по ОО «Социально- коммуникативное развитие» в первой половине дня применяю ситуации общения с детьми и накопления положительного социально​-эмоционального опыта, а также беседы и разговоры с детьми по их интересам.</a:t>
            </a:r>
          </a:p>
          <a:p>
            <a:r>
              <a:rPr lang="ru-RU" sz="1300" dirty="0"/>
              <a:t>Игровая деятельность включает как индивидуальные игры с детьми , так и совместную игру воспитателя и детей (сюжетно-ролевая, режиссерская, игра- драматизация, строительно- конструктивные игры)</a:t>
            </a:r>
          </a:p>
          <a:p>
            <a:r>
              <a:rPr lang="ru-RU" sz="1300" dirty="0"/>
              <a:t>Провожу театрализованные игры.</a:t>
            </a:r>
          </a:p>
          <a:p>
            <a:r>
              <a:rPr lang="ru-RU" sz="1300" dirty="0"/>
              <a:t>Досуг здоровья и подвижных игр</a:t>
            </a:r>
          </a:p>
          <a:p>
            <a:r>
              <a:rPr lang="ru-RU" sz="1300" dirty="0"/>
              <a:t>Подвижные игры, которые проводятся во второй половине дня.</a:t>
            </a:r>
          </a:p>
          <a:p>
            <a:r>
              <a:rPr lang="ru-RU" sz="1300" dirty="0"/>
              <a:t>Познавательная и исследовательская деятельность проводится в форме сенсорного игрового и интеллектуального тренинга («Школа мышления») в утренние часы.</a:t>
            </a:r>
          </a:p>
          <a:p>
            <a:r>
              <a:rPr lang="ru-RU" sz="1300" dirty="0"/>
              <a:t>Опыты, эксперименты, наблюдения (в том числе, экологической направленности, а также наблюдения за природой (проводятся во время прогулки и во второй половине дня).</a:t>
            </a:r>
          </a:p>
          <a:p>
            <a:r>
              <a:rPr lang="ru-RU" sz="1300" dirty="0"/>
              <a:t>Разные формы творческой активности, обеспечивающей художественно- эстетическое развитие детей, в основном планируются после дневного сна в виде творческой мастерской (рисование, лепка, художественный труд по интересам) </a:t>
            </a:r>
          </a:p>
          <a:p>
            <a:r>
              <a:rPr lang="ru-RU" sz="1300" dirty="0"/>
              <a:t>Чтение литературных произведений ежедневно. При реализации образовательной области «Художественно- эстетическое развитие» </a:t>
            </a:r>
            <a:endParaRPr lang="ru-RU" sz="1300" dirty="0"/>
          </a:p>
        </p:txBody>
      </p:sp>
    </p:spTree>
    <p:extLst>
      <p:ext uri="{BB962C8B-B14F-4D97-AF65-F5344CB8AC3E}">
        <p14:creationId xmlns:p14="http://schemas.microsoft.com/office/powerpoint/2010/main" val="3182789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26855" y="0"/>
            <a:ext cx="1728192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467544" y="394786"/>
            <a:ext cx="813690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образовательная программа предусматривает приобщение дошкольников к искусству. Также составлено перспективное планирование, состоящее из разделов: «Живопись», «Литература», «Народное искусство».</a:t>
            </a:r>
          </a:p>
          <a:p>
            <a:r>
              <a:rPr lang="ru-RU" dirty="0"/>
              <a:t>Самообслуживание и элементарный бытовой труд дается в режимных моментах через трудовые поручения (индивидуально и подгруппами), а также через общий и совместный труд.</a:t>
            </a:r>
          </a:p>
          <a:p>
            <a:r>
              <a:rPr lang="ru-RU" dirty="0"/>
              <a:t>Образовательная область «Физическое развитие» реализуется через занятия по двигательной  деятельности и в  совместной деятельности педагога с детьми, другими детьми, самостоятельной деятельности при проведении режимных моментов ежедневно в различных видах детской деятельности по разделу «Здоровье».</a:t>
            </a:r>
          </a:p>
          <a:p>
            <a:r>
              <a:rPr lang="ru-RU" dirty="0"/>
              <a:t>Таким образом, особенность организации образовательного процесса в дошкольном учреждении в том, что вся деятельность в течение дня направлена на развитие ребенка, в том числе, и в режимных моментах. </a:t>
            </a:r>
          </a:p>
        </p:txBody>
      </p:sp>
    </p:spTree>
    <p:extLst>
      <p:ext uri="{BB962C8B-B14F-4D97-AF65-F5344CB8AC3E}">
        <p14:creationId xmlns:p14="http://schemas.microsoft.com/office/powerpoint/2010/main" val="3288291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14414" y="928671"/>
            <a:ext cx="7243786" cy="364333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Особенности организации образовательного процесса по осуществлению образовательной деятельности в режимных моментах </a:t>
            </a:r>
            <a:br>
              <a:rPr lang="ru-RU" b="1" dirty="0" smtClean="0"/>
            </a:br>
            <a:r>
              <a:rPr lang="ru-RU" b="1" dirty="0" smtClean="0"/>
              <a:t>(опыт работы)</a:t>
            </a:r>
            <a:br>
              <a:rPr lang="ru-RU" b="1" dirty="0" smtClean="0"/>
            </a:b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86050" y="4500570"/>
            <a:ext cx="5929354" cy="2357430"/>
          </a:xfrm>
        </p:spPr>
        <p:txBody>
          <a:bodyPr>
            <a:normAutofit/>
          </a:bodyPr>
          <a:lstStyle/>
          <a:p>
            <a:pPr algn="r"/>
            <a:r>
              <a:rPr lang="ru-RU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Аксангалеева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Ю.В., </a:t>
            </a:r>
          </a:p>
          <a:p>
            <a:pPr algn="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воспитатель МДОБУ </a:t>
            </a:r>
          </a:p>
          <a:p>
            <a:pPr algn="r"/>
            <a:r>
              <a:rPr lang="ru-RU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Саракташский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детский сад №10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Виды деятельности: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организованная образовательная деятельность</a:t>
            </a:r>
          </a:p>
          <a:p>
            <a:r>
              <a:rPr lang="ru-RU" dirty="0" smtClean="0"/>
              <a:t>Образовательная деятельность в режимных моментах (совместная деятельность педагога с детьми, другими детьми при проведении режимных моментов)</a:t>
            </a:r>
          </a:p>
          <a:p>
            <a:r>
              <a:rPr lang="ru-RU" dirty="0" smtClean="0"/>
              <a:t>самостоятельная деятельность детей.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290" y="274638"/>
            <a:ext cx="7329510" cy="1868478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Образовательная область «Социально-коммуникативное развитие»: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57290" y="2285992"/>
            <a:ext cx="7329510" cy="3840171"/>
          </a:xfrm>
        </p:spPr>
        <p:txBody>
          <a:bodyPr>
            <a:normAutofit/>
          </a:bodyPr>
          <a:lstStyle/>
          <a:p>
            <a:pPr lvl="0"/>
            <a:r>
              <a:rPr lang="ru-RU" b="1" i="1" dirty="0" smtClean="0"/>
              <a:t>Социализация </a:t>
            </a:r>
            <a:endParaRPr lang="ru-RU" dirty="0" smtClean="0"/>
          </a:p>
          <a:p>
            <a:pPr lvl="0"/>
            <a:r>
              <a:rPr lang="ru-RU" b="1" i="1" dirty="0" smtClean="0"/>
              <a:t>Труд</a:t>
            </a:r>
            <a:endParaRPr lang="ru-RU" dirty="0" smtClean="0"/>
          </a:p>
          <a:p>
            <a:pPr lvl="0"/>
            <a:r>
              <a:rPr lang="ru-RU" b="1" i="1" dirty="0" smtClean="0"/>
              <a:t>Безопасность </a:t>
            </a: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615262" cy="1511288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Образовательная область «Познавательное развитие»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714488"/>
            <a:ext cx="7498080" cy="4533912"/>
          </a:xfrm>
        </p:spPr>
        <p:txBody>
          <a:bodyPr>
            <a:normAutofit/>
          </a:bodyPr>
          <a:lstStyle/>
          <a:p>
            <a:pPr lvl="0"/>
            <a:r>
              <a:rPr lang="ru-RU" b="1" i="1" u="sng" dirty="0" smtClean="0"/>
              <a:t>Познавательно-исследовательская деятельность. Развитие сенсорной культуры</a:t>
            </a:r>
            <a:endParaRPr lang="ru-RU" u="sng" dirty="0" smtClean="0"/>
          </a:p>
          <a:p>
            <a:pPr lvl="0"/>
            <a:r>
              <a:rPr lang="ru-RU" b="1" i="1" dirty="0" smtClean="0"/>
              <a:t>Ребенок и окружающий мир (Формирование первичных представлений о себе, других людях. Ребенок открывает мир природы)</a:t>
            </a:r>
            <a:endParaRPr lang="ru-RU" dirty="0" smtClean="0"/>
          </a:p>
          <a:p>
            <a:pPr lvl="0"/>
            <a:r>
              <a:rPr lang="ru-RU" b="1" i="1" dirty="0" smtClean="0"/>
              <a:t>Математическое развитие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4414" y="274638"/>
            <a:ext cx="7472386" cy="1725602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Образовательная область «Речевое развитие»: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2714620"/>
            <a:ext cx="7615262" cy="3411543"/>
          </a:xfrm>
        </p:spPr>
        <p:txBody>
          <a:bodyPr/>
          <a:lstStyle/>
          <a:p>
            <a:pPr lvl="0"/>
            <a:r>
              <a:rPr lang="ru-RU" b="1" i="1" dirty="0" smtClean="0"/>
              <a:t>Развитие речи </a:t>
            </a:r>
            <a:endParaRPr lang="ru-RU" dirty="0" smtClean="0"/>
          </a:p>
          <a:p>
            <a:pPr lvl="0"/>
            <a:r>
              <a:rPr lang="ru-RU" b="1" i="1" dirty="0" smtClean="0"/>
              <a:t>Предпосылки обучения грамоте</a:t>
            </a:r>
            <a:endParaRPr lang="ru-RU" dirty="0" smtClean="0"/>
          </a:p>
          <a:p>
            <a:pPr lvl="0"/>
            <a:r>
              <a:rPr lang="ru-RU" b="1" i="1" u="sng" dirty="0" smtClean="0"/>
              <a:t>Чтение художественной литературы</a:t>
            </a:r>
            <a:endParaRPr lang="ru-RU" u="sng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274638"/>
            <a:ext cx="7758138" cy="1868478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Образовательная область «Художественно-эстетическое  развитие»: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2500306"/>
            <a:ext cx="7686700" cy="3625857"/>
          </a:xfrm>
        </p:spPr>
        <p:txBody>
          <a:bodyPr/>
          <a:lstStyle/>
          <a:p>
            <a:pPr lvl="0"/>
            <a:r>
              <a:rPr lang="ru-RU" b="1" i="1" u="sng" dirty="0" smtClean="0"/>
              <a:t>Приобщение к искусству </a:t>
            </a:r>
            <a:endParaRPr lang="ru-RU" u="sng" dirty="0" smtClean="0"/>
          </a:p>
          <a:p>
            <a:pPr lvl="0"/>
            <a:r>
              <a:rPr lang="ru-RU" b="1" i="1" dirty="0" smtClean="0"/>
              <a:t>Развитие продуктивной деятельности и детского творчества:  рисование, лепка, аппликация, конструирование.</a:t>
            </a:r>
            <a:endParaRPr lang="ru-RU" dirty="0" smtClean="0"/>
          </a:p>
          <a:p>
            <a:pPr lvl="0"/>
            <a:r>
              <a:rPr lang="ru-RU" b="1" i="1" dirty="0" smtClean="0"/>
              <a:t>Музыкальная деятельность 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797040"/>
          </a:xfrm>
        </p:spPr>
        <p:txBody>
          <a:bodyPr>
            <a:normAutofit/>
          </a:bodyPr>
          <a:lstStyle/>
          <a:p>
            <a:r>
              <a:rPr lang="ru-RU" b="1" dirty="0" smtClean="0"/>
              <a:t>Образовательная область «Физическое развитие»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2285992"/>
            <a:ext cx="7498080" cy="3962408"/>
          </a:xfrm>
        </p:spPr>
        <p:txBody>
          <a:bodyPr/>
          <a:lstStyle/>
          <a:p>
            <a:r>
              <a:rPr lang="ru-RU" b="1" i="1" dirty="0" smtClean="0"/>
              <a:t>Двигательная деятельность</a:t>
            </a:r>
          </a:p>
          <a:p>
            <a:r>
              <a:rPr lang="ru-RU" b="1" i="1" u="sng" dirty="0" smtClean="0"/>
              <a:t>Здоровье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357157" y="1544381"/>
          <a:ext cx="8358247" cy="5284789"/>
        </p:xfrm>
        <a:graphic>
          <a:graphicData uri="http://schemas.openxmlformats.org/drawingml/2006/table">
            <a:tbl>
              <a:tblPr/>
              <a:tblGrid>
                <a:gridCol w="3571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15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463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8937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19378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45652">
                <a:tc rowSpan="3"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Сентябрь </a:t>
                      </a:r>
                    </a:p>
                  </a:txBody>
                  <a:tcPr marL="3806" marR="3806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 неделя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             2 неделя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3 неделя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         4 неделя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282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Тема: «Неделя безопасности»</a:t>
                      </a: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Тема: «Наш любимый детский сад»</a:t>
                      </a: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2202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Тема</a:t>
                      </a:r>
                      <a:r>
                        <a:rPr lang="ru-RU" sz="1400" b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: «Я шофер»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(Общение в ходе самостоятельной деятельности)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Игра «Покатаем кукол на </a:t>
                      </a:r>
                      <a:r>
                        <a:rPr lang="ru-RU" sz="1400" b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машине Стр</a:t>
                      </a:r>
                      <a:r>
                        <a:rPr lang="ru-RU" sz="1400" b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 </a:t>
                      </a:r>
                      <a:r>
                        <a:rPr lang="ru-RU" sz="1400" b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24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Цели: Создать условия для формирования представления у детей о профессиях</a:t>
                      </a:r>
                      <a:endParaRPr lang="ru-RU" sz="1400" b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b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Тема: «Ребенок и улица»</a:t>
                      </a:r>
                    </a:p>
                    <a:p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Цель: Закреплять знания детей о правилах дорожного движения.</a:t>
                      </a:r>
                    </a:p>
                    <a:p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Стр. 168</a:t>
                      </a:r>
                    </a:p>
                    <a:p>
                      <a:endParaRPr kumimoji="0" lang="ru-RU" sz="1400" b="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2827">
                <a:tc rowSpan="2"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Октябрь </a:t>
                      </a:r>
                    </a:p>
                  </a:txBody>
                  <a:tcPr marL="3806" marR="3806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Тема: «Праздник осени»</a:t>
                      </a: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Тема: «Изучаем животных»</a:t>
                      </a: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5782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Тема</a:t>
                      </a:r>
                      <a:r>
                        <a:rPr lang="ru-RU" sz="1400" b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: «</a:t>
                      </a:r>
                      <a:r>
                        <a:rPr lang="ru-RU" sz="1400" b="0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Хрюша</a:t>
                      </a:r>
                      <a:r>
                        <a:rPr lang="ru-RU" sz="1400" b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попал в беду»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Стр.81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Цели: Дать</a:t>
                      </a:r>
                      <a:r>
                        <a:rPr lang="ru-RU" sz="1400" b="0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детям понятие о том, какую опасность таят в себе спички. Познакомить с правилами пожарной безопасности. Вызвать у детей желание быть осторожным с огнем.</a:t>
                      </a:r>
                      <a:endParaRPr lang="ru-RU" sz="1400" b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b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Тема: «Тили – </a:t>
                      </a:r>
                      <a:r>
                        <a:rPr kumimoji="0" lang="ru-RU" sz="1400" b="0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тили</a:t>
                      </a:r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– бом загорелся </a:t>
                      </a:r>
                      <a:r>
                        <a:rPr kumimoji="0" lang="ru-RU" sz="1400" b="0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кошкин</a:t>
                      </a:r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дом»</a:t>
                      </a:r>
                    </a:p>
                    <a:p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Стр. 315</a:t>
                      </a:r>
                    </a:p>
                    <a:p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Цели: Знакомить детей с правилами пожарной безопасности,</a:t>
                      </a:r>
                      <a:r>
                        <a:rPr kumimoji="0" lang="ru-RU" sz="1400" b="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дать понятие о пользе и вреде огня.</a:t>
                      </a:r>
                      <a:endParaRPr lang="ru-RU" sz="1400" b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2827">
                <a:tc rowSpan="2"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Ноябрь</a:t>
                      </a:r>
                    </a:p>
                  </a:txBody>
                  <a:tcPr marL="3806" marR="3806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Тема: «День здоровья»</a:t>
                      </a: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Тема: «Любимые книги»</a:t>
                      </a: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24956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Тема</a:t>
                      </a:r>
                      <a:r>
                        <a:rPr lang="ru-RU" sz="1400" b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: «Пожарная машинка»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Стр. </a:t>
                      </a:r>
                      <a:r>
                        <a:rPr lang="ru-RU" sz="1400" b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313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Цели: Расширять представления о пожарных, о роли</a:t>
                      </a:r>
                      <a:r>
                        <a:rPr lang="ru-RU" sz="1400" b="0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пожарной машины в борьбе с огнем.</a:t>
                      </a:r>
                      <a:endParaRPr lang="ru-RU" sz="1400" b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b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Тема: «Не попади в беду на дороге»</a:t>
                      </a:r>
                    </a:p>
                    <a:p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Стр. 152</a:t>
                      </a:r>
                    </a:p>
                    <a:p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Цели:</a:t>
                      </a:r>
                      <a:r>
                        <a:rPr kumimoji="0" lang="ru-RU" sz="1400" b="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продолжать работу по ознакомлению с дорожными знаками и правилами безопасного движения на дороге.</a:t>
                      </a:r>
                      <a:endParaRPr lang="ru-RU" sz="1400" b="0" dirty="0">
                        <a:solidFill>
                          <a:srgbClr val="C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1000100" y="1"/>
            <a:ext cx="7572428" cy="2092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Перспективное планирование по образовательной области </a:t>
            </a:r>
            <a:endParaRPr kumimoji="0" lang="ru-RU" sz="1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СОЦИАЛЬНО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КОММУНИКАТИВНОЕ РАЗВИТИЕ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Безопасность.</a:t>
            </a:r>
            <a:endParaRPr kumimoji="0" lang="ru-RU" sz="1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Вторая младшая группа</a:t>
            </a:r>
            <a:endParaRPr kumimoji="0" lang="ru-RU" sz="1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Литература: Л. В. Абрамова, И. Ф.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Слепцова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Социально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коммуникативное развития дошкольник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1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В. Н.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Волчкова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Н. В. Степанова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Конспекты занятий во второй младшей группе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1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</a:rPr>
              <a:t/>
            </a:r>
            <a:b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</a:rPr>
            </a:br>
            <a:endParaRPr kumimoji="0" lang="ru-RU" sz="1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0" y="1183272"/>
          <a:ext cx="8715436" cy="5510664"/>
        </p:xfrm>
        <a:graphic>
          <a:graphicData uri="http://schemas.openxmlformats.org/drawingml/2006/table">
            <a:tbl>
              <a:tblPr/>
              <a:tblGrid>
                <a:gridCol w="3890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257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319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54000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2862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36587">
                <a:tc rowSpan="3"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Bef>
                          <a:spcPts val="50"/>
                        </a:spcBef>
                        <a:spcAft>
                          <a:spcPts val="12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</a:rPr>
                        <a:t>Сентябрь </a:t>
                      </a:r>
                      <a:endParaRPr lang="ru-RU" sz="1200" dirty="0">
                        <a:latin typeface="Calibri"/>
                        <a:ea typeface="Times New Roman"/>
                      </a:endParaRPr>
                    </a:p>
                  </a:txBody>
                  <a:tcPr marL="3806" marR="3806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50"/>
                        </a:spcBef>
                        <a:spcAft>
                          <a:spcPts val="12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            1неделя</a:t>
                      </a:r>
                      <a:endParaRPr lang="ru-RU" sz="1400" b="1" dirty="0">
                        <a:latin typeface="Calibri"/>
                        <a:ea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50"/>
                        </a:spcBef>
                        <a:spcAft>
                          <a:spcPts val="12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</a:rPr>
                        <a:t>2</a:t>
                      </a:r>
                      <a:endParaRPr lang="ru-RU" sz="1400" b="1" dirty="0">
                        <a:latin typeface="Calibri"/>
                        <a:ea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50"/>
                        </a:spcBef>
                        <a:spcAft>
                          <a:spcPts val="12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              3 неделя</a:t>
                      </a:r>
                      <a:endParaRPr lang="ru-RU" sz="1400" b="1" dirty="0">
                        <a:latin typeface="Calibri"/>
                        <a:ea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50"/>
                        </a:spcBef>
                        <a:spcAft>
                          <a:spcPts val="12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</a:rPr>
                        <a:t>4</a:t>
                      </a:r>
                      <a:endParaRPr lang="ru-RU" sz="1200" b="1" dirty="0">
                        <a:latin typeface="Calibri"/>
                        <a:ea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658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50"/>
                        </a:spcBef>
                        <a:spcAft>
                          <a:spcPts val="12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Тема: «Неделя безопасности»</a:t>
                      </a:r>
                      <a:endParaRPr lang="ru-RU" sz="1400" dirty="0">
                        <a:latin typeface="Calibri"/>
                        <a:ea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50"/>
                        </a:spcBef>
                        <a:spcAft>
                          <a:spcPts val="12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Тема: «Наш любимый детский сад»</a:t>
                      </a:r>
                      <a:endParaRPr lang="ru-RU" sz="1400" dirty="0">
                        <a:latin typeface="Calibri"/>
                        <a:ea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2967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50"/>
                        </a:spcBef>
                        <a:spcAft>
                          <a:spcPts val="12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ОО: «Социализация»</a:t>
                      </a:r>
                      <a:endParaRPr lang="ru-RU" sz="1400" dirty="0">
                        <a:latin typeface="Calibri"/>
                        <a:ea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Bef>
                          <a:spcPts val="50"/>
                        </a:spcBef>
                        <a:spcAft>
                          <a:spcPts val="120"/>
                        </a:spcAft>
                      </a:pPr>
                      <a:r>
                        <a:rPr lang="ru-RU" sz="1400" b="1" dirty="0">
                          <a:latin typeface="Calibri"/>
                          <a:ea typeface="Times New Roman"/>
                        </a:rPr>
                        <a:t>Тема:«</a:t>
                      </a:r>
                      <a:r>
                        <a:rPr lang="ru-RU" sz="1400" b="1" dirty="0">
                          <a:solidFill>
                            <a:srgbClr val="333333"/>
                          </a:solidFill>
                          <a:latin typeface="Calibri"/>
                          <a:ea typeface="Times New Roman"/>
                        </a:rPr>
                        <a:t>Мы умеем дружить</a:t>
                      </a:r>
                      <a:r>
                        <a:rPr lang="ru-RU" sz="1400" b="1" dirty="0">
                          <a:latin typeface="Calibri"/>
                          <a:ea typeface="Times New Roman"/>
                        </a:rPr>
                        <a:t>»</a:t>
                      </a:r>
                    </a:p>
                    <a:p>
                      <a:pPr>
                        <a:lnSpc>
                          <a:spcPct val="107000"/>
                        </a:lnSpc>
                        <a:spcBef>
                          <a:spcPts val="50"/>
                        </a:spcBef>
                        <a:spcAft>
                          <a:spcPts val="120"/>
                        </a:spcAft>
                      </a:pPr>
                      <a:r>
                        <a:rPr lang="ru-RU" sz="1400" b="1" dirty="0" err="1">
                          <a:latin typeface="Calibri"/>
                          <a:ea typeface="Times New Roman"/>
                        </a:rPr>
                        <a:t>Цель:</a:t>
                      </a:r>
                      <a:r>
                        <a:rPr lang="ru-RU" sz="1400" b="1" dirty="0" err="1">
                          <a:solidFill>
                            <a:srgbClr val="111111"/>
                          </a:solidFill>
                          <a:latin typeface="Calibri"/>
                          <a:ea typeface="Times New Roman"/>
                        </a:rPr>
                        <a:t>Дать</a:t>
                      </a:r>
                      <a:r>
                        <a:rPr lang="ru-RU" sz="1400" b="1" dirty="0">
                          <a:solidFill>
                            <a:srgbClr val="111111"/>
                          </a:solidFill>
                          <a:latin typeface="Calibri"/>
                          <a:ea typeface="Times New Roman"/>
                        </a:rPr>
                        <a:t> детям возможность глубже осознать, что такое друзья; вызвать желание иметь друзей, делать для них приятное. Помочь детям осознать, что друзьями могут быть и взрослые, и сверстники, и животные, и игрушки</a:t>
                      </a:r>
                      <a:r>
                        <a:rPr lang="ru-RU" sz="1400" b="1" dirty="0">
                          <a:solidFill>
                            <a:srgbClr val="111111"/>
                          </a:solidFill>
                          <a:latin typeface="Arial"/>
                          <a:ea typeface="Times New Roman"/>
                        </a:rPr>
                        <a:t>.</a:t>
                      </a:r>
                      <a:endParaRPr lang="ru-RU" sz="1400" b="1" dirty="0">
                        <a:latin typeface="Calibri"/>
                        <a:ea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50"/>
                        </a:spcBef>
                        <a:spcAft>
                          <a:spcPts val="12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ОО: «Социализация»</a:t>
                      </a:r>
                      <a:endParaRPr lang="ru-RU" sz="1400" dirty="0">
                        <a:latin typeface="Calibri"/>
                        <a:ea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Bef>
                          <a:spcPts val="50"/>
                        </a:spcBef>
                        <a:spcAft>
                          <a:spcPts val="12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Тема: «</a:t>
                      </a: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Я и мои игрушки</a:t>
                      </a: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» </a:t>
                      </a:r>
                      <a:endParaRPr lang="ru-RU" sz="1400" dirty="0">
                        <a:latin typeface="Calibri"/>
                        <a:ea typeface="Times New Roman"/>
                      </a:endParaRPr>
                    </a:p>
                    <a:p>
                      <a:pPr fontAlgn="base">
                        <a:lnSpc>
                          <a:spcPct val="107000"/>
                        </a:lnSpc>
                        <a:spcBef>
                          <a:spcPts val="50"/>
                        </a:spcBef>
                        <a:spcAft>
                          <a:spcPts val="120"/>
                        </a:spcAft>
                      </a:pPr>
                      <a:r>
                        <a:rPr lang="ru-RU" sz="1400" b="1" dirty="0">
                          <a:latin typeface="Calibri"/>
                          <a:ea typeface="Times New Roman"/>
                        </a:rPr>
                        <a:t>Цель: </a:t>
                      </a: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Воспитывать бережное отношение к игрушкам, убирать их на место, делиться игрушками</a:t>
                      </a:r>
                      <a:r>
                        <a:rPr lang="ru-RU" sz="14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. Передавать </a:t>
                      </a: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в игре действия, характерные для персонажа.</a:t>
                      </a:r>
                      <a:endParaRPr lang="ru-RU" sz="1400" dirty="0">
                        <a:latin typeface="Calibri"/>
                        <a:ea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6587">
                <a:tc rowSpan="2"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Bef>
                          <a:spcPts val="50"/>
                        </a:spcBef>
                        <a:spcAft>
                          <a:spcPts val="12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</a:rPr>
                        <a:t>Октябрь </a:t>
                      </a:r>
                      <a:endParaRPr lang="ru-RU" sz="1200">
                        <a:latin typeface="Calibri"/>
                        <a:ea typeface="Times New Roman"/>
                      </a:endParaRPr>
                    </a:p>
                  </a:txBody>
                  <a:tcPr marL="3806" marR="3806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50"/>
                        </a:spcBef>
                        <a:spcAft>
                          <a:spcPts val="12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Тема: «Праздник осени»</a:t>
                      </a:r>
                      <a:endParaRPr lang="ru-RU" sz="1400" dirty="0">
                        <a:latin typeface="Calibri"/>
                        <a:ea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50"/>
                        </a:spcBef>
                        <a:spcAft>
                          <a:spcPts val="12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Тема: «Изучаем животных»</a:t>
                      </a:r>
                      <a:endParaRPr lang="ru-RU" sz="1400" dirty="0">
                        <a:latin typeface="Calibri"/>
                        <a:ea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1095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50"/>
                        </a:spcBef>
                        <a:spcAft>
                          <a:spcPts val="12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ОО: «Социализация»</a:t>
                      </a:r>
                      <a:endParaRPr lang="ru-RU" sz="1400" dirty="0">
                        <a:latin typeface="Calibri"/>
                        <a:ea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Bef>
                          <a:spcPts val="50"/>
                        </a:spcBef>
                        <a:spcAft>
                          <a:spcPts val="12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Тема: «</a:t>
                      </a: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Я и мои друзья</a:t>
                      </a: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» </a:t>
                      </a:r>
                      <a:endParaRPr lang="ru-RU" sz="1400" dirty="0">
                        <a:latin typeface="Calibri"/>
                        <a:ea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Bef>
                          <a:spcPts val="50"/>
                        </a:spcBef>
                        <a:spcAft>
                          <a:spcPts val="12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Цель: </a:t>
                      </a: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Помогать детям в освоении способов взаимодействия со сверстниками в игре и в повседневном общении(спокойно играть, обмениваться игрушками)</a:t>
                      </a:r>
                      <a:endParaRPr lang="ru-RU" sz="1400" dirty="0">
                        <a:latin typeface="Calibri"/>
                        <a:ea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50"/>
                        </a:spcBef>
                        <a:spcAft>
                          <a:spcPts val="12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ОО: «Социализация»</a:t>
                      </a:r>
                      <a:endParaRPr lang="ru-RU" sz="1400" dirty="0">
                        <a:latin typeface="Calibri"/>
                        <a:ea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Bef>
                          <a:spcPts val="50"/>
                        </a:spcBef>
                        <a:spcAft>
                          <a:spcPts val="12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Тема: «</a:t>
                      </a: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Осень золотая</a:t>
                      </a: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» </a:t>
                      </a:r>
                      <a:endParaRPr lang="ru-RU" sz="1400" dirty="0">
                        <a:latin typeface="Calibri"/>
                        <a:ea typeface="Times New Roman"/>
                      </a:endParaRPr>
                    </a:p>
                    <a:p>
                      <a:pPr fontAlgn="base">
                        <a:lnSpc>
                          <a:spcPct val="107000"/>
                        </a:lnSpc>
                        <a:spcBef>
                          <a:spcPts val="50"/>
                        </a:spcBef>
                        <a:spcAft>
                          <a:spcPts val="120"/>
                        </a:spcAft>
                      </a:pPr>
                      <a:r>
                        <a:rPr lang="ru-RU" sz="1400" b="1" dirty="0">
                          <a:latin typeface="Calibri"/>
                          <a:ea typeface="Times New Roman"/>
                        </a:rPr>
                        <a:t>Цель: </a:t>
                      </a: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Развивать умение оценивать свои поступки и поступки товарищей, сравнивая их с поступками литературных героев</a:t>
                      </a:r>
                      <a:r>
                        <a:rPr lang="ru-RU" sz="14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. Способствовать </a:t>
                      </a: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освоению различных способов взаимодействия между взрослым и ребёнком в игре.</a:t>
                      </a:r>
                      <a:endParaRPr lang="ru-RU" sz="1400" dirty="0">
                        <a:latin typeface="Calibri"/>
                        <a:ea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6587">
                <a:tc rowSpan="2"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Bef>
                          <a:spcPts val="50"/>
                        </a:spcBef>
                        <a:spcAft>
                          <a:spcPts val="12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</a:rPr>
                        <a:t>Ноябрь</a:t>
                      </a:r>
                      <a:endParaRPr lang="ru-RU" sz="1200" dirty="0">
                        <a:latin typeface="Calibri"/>
                        <a:ea typeface="Times New Roman"/>
                      </a:endParaRPr>
                    </a:p>
                  </a:txBody>
                  <a:tcPr marL="3806" marR="3806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50"/>
                        </a:spcBef>
                        <a:spcAft>
                          <a:spcPts val="12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</a:rPr>
                        <a:t>Тема: «День здоровья»</a:t>
                      </a:r>
                      <a:endParaRPr lang="ru-RU" sz="1400">
                        <a:latin typeface="Calibri"/>
                        <a:ea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50"/>
                        </a:spcBef>
                        <a:spcAft>
                          <a:spcPts val="12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Тема: «Любимые книги»</a:t>
                      </a:r>
                      <a:endParaRPr lang="ru-RU" sz="1400" dirty="0">
                        <a:latin typeface="Calibri"/>
                        <a:ea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3847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50"/>
                        </a:spcBef>
                        <a:spcAft>
                          <a:spcPts val="12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ОО: «Социализация»</a:t>
                      </a:r>
                      <a:endParaRPr lang="ru-RU" sz="1400" dirty="0">
                        <a:latin typeface="Calibri"/>
                        <a:ea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Bef>
                          <a:spcPts val="50"/>
                        </a:spcBef>
                        <a:spcAft>
                          <a:spcPts val="12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Тема: «</a:t>
                      </a: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Овощи</a:t>
                      </a: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» </a:t>
                      </a:r>
                      <a:endParaRPr lang="ru-RU" sz="1400" dirty="0">
                        <a:latin typeface="Calibri"/>
                        <a:ea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Bef>
                          <a:spcPts val="50"/>
                        </a:spcBef>
                        <a:spcAft>
                          <a:spcPts val="12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Цель: </a:t>
                      </a: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Воспитывать умение здороваться при встрече, прощаться при расставании.</a:t>
                      </a:r>
                      <a:endParaRPr lang="ru-RU" sz="1400" dirty="0">
                        <a:latin typeface="Calibri"/>
                        <a:ea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50"/>
                        </a:spcBef>
                        <a:spcAft>
                          <a:spcPts val="12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ОО: «Социализация»</a:t>
                      </a:r>
                      <a:endParaRPr lang="ru-RU" sz="1400" dirty="0">
                        <a:latin typeface="Calibri"/>
                        <a:ea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Bef>
                          <a:spcPts val="50"/>
                        </a:spcBef>
                        <a:spcAft>
                          <a:spcPts val="12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Тема: «</a:t>
                      </a: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Домашние животные</a:t>
                      </a: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»</a:t>
                      </a:r>
                      <a:endParaRPr lang="ru-RU" sz="1400" dirty="0">
                        <a:latin typeface="Calibri"/>
                        <a:ea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Bef>
                          <a:spcPts val="50"/>
                        </a:spcBef>
                        <a:spcAft>
                          <a:spcPts val="12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Цель: </a:t>
                      </a: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Формировать гуманные чувства, желание заботиться о домашних питомцах.</a:t>
                      </a:r>
                      <a:endParaRPr lang="ru-RU" sz="1400" dirty="0">
                        <a:latin typeface="Calibri"/>
                        <a:ea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928662" y="1"/>
            <a:ext cx="7249924" cy="109965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6348" rIns="91440" bIns="1587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Перспективное планирование по образовательной</a:t>
            </a:r>
            <a:r>
              <a:rPr kumimoji="0" lang="ru-RU" sz="1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области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«СО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ЦИАЛЬНО – КОММУНИКАТИВНОЕ РАЗВИТИЕ». Социализация.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Вторая младшая группа </a:t>
            </a:r>
            <a:r>
              <a:rPr lang="ru-RU" sz="1400" dirty="0" smtClean="0">
                <a:latin typeface="Arial" pitchFamily="34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Литература: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Л. В. Абрамова, И. Ф.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Слепцова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«Социально – коммуникативное развития дошкольник».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В. Н.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Волчкова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Н. В. Степанова «Конспекты занятий во второй младшей группе».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14283" y="380104"/>
          <a:ext cx="8929718" cy="6256462"/>
        </p:xfrm>
        <a:graphic>
          <a:graphicData uri="http://schemas.openxmlformats.org/drawingml/2006/table">
            <a:tbl>
              <a:tblPr/>
              <a:tblGrid>
                <a:gridCol w="5435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224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8967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8438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28967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55072">
                <a:tc rowSpan="3"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Сентябрь </a:t>
                      </a:r>
                      <a:endParaRPr lang="ru-RU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06" marR="3806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          1неделя</a:t>
                      </a: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           2 неделя</a:t>
                      </a: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            3 неделя</a:t>
                      </a: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       4 неделя</a:t>
                      </a: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507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Тема: «</a:t>
                      </a:r>
                      <a:r>
                        <a:rPr lang="ru-RU" sz="1000" b="1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Неделябезопасности</a:t>
                      </a:r>
                      <a:r>
                        <a:rPr lang="ru-RU" sz="10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»</a:t>
                      </a:r>
                      <a:endParaRPr lang="ru-RU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Тема: «Наш любимый детский сад»</a:t>
                      </a:r>
                      <a:endParaRPr lang="ru-RU" sz="1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5293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Тема: Труд помощника воспитателя. </a:t>
                      </a:r>
                      <a:endParaRPr lang="ru-RU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Цель: Помочь детям освоить представления и решить соответствующий словарь о видах хозяйственно-бытового труда, направленного на заботу о детях (моет посуду, убирает помещение, приносит еду). Воспитывать уважение к труду няни и желание помогать ей.</a:t>
                      </a:r>
                      <a:endParaRPr lang="ru-RU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Тема: </a:t>
                      </a:r>
                      <a:r>
                        <a:rPr lang="ru-RU" sz="10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«Мы друзья в детском саду»</a:t>
                      </a:r>
                      <a:endParaRPr lang="ru-RU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Цель: Формировать представление о дружбе;</a:t>
                      </a:r>
                      <a:endParaRPr lang="ru-RU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углублять представление детей о доброте как о ценном, неотъемлемом качестве человека;</a:t>
                      </a:r>
                      <a:endParaRPr lang="ru-RU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учить детей размышлять над нравственной сутью поступков;</a:t>
                      </a:r>
                      <a:endParaRPr lang="ru-RU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Тема: Ремонтируем книгу (совместно с воспитателем).</a:t>
                      </a:r>
                      <a:endParaRPr lang="ru-RU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Цель: Оказывать посильную помощь воспитатель в ремонте порвавшей книги. Воспитывать любовь и бережное отношение к ней.</a:t>
                      </a:r>
                      <a:endParaRPr lang="ru-RU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Тема: </a:t>
                      </a:r>
                      <a:r>
                        <a:rPr lang="ru-RU" sz="1000" b="1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Книжкин</a:t>
                      </a:r>
                      <a:r>
                        <a:rPr lang="ru-RU" sz="10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дом.</a:t>
                      </a:r>
                      <a:endParaRPr lang="ru-RU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Цель: Учить детей наводить порядок на полке с книгами. Дать понятие о там, что у каждой вещи есть свое место, на которое нужно ее убирать после игры. Воспитывать бережное отношение к книге, любовь к порядку.</a:t>
                      </a:r>
                      <a:endParaRPr lang="ru-RU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5072">
                <a:tc rowSpan="2"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Октябрь</a:t>
                      </a:r>
                      <a:endParaRPr lang="ru-RU" sz="1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06" marR="3806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Тема: «Праздник осени»</a:t>
                      </a:r>
                      <a:endParaRPr lang="ru-RU" sz="1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Тема: </a:t>
                      </a:r>
                      <a:r>
                        <a:rPr lang="ru-RU" sz="100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«Изучаем животных»</a:t>
                      </a:r>
                      <a:endParaRPr lang="ru-RU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536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Тема: Собираем урожай.</a:t>
                      </a:r>
                      <a:endParaRPr lang="ru-RU" sz="1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Цель: Знакомить детей с плодами овощных культур. Привлечь детей к сбору урожая на посильную помощь взрослым.</a:t>
                      </a:r>
                      <a:endParaRPr lang="ru-RU" sz="1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Тема: Труд дворника осенью </a:t>
                      </a:r>
                      <a:endParaRPr lang="ru-RU" sz="1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Цель: Познакомить детей с трудом дворника осенью (сгребает и желтые листья, очищает клумбу от засохших цветов, убирает мусор). Воспитывать уважение к труду дворника.</a:t>
                      </a:r>
                      <a:endParaRPr lang="ru-RU" sz="1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Тема: </a:t>
                      </a:r>
                      <a:r>
                        <a:rPr lang="ru-RU" sz="10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«</a:t>
                      </a:r>
                      <a:r>
                        <a:rPr lang="ru-RU" sz="10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Животный мир»</a:t>
                      </a:r>
                      <a:endParaRPr lang="ru-RU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Цель: </a:t>
                      </a:r>
                      <a:r>
                        <a:rPr lang="ru-RU" sz="10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Расширение представлений о домашних и диких животных, птицах их внешнем виде и образе жизни (об особенностях поведения, что едят, какую пользу приносят людям). Ознакомление с трудом людей по уходу за домашними животными. Воспитание заботливого отношения к животным.</a:t>
                      </a:r>
                      <a:endParaRPr lang="ru-RU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Тема: «</a:t>
                      </a:r>
                      <a:r>
                        <a:rPr lang="ru-RU" sz="1000" b="1" dirty="0">
                          <a:solidFill>
                            <a:srgbClr val="11111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Дикие животные»</a:t>
                      </a:r>
                      <a:endParaRPr lang="ru-RU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rgbClr val="11111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Цель: Расширять представления о домашних и диких животных, птицах, их внешнем виде и образе жизни (об особенностях поведения, что едят, какую пользу приносят людям.) Ознакомление с трудом людей за домашними животными. Воспитание заботливого отношения к животным.</a:t>
                      </a:r>
                      <a:endParaRPr lang="ru-RU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55072">
                <a:tc rowSpan="2"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Ноябрь  </a:t>
                      </a:r>
                      <a:endParaRPr lang="ru-RU" sz="1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06" marR="3806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Тема: «День здоровья»</a:t>
                      </a:r>
                      <a:endParaRPr lang="ru-RU" sz="1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Тема: </a:t>
                      </a:r>
                      <a:r>
                        <a:rPr lang="ru-RU" sz="100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«Любимые книги»</a:t>
                      </a:r>
                      <a:endParaRPr lang="ru-RU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70579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Тема: Поливаем цветы, чтобы они были красивыми.</a:t>
                      </a:r>
                      <a:endParaRPr lang="ru-RU" sz="1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Цель: Дать детям первоначальные знания о том, что цветы в уголке природы живые и требуют заботы о себе. Привлекать детей к совместному с воспитанием уходу за комнатными растениями. Учить пользоваться лейкой.</a:t>
                      </a:r>
                      <a:endParaRPr lang="ru-RU" sz="1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Тема: Протираем листья фикуса </a:t>
                      </a:r>
                      <a:endParaRPr lang="ru-RU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Цель: Познакомить детей с новым способом ухода за комнатными растениями – протиранием листьев. Учить бережно протирать каждый листок тряпочкой. Оценивать результат своего труда – цветок стал чистым и красивым.</a:t>
                      </a:r>
                      <a:endParaRPr lang="ru-RU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Тема: Беседа: «Помогаем маме».</a:t>
                      </a:r>
                      <a:endParaRPr lang="ru-RU" sz="1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Цель: Дать детям представление о том, чем дети могут помогать своим мамам (протереть пыль, полить цветы, подмести пол). Воспитывать заботу о своей маме, желание помогать ей. </a:t>
                      </a:r>
                      <a:endParaRPr lang="ru-RU" sz="1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Тема: Беседа: «Кем работает твоя мама?»</a:t>
                      </a:r>
                      <a:endParaRPr lang="ru-RU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Цель: Развивать у детей интерес к профессиям взрослых. Воспитывать чувство уважения к их труду и гордости за свою маму отметить в беседе важность</a:t>
                      </a:r>
                      <a:endParaRPr lang="ru-RU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Каждой профессии для окружающих.</a:t>
                      </a:r>
                      <a:endParaRPr lang="ru-RU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0" y="0"/>
            <a:ext cx="8643966" cy="30777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Образовательная область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Труд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вторая младшая группа Л. В. 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Куцакова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Дошколята трудятся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582726"/>
          </a:xfrm>
        </p:spPr>
        <p:txBody>
          <a:bodyPr>
            <a:noAutofit/>
          </a:bodyPr>
          <a:lstStyle/>
          <a:p>
            <a:r>
              <a:rPr lang="ru-RU" sz="2800" dirty="0" smtClean="0"/>
              <a:t>Использую инновационные формы работы с детьми младшего дошкольного возраста:</a:t>
            </a:r>
            <a:r>
              <a:rPr lang="ru-RU" sz="2800" u="sng" dirty="0" smtClean="0"/>
              <a:t> 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2071678"/>
            <a:ext cx="7498080" cy="4176722"/>
          </a:xfrm>
        </p:spPr>
        <p:txBody>
          <a:bodyPr>
            <a:normAutofit fontScale="85000" lnSpcReduction="20000"/>
          </a:bodyPr>
          <a:lstStyle/>
          <a:p>
            <a:pPr lvl="0"/>
            <a:r>
              <a:rPr lang="ru-RU" dirty="0" smtClean="0"/>
              <a:t>вариативная организация игр-экспериментов и игр-путешествий предметного характера с детьми как основных методов воспитания; </a:t>
            </a:r>
          </a:p>
          <a:p>
            <a:pPr lvl="0"/>
            <a:r>
              <a:rPr lang="ru-RU" dirty="0" smtClean="0"/>
              <a:t>организация сюжетных игр; </a:t>
            </a:r>
          </a:p>
          <a:p>
            <a:pPr lvl="0"/>
            <a:r>
              <a:rPr lang="ru-RU" dirty="0" smtClean="0"/>
              <a:t>организация моментов радости, связанных с культурно-гигиеническими навыками и навыками ЗОЖ; </a:t>
            </a:r>
          </a:p>
          <a:p>
            <a:pPr lvl="0"/>
            <a:r>
              <a:rPr lang="ru-RU" dirty="0" smtClean="0"/>
              <a:t>простейшие поисковые и проблемные ситуации; </a:t>
            </a:r>
          </a:p>
          <a:p>
            <a:pPr lvl="0"/>
            <a:r>
              <a:rPr lang="ru-RU" dirty="0" smtClean="0"/>
              <a:t>игры с моделированием;</a:t>
            </a:r>
          </a:p>
          <a:p>
            <a:pPr lvl="0"/>
            <a:r>
              <a:rPr lang="ru-RU" dirty="0" smtClean="0"/>
              <a:t>литература и игра (чтение).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85728"/>
            <a:ext cx="7498080" cy="1143008"/>
          </a:xfrm>
        </p:spPr>
        <p:txBody>
          <a:bodyPr>
            <a:noAutofit/>
          </a:bodyPr>
          <a:lstStyle/>
          <a:p>
            <a:r>
              <a:rPr lang="ru-RU" sz="3200" b="1" dirty="0" smtClean="0"/>
              <a:t>Формы образовательной деятельности в режимных моментах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14348" y="1643050"/>
            <a:ext cx="8219340" cy="4929222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 smtClean="0"/>
              <a:t>Общение</a:t>
            </a:r>
            <a:r>
              <a:rPr lang="ru-RU" dirty="0" smtClean="0"/>
              <a:t> </a:t>
            </a:r>
          </a:p>
          <a:p>
            <a:r>
              <a:rPr lang="ru-RU" b="1" dirty="0" smtClean="0"/>
              <a:t>Игровая деятельность, включая сюжетно-​ролевую игру с правилами и другие виды игр</a:t>
            </a:r>
            <a:endParaRPr lang="ru-RU" dirty="0" smtClean="0"/>
          </a:p>
          <a:p>
            <a:r>
              <a:rPr lang="ru-RU" b="1" dirty="0" smtClean="0"/>
              <a:t>Познавательная и исследовательская деятельность</a:t>
            </a:r>
            <a:endParaRPr lang="ru-RU" dirty="0" smtClean="0"/>
          </a:p>
          <a:p>
            <a:r>
              <a:rPr lang="ru-RU" b="1" dirty="0" smtClean="0"/>
              <a:t>Формы творческой активности, обеспечивающей художественно- эстетическое развитие детей</a:t>
            </a:r>
          </a:p>
          <a:p>
            <a:r>
              <a:rPr lang="ru-RU" b="1" dirty="0" smtClean="0"/>
              <a:t>Самообслуживание и элементарный бытовой труд</a:t>
            </a:r>
            <a:r>
              <a:rPr lang="ru-RU" dirty="0" smtClean="0"/>
              <a:t> 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857232"/>
            <a:ext cx="7498080" cy="114300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Общение</a:t>
            </a:r>
            <a:r>
              <a:rPr lang="ru-RU" dirty="0" smtClean="0"/>
              <a:t> 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2214554"/>
            <a:ext cx="7498080" cy="4033846"/>
          </a:xfrm>
        </p:spPr>
        <p:txBody>
          <a:bodyPr/>
          <a:lstStyle/>
          <a:p>
            <a:r>
              <a:rPr lang="ru-RU" dirty="0" smtClean="0"/>
              <a:t>Ситуации общения воспитателя с детьми и накопления положительного социально​-эмоционального опыта</a:t>
            </a:r>
          </a:p>
          <a:p>
            <a:r>
              <a:rPr lang="ru-RU" dirty="0" smtClean="0"/>
              <a:t>Беседы и разговоры с детьми по их интересам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285728"/>
            <a:ext cx="7498080" cy="164307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Игровая деятельность, включая сюжетно-​ролевую игру с правилами и другие виды игр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2143116"/>
            <a:ext cx="7498080" cy="4357718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/>
              <a:t>Индивидуальные игры с детьми (сюжетно-ролевая, режиссерская, игра- драматизация, </a:t>
            </a:r>
            <a:r>
              <a:rPr lang="ru-RU" dirty="0" err="1" smtClean="0"/>
              <a:t>строительно</a:t>
            </a:r>
            <a:r>
              <a:rPr lang="ru-RU" dirty="0" smtClean="0"/>
              <a:t> -​конструктивные игры)</a:t>
            </a:r>
          </a:p>
          <a:p>
            <a:r>
              <a:rPr lang="ru-RU" dirty="0" smtClean="0"/>
              <a:t>Совместная игра воспитателя и детей (сюжетно-ролевая, режиссерская, игра- драматизация, </a:t>
            </a:r>
            <a:r>
              <a:rPr lang="ru-RU" dirty="0" err="1" smtClean="0"/>
              <a:t>строительно</a:t>
            </a:r>
            <a:r>
              <a:rPr lang="ru-RU" dirty="0" smtClean="0"/>
              <a:t> - конструктивные игры)</a:t>
            </a:r>
          </a:p>
          <a:p>
            <a:r>
              <a:rPr lang="ru-RU" dirty="0" smtClean="0"/>
              <a:t>Детская студия (театрализованные игры)</a:t>
            </a:r>
          </a:p>
          <a:p>
            <a:r>
              <a:rPr lang="ru-RU" dirty="0" smtClean="0"/>
              <a:t>Досуг здоровья и подвижных игр</a:t>
            </a:r>
          </a:p>
          <a:p>
            <a:r>
              <a:rPr lang="ru-RU" dirty="0" smtClean="0"/>
              <a:t>Подвижные игры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Познавательная и исследовательская деятельность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Сенсорный игровой и интеллектуальный тренинг («Школа мышления»).</a:t>
            </a:r>
          </a:p>
          <a:p>
            <a:r>
              <a:rPr lang="ru-RU" dirty="0" smtClean="0"/>
              <a:t>Опыты, эксперименты, наблюдения (в том числе, экологической направленности</a:t>
            </a:r>
          </a:p>
          <a:p>
            <a:r>
              <a:rPr lang="ru-RU" dirty="0" smtClean="0"/>
              <a:t>Наблюдения за природой (на прогулке)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142976" y="1492247"/>
          <a:ext cx="7643866" cy="5100140"/>
        </p:xfrm>
        <a:graphic>
          <a:graphicData uri="http://schemas.openxmlformats.org/drawingml/2006/table">
            <a:tbl>
              <a:tblPr/>
              <a:tblGrid>
                <a:gridCol w="2682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60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18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25194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3588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31703">
                <a:tc rowSpan="3"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Сентябрь 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          1неделя</a:t>
                      </a: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b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 </a:t>
                      </a:r>
                      <a:endParaRPr lang="ru-RU" sz="1400" b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            3 неделя</a:t>
                      </a: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  </a:t>
                      </a: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564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Тема: «</a:t>
                      </a:r>
                      <a:r>
                        <a:rPr lang="ru-RU" sz="1400" b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Неделя безопасности</a:t>
                      </a:r>
                      <a:r>
                        <a:rPr lang="ru-RU" sz="1400" b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»</a:t>
                      </a: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Тема: «Наш любимый детский сад»</a:t>
                      </a: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5626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Экспериментирование</a:t>
                      </a:r>
                    </a:p>
                    <a:p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Тема: </a:t>
                      </a:r>
                      <a:r>
                        <a:rPr kumimoji="0" lang="ru-RU" sz="1400" b="0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Рисовальнички</a:t>
                      </a:r>
                      <a:endParaRPr kumimoji="0" lang="ru-RU" sz="1400" b="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Цель: вызвать желание рисовать на мокром листе, выяснить что краски смешиваются, а не имеют чёткой границы, получаются новые цвета.</a:t>
                      </a:r>
                      <a:endParaRPr kumimoji="0" lang="ru-RU" sz="14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b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экспериментирование</a:t>
                      </a:r>
                    </a:p>
                    <a:p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Тема: Кто живёт в воде</a:t>
                      </a:r>
                    </a:p>
                    <a:p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Цель: развивать познавательный интерес и воображение.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</a:t>
                      </a:r>
                      <a:endParaRPr lang="ru-RU" sz="1400" b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5641">
                <a:tc rowSpan="2"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Октябрь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Тема: «Праздник осени»</a:t>
                      </a: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Тема: «Изучаем животных»</a:t>
                      </a: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5626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Экспериментирование</a:t>
                      </a:r>
                    </a:p>
                    <a:p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Тема: Пейте куклы вкусный сок</a:t>
                      </a:r>
                    </a:p>
                    <a:p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Цель: выявить свойство воды и красок, способность красок растворятся в воде и изменять её цвет.</a:t>
                      </a:r>
                      <a:endParaRPr kumimoji="0" lang="ru-RU" sz="14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b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Экспериментирование</a:t>
                      </a:r>
                    </a:p>
                    <a:p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Тема: Сказка о том, как радуга в воде купалась</a:t>
                      </a:r>
                    </a:p>
                    <a:p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Цель: познакомить с получением промежуточных цветов при смешивании красной и жёлтой, синей и зелёной.</a:t>
                      </a:r>
                      <a:endParaRPr kumimoji="0" lang="ru-RU" sz="14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5641">
                <a:tc rowSpan="2"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Ноябрь  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Тема: «День здоровья»</a:t>
                      </a: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Тема: «Любимые книги»</a:t>
                      </a: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37105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Экспериментирование</a:t>
                      </a:r>
                    </a:p>
                    <a:p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Тема: Как вода гулять отправилась</a:t>
                      </a:r>
                    </a:p>
                    <a:p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Цель: дать представление о том, что воду можно собрать различными предметами – губкой, пипеткой, грушей, салфеткой.</a:t>
                      </a:r>
                      <a:endParaRPr kumimoji="0" lang="ru-RU" sz="14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b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Экспериментирование</a:t>
                      </a:r>
                    </a:p>
                    <a:p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Тема: Пенный замок</a:t>
                      </a:r>
                    </a:p>
                    <a:p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Цель: познакомить с тем, что при попадании воздуха в каплю мыльной воды образуется пузырь, затем пена.</a:t>
                      </a:r>
                      <a:endParaRPr lang="ru-RU" sz="1400" b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142976" y="428604"/>
            <a:ext cx="7786742" cy="1231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Перспективное планирование образовательной области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Познавательное развитие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Познавательно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исследовательская деятельность во второй младшей группе. 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Литература: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О.А.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Соломенникова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Занятие по формированию элементарных экологических представлений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2368544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Формы творческой активности, обеспечивающей художественно- эстетическое развитие детей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2714620"/>
            <a:ext cx="7498080" cy="3533780"/>
          </a:xfrm>
        </p:spPr>
        <p:txBody>
          <a:bodyPr/>
          <a:lstStyle/>
          <a:p>
            <a:r>
              <a:rPr lang="ru-RU" dirty="0" smtClean="0"/>
              <a:t>Приобщение </a:t>
            </a:r>
            <a:r>
              <a:rPr lang="ru-RU" smtClean="0"/>
              <a:t>к искусству</a:t>
            </a:r>
            <a:endParaRPr lang="ru-RU" dirty="0" smtClean="0"/>
          </a:p>
          <a:p>
            <a:r>
              <a:rPr lang="ru-RU" dirty="0" smtClean="0"/>
              <a:t>Творческая мастерская (рисование, лепка, художественный труд по интересам)</a:t>
            </a:r>
          </a:p>
          <a:p>
            <a:r>
              <a:rPr lang="ru-RU" dirty="0" smtClean="0"/>
              <a:t>Чтение литературных произведений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14347" y="571479"/>
          <a:ext cx="7929619" cy="6067332"/>
        </p:xfrm>
        <a:graphic>
          <a:graphicData uri="http://schemas.openxmlformats.org/drawingml/2006/table">
            <a:tbl>
              <a:tblPr/>
              <a:tblGrid>
                <a:gridCol w="1548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443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443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5144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345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19217">
                <a:tc rowSpan="3"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latin typeface="Times New Roman"/>
                          <a:ea typeface="Times New Roman"/>
                          <a:cs typeface="Times New Roman"/>
                        </a:rPr>
                        <a:t>Сентябрь </a:t>
                      </a:r>
                      <a:endParaRPr lang="ru-RU" sz="7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            1неделя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             2 неделя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              3 неделя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         4 неделя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921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Тема: «</a:t>
                      </a:r>
                      <a:r>
                        <a:rPr lang="ru-RU" sz="1200" dirty="0" err="1">
                          <a:latin typeface="Times New Roman"/>
                          <a:ea typeface="Times New Roman"/>
                          <a:cs typeface="Times New Roman"/>
                        </a:rPr>
                        <a:t>Неделябезопасности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»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Тема: «Наш любимый детский сад»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295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Тема: Знакомство с </a:t>
                      </a:r>
                      <a:r>
                        <a:rPr lang="ru-RU" sz="1200" dirty="0" err="1">
                          <a:latin typeface="Times New Roman"/>
                          <a:ea typeface="Times New Roman"/>
                          <a:cs typeface="Times New Roman"/>
                        </a:rPr>
                        <a:t>потешкой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 «Бежала лесочком лиса с </a:t>
                      </a:r>
                      <a:r>
                        <a:rPr lang="ru-RU" sz="1200" dirty="0" err="1">
                          <a:latin typeface="Times New Roman"/>
                          <a:ea typeface="Times New Roman"/>
                          <a:cs typeface="Times New Roman"/>
                        </a:rPr>
                        <a:t>кузовочком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».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Цель: воспитывать интерес к фольклорным и литературным текстам, желание их слушать.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Стр. 113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Тема: рассказывание р.н.с. «Коза - дереза».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Цель: привлечь детей к активному участию в рассказывании сказки, имитации движений животных.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Стр. 115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Тема: чтение произведения С. Марша «Усатый - полосатый».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Цель: развить умение эмоционально воспринимать содержание стихотворения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Стр. 120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Тема: Знакомство с </a:t>
                      </a:r>
                      <a:r>
                        <a:rPr lang="ru-RU" sz="1200" dirty="0" err="1">
                          <a:latin typeface="Times New Roman"/>
                          <a:ea typeface="Times New Roman"/>
                          <a:cs typeface="Times New Roman"/>
                        </a:rPr>
                        <a:t>потешками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 «</a:t>
                      </a:r>
                      <a:r>
                        <a:rPr lang="ru-RU" sz="1200" dirty="0" err="1">
                          <a:latin typeface="Times New Roman"/>
                          <a:ea typeface="Times New Roman"/>
                          <a:cs typeface="Times New Roman"/>
                        </a:rPr>
                        <a:t>Барашеньки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» и «Божья коровка».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Цель: развить речевую активность; расширять представления детей о явлениях живой природы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Стр. 123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9217">
                <a:tc rowSpan="2"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latin typeface="Times New Roman"/>
                          <a:ea typeface="Times New Roman"/>
                          <a:cs typeface="Times New Roman"/>
                        </a:rPr>
                        <a:t>Октябрь</a:t>
                      </a:r>
                      <a:endParaRPr lang="ru-RU" sz="7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Тема: «Праздник осени»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Тема: «Изучаем животных»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5373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Тема: рассказывание р.н.с. «Кот, лиса, петух».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Цель: воспитывать интерес к русской народной сказке, желание ее слушать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Стр. 127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Тема: чтение стихотворения А. </a:t>
                      </a:r>
                      <a:r>
                        <a:rPr lang="ru-RU" sz="1200" dirty="0" err="1">
                          <a:latin typeface="Times New Roman"/>
                          <a:ea typeface="Times New Roman"/>
                          <a:cs typeface="Times New Roman"/>
                        </a:rPr>
                        <a:t>Брато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 «Девочка - </a:t>
                      </a:r>
                      <a:r>
                        <a:rPr lang="ru-RU" sz="1200" dirty="0" err="1">
                          <a:latin typeface="Times New Roman"/>
                          <a:ea typeface="Times New Roman"/>
                          <a:cs typeface="Times New Roman"/>
                        </a:rPr>
                        <a:t>рёвушка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».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Цель: учить детей внимательно слушать и воспринимать прочитанное.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Стр. 133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Тема: «Путешествие в зоопарк» (по мотивам С. Маршака «Дети в клетке»).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Цель: вовлечь детей в игровую ситуацию, учить вступать в речевой контакт со взрослыми и детьми.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Стр. 88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Тема: Чтение рассказа </a:t>
                      </a:r>
                      <a:r>
                        <a:rPr lang="ru-RU" sz="1200" dirty="0" err="1">
                          <a:latin typeface="Times New Roman"/>
                          <a:ea typeface="Times New Roman"/>
                          <a:cs typeface="Times New Roman"/>
                        </a:rPr>
                        <a:t>Чарушина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«Томкины сны».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Цель: учить детей внимательно слушать и воспринимать прочитанное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Стр. 141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9217">
                <a:tc rowSpan="2"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latin typeface="Times New Roman"/>
                          <a:ea typeface="Times New Roman"/>
                          <a:cs typeface="Times New Roman"/>
                        </a:rPr>
                        <a:t>Ноябрь  </a:t>
                      </a:r>
                      <a:endParaRPr lang="ru-RU" sz="7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Тема: «День здоровья»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Тема: «Любимые книги»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6376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Тема: рассказывание р.н.с. «Маша и медведь».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Цель: воспитывать интерес к русской народной сказке. Желание ее слушать. 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Стр. 144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Тема: чтение рассказа К. Ушинского «Уточки».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Цель: развить умение эмоционально воспринимать содержание рассказа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Стр. 154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Тема: Чтение стихотворения Е. Благининой «</a:t>
                      </a:r>
                      <a:r>
                        <a:rPr lang="ru-RU" sz="1200" dirty="0" err="1">
                          <a:latin typeface="Times New Roman"/>
                          <a:ea typeface="Times New Roman"/>
                          <a:cs typeface="Times New Roman"/>
                        </a:rPr>
                        <a:t>Алёнушка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».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Цель: учить детей вступать в речевой контакт со взрослыми и отвечать на вопросы.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Стр. 102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Тема: «знакомство с </a:t>
                      </a:r>
                      <a:r>
                        <a:rPr lang="ru-RU" sz="1200" dirty="0" err="1">
                          <a:latin typeface="Times New Roman"/>
                          <a:ea typeface="Times New Roman"/>
                          <a:cs typeface="Times New Roman"/>
                        </a:rPr>
                        <a:t>потешками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 - </a:t>
                      </a:r>
                      <a:r>
                        <a:rPr lang="ru-RU" sz="1200" dirty="0" err="1">
                          <a:latin typeface="Times New Roman"/>
                          <a:ea typeface="Times New Roman"/>
                          <a:cs typeface="Times New Roman"/>
                        </a:rPr>
                        <a:t>забавушками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».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Цель: познакомить детей с понятием «</a:t>
                      </a:r>
                      <a:r>
                        <a:rPr lang="ru-RU" sz="1200" dirty="0" err="1">
                          <a:latin typeface="Times New Roman"/>
                          <a:ea typeface="Times New Roman"/>
                          <a:cs typeface="Times New Roman"/>
                        </a:rPr>
                        <a:t>забавушки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»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Стр. 137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0" y="0"/>
            <a:ext cx="9144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Перспективное планирование по образовательной области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Речевое развитие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Чтение художественной литературы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868478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Самообслуживание и элементарный бытовой труд</a:t>
            </a:r>
            <a:r>
              <a:rPr lang="ru-RU" dirty="0" smtClean="0"/>
              <a:t>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2643182"/>
            <a:ext cx="7498080" cy="3605218"/>
          </a:xfrm>
        </p:spPr>
        <p:txBody>
          <a:bodyPr/>
          <a:lstStyle/>
          <a:p>
            <a:r>
              <a:rPr lang="ru-RU" dirty="0" smtClean="0"/>
              <a:t>Трудовые поручения (индивидуально и подгруппами)</a:t>
            </a:r>
          </a:p>
          <a:p>
            <a:r>
              <a:rPr lang="ru-RU" dirty="0" smtClean="0"/>
              <a:t>Трудовые поручения (общий и совместный труд)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57158" y="1205234"/>
          <a:ext cx="8286808" cy="5371615"/>
        </p:xfrm>
        <a:graphic>
          <a:graphicData uri="http://schemas.openxmlformats.org/drawingml/2006/table">
            <a:tbl>
              <a:tblPr/>
              <a:tblGrid>
                <a:gridCol w="3571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453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801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0003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8581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99068">
                <a:tc rowSpan="3"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 dirty="0">
                          <a:latin typeface="Times New Roman"/>
                          <a:ea typeface="Times New Roman"/>
                          <a:cs typeface="Times New Roman"/>
                        </a:rPr>
                        <a:t>Сентябрь </a:t>
                      </a:r>
                      <a:endParaRPr lang="ru-RU" sz="7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            1неделя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             2 неделя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              3 неделя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         4 неделя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642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Тема: «Неделя безопасности»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Тема: «Наш любимый детский сад»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5115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ОО: «Здоровье».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Тема: «</a:t>
                      </a:r>
                      <a:r>
                        <a:rPr lang="ru-RU" sz="1200" b="1" dirty="0">
                          <a:solidFill>
                            <a:srgbClr val="11111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Врачи – наши друзья»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11111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Цель: продолжать воспитывать у детей понимания ценности здоровья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ОО: «Здоровье».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Тема: Здоровая и полезная пища. Пользование столовыми приборами.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(общение в ходе самостоятельной деятельности)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200"/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5131">
                <a:tc rowSpan="2"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latin typeface="Times New Roman"/>
                          <a:ea typeface="Times New Roman"/>
                          <a:cs typeface="Times New Roman"/>
                        </a:rPr>
                        <a:t>Октябрь </a:t>
                      </a:r>
                      <a:endParaRPr lang="ru-RU" sz="7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Тема: «Праздник осени»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Тема: «Изучаем животных»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1880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ОО: «Здоровье».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Тема: «</a:t>
                      </a: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Если хочешь быть здоровым</a:t>
                      </a: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»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Цель: </a:t>
                      </a: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Уточнить и расширить представления детей о правилах поведения в общественных местах. Дать детям понять, что каждый ребёнок имеет право на здоровый образ жизни и на медицинскую помощь и лечение.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ОО: «Здоровье»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Тема: «Я врач» (общение в ходе самостоятельной деятельности)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Стр. 52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Чтение стихотворения «Я врач» К. </a:t>
                      </a:r>
                      <a:r>
                        <a:rPr lang="ru-RU" sz="1200" b="1" dirty="0" err="1">
                          <a:latin typeface="Times New Roman"/>
                          <a:ea typeface="Times New Roman"/>
                          <a:cs typeface="Times New Roman"/>
                        </a:rPr>
                        <a:t>Чашев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7759">
                <a:tc rowSpan="2"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latin typeface="Times New Roman"/>
                          <a:ea typeface="Times New Roman"/>
                          <a:cs typeface="Times New Roman"/>
                        </a:rPr>
                        <a:t>Ноябрь</a:t>
                      </a:r>
                      <a:endParaRPr lang="ru-RU" sz="7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Тема: «День здоровья»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Тема: «Любимые книги»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37669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ОО: «Здоровье».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Тема: «</a:t>
                      </a: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Полезно – вредно</a:t>
                      </a: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»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Цель: </a:t>
                      </a: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закрепить знание детей о вреде и пользе продуктов, знание о способе сохранения своего здоровья.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ОО: «Здоровье»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Тема: «Бедный зайчик заболел-ничего с утра не ел»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Стр. 106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 marL="3806" marR="38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02272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Перспективное планирование по образовательной области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СОЦИАЛЬНО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КОММУНИКАТИВНОЕ РАЗВИТИЕ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Здоровье.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Вторая младшая группа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Литература: Л. В. Абрамова, И. Ф. </a:t>
            </a: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Слепцова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Социально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коммуникативное развития дошкольник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В. Н. </a:t>
            </a: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Волчкова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Н. В. Степанова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Конспекты занятий во второй младшей группе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280</TotalTime>
  <Words>2875</Words>
  <Application>Microsoft Office PowerPoint</Application>
  <PresentationFormat>Экран (4:3)</PresentationFormat>
  <Paragraphs>359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2" baseType="lpstr">
      <vt:lpstr>Arial</vt:lpstr>
      <vt:lpstr>Calibri</vt:lpstr>
      <vt:lpstr>Corbel</vt:lpstr>
      <vt:lpstr>Gill Sans MT</vt:lpstr>
      <vt:lpstr>Times New Roman</vt:lpstr>
      <vt:lpstr>Verdana</vt:lpstr>
      <vt:lpstr>Wingdings 2</vt:lpstr>
      <vt:lpstr>Солнцестояние</vt:lpstr>
      <vt:lpstr>Презентация PowerPoint</vt:lpstr>
      <vt:lpstr>Презентация PowerPoint</vt:lpstr>
      <vt:lpstr>Презентация PowerPoint</vt:lpstr>
      <vt:lpstr>Презентация PowerPoint</vt:lpstr>
      <vt:lpstr>Особенности организации образовательного процесса по осуществлению образовательной деятельности в режимных моментах  (опыт работы) </vt:lpstr>
      <vt:lpstr>Виды деятельности:</vt:lpstr>
      <vt:lpstr>Образовательная область «Социально-коммуникативное развитие»: </vt:lpstr>
      <vt:lpstr>Образовательная область «Познавательное развитие» </vt:lpstr>
      <vt:lpstr>Образовательная область «Речевое развитие»: </vt:lpstr>
      <vt:lpstr>Образовательная область «Художественно-эстетическое  развитие»: </vt:lpstr>
      <vt:lpstr>Образовательная область «Физическое развитие»</vt:lpstr>
      <vt:lpstr>Презентация PowerPoint</vt:lpstr>
      <vt:lpstr>Презентация PowerPoint</vt:lpstr>
      <vt:lpstr>Презентация PowerPoint</vt:lpstr>
      <vt:lpstr>Использую инновационные формы работы с детьми младшего дошкольного возраста:  </vt:lpstr>
      <vt:lpstr>Формы образовательной деятельности в режимных моментах</vt:lpstr>
      <vt:lpstr>Общение   </vt:lpstr>
      <vt:lpstr>Игровая деятельность, включая сюжетно-​ролевую игру с правилами и другие виды игр </vt:lpstr>
      <vt:lpstr>Познавательная и исследовательская деятельность </vt:lpstr>
      <vt:lpstr>Презентация PowerPoint</vt:lpstr>
      <vt:lpstr>Формы творческой активности, обеспечивающей художественно- эстетическое развитие детей </vt:lpstr>
      <vt:lpstr>Презентация PowerPoint</vt:lpstr>
      <vt:lpstr>Самообслуживание и элементарный бытовой труд 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SIES</dc:creator>
  <cp:lastModifiedBy>SIES</cp:lastModifiedBy>
  <cp:revision>37</cp:revision>
  <dcterms:modified xsi:type="dcterms:W3CDTF">2019-12-01T07:35:09Z</dcterms:modified>
</cp:coreProperties>
</file>