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94" r:id="rId4"/>
    <p:sldId id="293" r:id="rId5"/>
    <p:sldId id="260" r:id="rId6"/>
    <p:sldId id="264" r:id="rId7"/>
    <p:sldId id="272" r:id="rId8"/>
    <p:sldId id="295" r:id="rId9"/>
    <p:sldId id="282" r:id="rId10"/>
    <p:sldId id="283" r:id="rId11"/>
    <p:sldId id="289" r:id="rId12"/>
    <p:sldId id="286" r:id="rId13"/>
    <p:sldId id="284" r:id="rId14"/>
    <p:sldId id="285" r:id="rId15"/>
    <p:sldId id="266" r:id="rId16"/>
    <p:sldId id="291" r:id="rId17"/>
    <p:sldId id="292" r:id="rId18"/>
    <p:sldId id="28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477" autoAdjust="0"/>
  </p:normalViewPr>
  <p:slideViewPr>
    <p:cSldViewPr>
      <p:cViewPr varScale="1">
        <p:scale>
          <a:sx n="60" d="100"/>
          <a:sy n="60" d="100"/>
        </p:scale>
        <p:origin x="1044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1"/>
          <p:cNvSpPr>
            <a:spLocks noChangeArrowheads="1"/>
          </p:cNvSpPr>
          <p:nvPr userDrawn="1"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76176" rIns="7935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  <a:t>Black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  <a:t> </a:t>
            </a:r>
            <a:r>
              <a:rPr kumimoji="0" lang="ru-RU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  <a:t>Leather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  <a:t> </a:t>
            </a:r>
            <a:r>
              <a:rPr kumimoji="0" lang="ru-RU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  <a:t>Tassel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  <a:t> </a:t>
            </a:r>
            <a:r>
              <a:rPr kumimoji="0" lang="ru-RU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  <a:t>Loafers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Helvetic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  <a:t> 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7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  <a:t/>
            </a:r>
            <a:br>
              <a:rPr kumimoji="0" lang="ru-RU" sz="17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elvetica"/>
                <a:cs typeface="Arial" pitchFamily="34" charset="0"/>
              </a:rPr>
            </a:br>
            <a:endParaRPr kumimoji="0" lang="ru-RU" sz="17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Helvetica"/>
              <a:cs typeface="Arial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B9B5E-369B-40C2-B48E-E713207CB502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0762F-A1E8-4F7C-8932-B801E5D02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6" name="Picture 4" descr="C:\Users\катя  федорова\Desktop\фотки для презентации\medium_201003221254054708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3" y="3929066"/>
            <a:ext cx="3214710" cy="2920393"/>
          </a:xfrm>
          <a:prstGeom prst="rect">
            <a:avLst/>
          </a:prstGeom>
          <a:noFill/>
        </p:spPr>
      </p:pic>
      <p:sp>
        <p:nvSpPr>
          <p:cNvPr id="12" name="Блок-схема: альтернативный процесс 11"/>
          <p:cNvSpPr/>
          <p:nvPr/>
        </p:nvSpPr>
        <p:spPr>
          <a:xfrm>
            <a:off x="3500430" y="2857496"/>
            <a:ext cx="4214842" cy="2000264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1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792" y="-142900"/>
            <a:ext cx="11287204" cy="721521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pic>
        <p:nvPicPr>
          <p:cNvPr id="17" name="Picture 5" descr="C:\Users\катя  федорова\Desktop\фотки для презентации\medium_201003221254054708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286124"/>
            <a:ext cx="3429024" cy="3714752"/>
          </a:xfrm>
          <a:prstGeom prst="rect">
            <a:avLst/>
          </a:prstGeom>
          <a:noFill/>
        </p:spPr>
      </p:pic>
      <p:sp>
        <p:nvSpPr>
          <p:cNvPr id="21" name="Овал 20"/>
          <p:cNvSpPr/>
          <p:nvPr/>
        </p:nvSpPr>
        <p:spPr>
          <a:xfrm>
            <a:off x="4286248" y="2786058"/>
            <a:ext cx="4357718" cy="3500462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Нетрадиционные  формы и методы организации прогулок с детьми</a:t>
            </a:r>
            <a:endParaRPr lang="ru-RU" dirty="0"/>
          </a:p>
          <a:p>
            <a:pPr algn="ctr"/>
            <a:r>
              <a:rPr lang="ru-RU" dirty="0" smtClean="0"/>
              <a:t>Климова А.Л</a:t>
            </a:r>
            <a:endParaRPr lang="ru-RU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48680" y="-1179512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99592" y="2276872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Важным элементом образовательного процесса </a:t>
            </a:r>
            <a:r>
              <a:rPr lang="ru-RU" dirty="0" smtClean="0"/>
              <a:t> </a:t>
            </a:r>
            <a:r>
              <a:rPr lang="ru-RU" dirty="0"/>
              <a:t>являются прогулки с детьми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Традиционно </a:t>
            </a:r>
            <a:r>
              <a:rPr lang="ru-RU" dirty="0"/>
              <a:t>прогулка включает в </a:t>
            </a:r>
            <a:r>
              <a:rPr lang="ru-RU" dirty="0" smtClean="0"/>
              <a:t>себя: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организацию </a:t>
            </a:r>
            <a:r>
              <a:rPr lang="ru-RU" dirty="0"/>
              <a:t>с воспитанниками наблюдений за явлениями природы,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разнообразные </a:t>
            </a:r>
            <a:r>
              <a:rPr lang="ru-RU" dirty="0"/>
              <a:t>игры,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трудовую </a:t>
            </a:r>
            <a:r>
              <a:rPr lang="ru-RU" dirty="0"/>
              <a:t>деятельность,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спортивные </a:t>
            </a:r>
            <a:r>
              <a:rPr lang="ru-RU" dirty="0"/>
              <a:t>упражнения 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самостоятельную </a:t>
            </a:r>
            <a:r>
              <a:rPr lang="ru-RU" dirty="0"/>
              <a:t>деятельность по </a:t>
            </a:r>
            <a:r>
              <a:rPr lang="ru-RU" dirty="0" smtClean="0"/>
              <a:t>выбору </a:t>
            </a:r>
            <a:r>
              <a:rPr lang="ru-RU" dirty="0"/>
              <a:t>и </a:t>
            </a:r>
            <a:r>
              <a:rPr lang="ru-RU" dirty="0" smtClean="0"/>
              <a:t>интересам</a:t>
            </a:r>
            <a:r>
              <a:rPr lang="ru-RU" dirty="0"/>
              <a:t> </a:t>
            </a:r>
            <a:r>
              <a:rPr lang="ru-RU" dirty="0" smtClean="0"/>
              <a:t>детей.</a:t>
            </a:r>
            <a:endParaRPr lang="ru-RU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48680" y="-1179512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99592" y="2276872"/>
            <a:ext cx="79928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Основная задача воспитателя при проведении прогулок </a:t>
            </a:r>
            <a:r>
              <a:rPr lang="ru-RU" dirty="0" smtClean="0"/>
              <a:t>состоит: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 </a:t>
            </a:r>
            <a:r>
              <a:rPr lang="ru-RU" dirty="0"/>
              <a:t>обеспечении активной, содержательной, разнообразной и интересной для воспитанников деятельности.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Однако</a:t>
            </a:r>
            <a:r>
              <a:rPr lang="ru-RU" dirty="0"/>
              <a:t>, как показывает </a:t>
            </a:r>
            <a:r>
              <a:rPr lang="ru-RU" dirty="0" smtClean="0"/>
              <a:t>практика, </a:t>
            </a:r>
            <a:r>
              <a:rPr lang="ru-RU" dirty="0"/>
              <a:t>прогулки с воспитанниками проводятся однообразно. И этому находится масса причин и объяснений: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участок </a:t>
            </a:r>
            <a:r>
              <a:rPr lang="ru-RU" dirty="0"/>
              <a:t>для каждой возрастной группы – ограниченное пространство со стационарным оборудованием, которое редко дополняется и обновляется; </a:t>
            </a: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игровой </a:t>
            </a:r>
            <a:r>
              <a:rPr lang="ru-RU" dirty="0"/>
              <a:t>материал зачастую однообразен</a:t>
            </a:r>
            <a:r>
              <a:rPr lang="ru-RU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воспитатели используют в основном традиционную форму организацию прогулок. </a:t>
            </a:r>
          </a:p>
        </p:txBody>
      </p:sp>
    </p:spTree>
    <p:extLst>
      <p:ext uri="{BB962C8B-B14F-4D97-AF65-F5344CB8AC3E}">
        <p14:creationId xmlns:p14="http://schemas.microsoft.com/office/powerpoint/2010/main" val="29961663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8720" y="-1899971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83568" y="1826240"/>
            <a:ext cx="89289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/>
              <a:t>Поэтому я поставила цель </a:t>
            </a:r>
            <a:r>
              <a:rPr lang="ru-RU" sz="2000" dirty="0"/>
              <a:t>проанализировать и разработать модели тематических нетрадиционных </a:t>
            </a:r>
            <a:r>
              <a:rPr lang="ru-RU" sz="2000" dirty="0" smtClean="0"/>
              <a:t>прогулок, </a:t>
            </a:r>
            <a:r>
              <a:rPr lang="ru-RU" sz="2000" dirty="0"/>
              <a:t>поиск новых решений для организации прогулок с </a:t>
            </a:r>
            <a:r>
              <a:rPr lang="ru-RU" sz="2000" dirty="0" smtClean="0"/>
              <a:t>детьми.</a:t>
            </a:r>
          </a:p>
        </p:txBody>
      </p:sp>
    </p:spTree>
    <p:extLst>
      <p:ext uri="{BB962C8B-B14F-4D97-AF65-F5344CB8AC3E}">
        <p14:creationId xmlns:p14="http://schemas.microsoft.com/office/powerpoint/2010/main" val="6313834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92696" y="-1611560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67544" y="1772816"/>
            <a:ext cx="84249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Результатом моей работы стали: </a:t>
            </a:r>
          </a:p>
          <a:p>
            <a:pPr algn="ctr"/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конспекты </a:t>
            </a:r>
            <a:r>
              <a:rPr lang="ru-RU" dirty="0" smtClean="0"/>
              <a:t>прогулок-походов, прогулок </a:t>
            </a:r>
            <a:r>
              <a:rPr lang="ru-RU" dirty="0" smtClean="0"/>
              <a:t>событий</a:t>
            </a:r>
          </a:p>
          <a:p>
            <a:r>
              <a:rPr lang="ru-RU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картотека </a:t>
            </a:r>
            <a:r>
              <a:rPr lang="ru-RU" dirty="0" smtClean="0"/>
              <a:t>подвижных и малоподвижных игр с нетрадиционным </a:t>
            </a:r>
            <a:r>
              <a:rPr lang="ru-RU" dirty="0" smtClean="0"/>
              <a:t>оборудованием</a:t>
            </a:r>
          </a:p>
          <a:p>
            <a:r>
              <a:rPr lang="ru-RU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видео </a:t>
            </a:r>
            <a:r>
              <a:rPr lang="ru-RU" dirty="0"/>
              <a:t>уроки тематических прогулок </a:t>
            </a:r>
            <a:r>
              <a:rPr lang="ru-RU" dirty="0" smtClean="0"/>
              <a:t>и </a:t>
            </a:r>
            <a:r>
              <a:rPr lang="ru-RU" dirty="0" smtClean="0"/>
              <a:t>методические рекомендации по организации их проведения.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35018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64704" y="-2071750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27584" y="980728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Тематические прогулки разработаны по принципу доминирования вида детской деятельности или являются продолжением темы дня в образовательном процессе.</a:t>
            </a:r>
          </a:p>
          <a:p>
            <a:endParaRPr lang="ru-RU" dirty="0"/>
          </a:p>
          <a:p>
            <a:r>
              <a:rPr lang="ru-RU" dirty="0" smtClean="0"/>
              <a:t>Обязательным составляющим прогулок являются: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совместная деятельность взрослого с </a:t>
            </a:r>
            <a:r>
              <a:rPr lang="ru-RU" dirty="0" smtClean="0"/>
              <a:t>детьми</a:t>
            </a:r>
          </a:p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Совместная деятельность со </a:t>
            </a:r>
            <a:r>
              <a:rPr lang="ru-RU" dirty="0" smtClean="0"/>
              <a:t>сверстниками</a:t>
            </a:r>
          </a:p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Самостоятельная деятельность ребенка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r>
              <a:rPr lang="ru-RU" dirty="0" smtClean="0"/>
              <a:t>Образовательная составляющая прогулки связана с любым видом деятельности без жесткой ее регламентации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7388138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48680" y="-3051720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1520" y="260648"/>
            <a:ext cx="828092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b="1" dirty="0"/>
              <a:t>Прогулки – походы  </a:t>
            </a:r>
            <a:r>
              <a:rPr lang="ru-RU" sz="2000" dirty="0"/>
              <a:t>- это организованный вид деятельности, в ходе которого решаются оздоровительные задачи,  у детей совершенствуются </a:t>
            </a:r>
            <a:r>
              <a:rPr lang="ru-RU" sz="2000" dirty="0" smtClean="0"/>
              <a:t>двигательные навыки, удовлетворяются познавательные потребности, воспитывается эстетическое отношение к природе.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0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/>
              <a:t>Оптимальное количество 4 в год по сезонам, </a:t>
            </a:r>
            <a:r>
              <a:rPr lang="ru-RU" sz="2000" dirty="0" err="1" smtClean="0"/>
              <a:t>т.к</a:t>
            </a:r>
            <a:r>
              <a:rPr lang="ru-RU" sz="2000" dirty="0" smtClean="0"/>
              <a:t> требуют большой подготовки и если проводить чаще может снизится интерес к таким прогулкам.</a:t>
            </a:r>
          </a:p>
          <a:p>
            <a:pPr algn="just"/>
            <a:endParaRPr lang="ru-RU" sz="20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/>
              <a:t>  Проводится с детьми старшего дошкольного возраста (наиболее самостоятельны, дружеские отношения, высокая познавательная активность).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000" dirty="0" smtClean="0"/>
          </a:p>
          <a:p>
            <a:pPr algn="just"/>
            <a:r>
              <a:rPr lang="ru-RU" dirty="0"/>
              <a:t>Педагоги организуют с детьми походы в лес, парк, сквер, а также зеленую зону как на территории детского сада, так и за ее </a:t>
            </a:r>
            <a:r>
              <a:rPr lang="ru-RU" dirty="0" smtClean="0"/>
              <a:t>пределами</a:t>
            </a:r>
            <a:r>
              <a:rPr lang="ru-RU" dirty="0"/>
              <a:t>.</a:t>
            </a:r>
          </a:p>
          <a:p>
            <a:pPr algn="just"/>
            <a:endParaRPr lang="ru-RU" sz="20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26721634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20688" y="-2835696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83568" y="692696"/>
            <a:ext cx="82809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Организация прогулок-походов требует предварительной работы с детьми</a:t>
            </a:r>
            <a:r>
              <a:rPr lang="ru-RU" dirty="0" smtClean="0"/>
              <a:t>:</a:t>
            </a:r>
          </a:p>
          <a:p>
            <a:pPr algn="just"/>
            <a:r>
              <a:rPr lang="ru-RU" dirty="0" smtClean="0"/>
              <a:t> * проведение </a:t>
            </a:r>
            <a:r>
              <a:rPr lang="ru-RU" dirty="0"/>
              <a:t>бесед, </a:t>
            </a:r>
            <a:endParaRPr lang="ru-RU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smtClean="0"/>
              <a:t>организацию </a:t>
            </a:r>
            <a:r>
              <a:rPr lang="ru-RU" dirty="0"/>
              <a:t>игр-эстафет, </a:t>
            </a:r>
            <a:endParaRPr lang="ru-RU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smtClean="0"/>
              <a:t>чтение </a:t>
            </a:r>
            <a:r>
              <a:rPr lang="ru-RU" dirty="0"/>
              <a:t>художественной литературы и просмотр видеоматериалов туристической направленности. </a:t>
            </a:r>
            <a:endParaRPr lang="ru-RU" dirty="0" smtClean="0"/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Прогулка-поход </a:t>
            </a:r>
            <a:r>
              <a:rPr lang="ru-RU" dirty="0"/>
              <a:t>может содержать сюрпризный момент: неожиданную встречу или интересное </a:t>
            </a:r>
            <a:r>
              <a:rPr lang="ru-RU" dirty="0" smtClean="0"/>
              <a:t>задание.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/>
              <a:t>По итогам </a:t>
            </a:r>
            <a:r>
              <a:rPr lang="ru-RU" dirty="0" smtClean="0"/>
              <a:t>прогулки-похода можно:</a:t>
            </a:r>
          </a:p>
          <a:p>
            <a:pPr algn="just"/>
            <a:r>
              <a:rPr lang="ru-RU" dirty="0"/>
              <a:t>*</a:t>
            </a:r>
            <a:r>
              <a:rPr lang="ru-RU" dirty="0" smtClean="0"/>
              <a:t> </a:t>
            </a:r>
            <a:r>
              <a:rPr lang="ru-RU" dirty="0"/>
              <a:t>обменяться впечатлениями</a:t>
            </a:r>
            <a:r>
              <a:rPr lang="ru-RU" dirty="0" smtClean="0"/>
              <a:t>,</a:t>
            </a:r>
          </a:p>
          <a:p>
            <a:pPr algn="just"/>
            <a:r>
              <a:rPr lang="ru-RU" dirty="0" smtClean="0"/>
              <a:t>* заполнить </a:t>
            </a:r>
            <a:r>
              <a:rPr lang="ru-RU" dirty="0"/>
              <a:t>дневник </a:t>
            </a:r>
            <a:r>
              <a:rPr lang="ru-RU" dirty="0" smtClean="0"/>
              <a:t>наблюдения,</a:t>
            </a:r>
          </a:p>
          <a:p>
            <a:pPr algn="just"/>
            <a:r>
              <a:rPr lang="ru-RU" dirty="0" smtClean="0"/>
              <a:t>* провести </a:t>
            </a:r>
            <a:r>
              <a:rPr lang="ru-RU" dirty="0"/>
              <a:t>выставку творческой деятельности.</a:t>
            </a: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13068487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96752" y="-1899592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95536" y="908720"/>
            <a:ext cx="828092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Примерная структура прогулки-похода</a:t>
            </a:r>
            <a:r>
              <a:rPr lang="ru-RU" sz="2000" dirty="0" smtClean="0"/>
              <a:t>:</a:t>
            </a:r>
          </a:p>
          <a:p>
            <a:pPr algn="ctr"/>
            <a:endParaRPr lang="ru-RU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Организационный момент (инструктаж)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Движение группы до привала (наблюдения)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Привал (место для пикника, разведение костра, организация игр)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Сбор детей, уборка территории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Движение до начальной точки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/>
          </a:p>
          <a:p>
            <a:r>
              <a:rPr lang="ru-RU" sz="2000" dirty="0" smtClean="0"/>
              <a:t>Это особый вид прогулки, отличается от традиционной формой, содержанием и необычной организацией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5648588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36712" y="-1755576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55576" y="216309"/>
            <a:ext cx="828092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Алгоритм подготовки:</a:t>
            </a:r>
          </a:p>
          <a:p>
            <a:pPr algn="just"/>
            <a:endParaRPr lang="ru-RU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Определение маршрута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Согласование с администрацией </a:t>
            </a:r>
            <a:r>
              <a:rPr lang="ru-RU" sz="2000" dirty="0" smtClean="0"/>
              <a:t>Детского дома</a:t>
            </a:r>
            <a:endParaRPr lang="ru-RU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Тщательное изучение маршрута, прохождение его взрослыми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Привлечение </a:t>
            </a:r>
            <a:r>
              <a:rPr lang="ru-RU" sz="2000" dirty="0" smtClean="0"/>
              <a:t>других </a:t>
            </a:r>
            <a:r>
              <a:rPr lang="ru-RU" sz="2000" dirty="0" smtClean="0"/>
              <a:t>педагогов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Выбор необходимого снаряжения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Инструктаж </a:t>
            </a:r>
            <a:r>
              <a:rPr lang="ru-RU" sz="2000" dirty="0"/>
              <a:t>(</a:t>
            </a:r>
            <a:r>
              <a:rPr lang="ru-RU" sz="2000" dirty="0" smtClean="0"/>
              <a:t>правила безопасности)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/>
          </a:p>
          <a:p>
            <a:pPr algn="ctr"/>
            <a:r>
              <a:rPr lang="ru-RU" sz="2000" dirty="0" smtClean="0"/>
              <a:t>«+»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У детей вырабатывается чувство ответственности, товарищества, смогут лучше понять, что значит «Один за всех и все за одного»</a:t>
            </a:r>
          </a:p>
          <a:p>
            <a:endParaRPr lang="ru-RU" sz="2000" dirty="0" smtClean="0"/>
          </a:p>
          <a:p>
            <a:pPr marL="342900" indent="-342900">
              <a:buAutoNum type="arabicPeriod"/>
            </a:pPr>
            <a:r>
              <a:rPr lang="ru-RU" sz="2000" dirty="0" smtClean="0"/>
              <a:t>Доверительная атмосфера между детьми и взрослыми</a:t>
            </a:r>
          </a:p>
          <a:p>
            <a:endParaRPr lang="ru-RU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218774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04664" y="-531440"/>
            <a:ext cx="13716096" cy="8929750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4624" y="1777841"/>
            <a:ext cx="6333721" cy="43111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016835"/>
            <a:ext cx="6624736" cy="43791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95536" y="1196752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Совместная с </a:t>
            </a:r>
            <a:r>
              <a:rPr lang="ru-RU" dirty="0" smtClean="0"/>
              <a:t> </a:t>
            </a:r>
            <a:r>
              <a:rPr lang="ru-RU" dirty="0" smtClean="0"/>
              <a:t>прогулка за территорию </a:t>
            </a:r>
            <a:r>
              <a:rPr lang="ru-RU" dirty="0" smtClean="0"/>
              <a:t> </a:t>
            </a:r>
            <a:r>
              <a:rPr lang="ru-RU" dirty="0" smtClean="0"/>
              <a:t>«Мы в походе новички»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16590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04664" y="-459432"/>
            <a:ext cx="13716096" cy="8929750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898536"/>
            <a:ext cx="6373308" cy="52932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600" y="1916832"/>
            <a:ext cx="5084055" cy="527491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67744" y="1268760"/>
            <a:ext cx="9721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Прогулка-поход «Проводы Масленицы»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86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76672" y="-1467544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9552" y="812117"/>
            <a:ext cx="828092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Прогулки – события</a:t>
            </a:r>
          </a:p>
          <a:p>
            <a:pPr algn="just"/>
            <a:r>
              <a:rPr lang="ru-RU" sz="2000" dirty="0" smtClean="0"/>
              <a:t>Посвящены </a:t>
            </a:r>
            <a:r>
              <a:rPr lang="ru-RU" sz="2000" dirty="0" smtClean="0"/>
              <a:t>определенной </a:t>
            </a:r>
            <a:r>
              <a:rPr lang="ru-RU" sz="2000" dirty="0" smtClean="0"/>
              <a:t>теме</a:t>
            </a:r>
            <a:r>
              <a:rPr lang="ru-RU" dirty="0"/>
              <a:t> (Новый год, Дню защитника Отечества, Масленица, Дню города, Дню знаний и т.д.) </a:t>
            </a:r>
            <a:r>
              <a:rPr lang="ru-RU" dirty="0" smtClean="0"/>
              <a:t>или </a:t>
            </a:r>
            <a:r>
              <a:rPr lang="ru-RU" dirty="0"/>
              <a:t>событию в детском </a:t>
            </a:r>
            <a:r>
              <a:rPr lang="ru-RU" dirty="0" smtClean="0"/>
              <a:t>доме, </a:t>
            </a:r>
            <a:r>
              <a:rPr lang="ru-RU" sz="2000" dirty="0" smtClean="0"/>
              <a:t>с </a:t>
            </a:r>
            <a:r>
              <a:rPr lang="ru-RU" sz="2000" dirty="0" smtClean="0"/>
              <a:t>которой связаны все виды детской </a:t>
            </a:r>
            <a:r>
              <a:rPr lang="ru-RU" sz="2000" dirty="0" smtClean="0"/>
              <a:t>деятельности.</a:t>
            </a:r>
          </a:p>
          <a:p>
            <a:pPr algn="just"/>
            <a:r>
              <a:rPr lang="ru-RU" dirty="0" smtClean="0"/>
              <a:t>Она помогает воспитателю подчеркнуть важность события, уточнить знания, выяснить характер восприятия определенной темы. </a:t>
            </a:r>
          </a:p>
          <a:p>
            <a:pPr algn="just"/>
            <a:endParaRPr lang="ru-RU" dirty="0" smtClean="0"/>
          </a:p>
          <a:p>
            <a:pPr algn="just"/>
            <a:r>
              <a:rPr lang="ru-RU" sz="2000" dirty="0" smtClean="0"/>
              <a:t>«+»</a:t>
            </a:r>
            <a:endParaRPr lang="ru-RU" sz="20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/>
              <a:t>обогащает знания,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/>
              <a:t>расширяет представления об окружающем мире,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/>
              <a:t> удовлетворяет потребность в опытах, экспериментах,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/>
              <a:t>развивает творчество,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 smtClean="0"/>
              <a:t> поддерживает интерес к прогулке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 smtClean="0"/>
              <a:t>Цель: способствовать умственному, нравственному, эстетическому воспитанию дошкольников, развитию их любознательности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54331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48680" y="-2092383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67544" y="692696"/>
            <a:ext cx="828092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Условия проведения прогулки:</a:t>
            </a:r>
          </a:p>
          <a:p>
            <a:endParaRPr lang="ru-RU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Разнообразие выбираемого выносного материала, насыщенного содержанием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Увлекательное путешествие, связанное с темой или </a:t>
            </a:r>
            <a:r>
              <a:rPr lang="ru-RU" sz="2000" dirty="0" smtClean="0"/>
              <a:t>событием </a:t>
            </a:r>
          </a:p>
          <a:p>
            <a:endParaRPr lang="ru-RU" dirty="0" smtClean="0"/>
          </a:p>
          <a:p>
            <a:r>
              <a:rPr lang="ru-RU" dirty="0" smtClean="0"/>
              <a:t>Рекомендуется </a:t>
            </a:r>
            <a:r>
              <a:rPr lang="ru-RU" dirty="0"/>
              <a:t>проводить анонс, например, повесить объявление, афишу для детей, сообщающую о предстоящем событии, что создаст у воспитанников радостное настроение. </a:t>
            </a:r>
            <a:endParaRPr lang="ru-RU" sz="2000" dirty="0" smtClean="0"/>
          </a:p>
          <a:p>
            <a:endParaRPr lang="ru-RU" sz="2000" dirty="0"/>
          </a:p>
          <a:p>
            <a:pPr algn="ctr"/>
            <a:r>
              <a:rPr lang="ru-RU" sz="2000" dirty="0" smtClean="0"/>
              <a:t>Примерная структура</a:t>
            </a:r>
          </a:p>
          <a:p>
            <a:pPr algn="ctr"/>
            <a:endParaRPr lang="ru-RU" sz="2000" dirty="0" smtClean="0"/>
          </a:p>
          <a:p>
            <a:pPr algn="just"/>
            <a:r>
              <a:rPr lang="ru-RU" sz="2000" dirty="0"/>
              <a:t> 1.	Организационный момент (сплочение коллектива, </a:t>
            </a:r>
            <a:r>
              <a:rPr lang="ru-RU" sz="2000" dirty="0" smtClean="0"/>
              <a:t>беседа о событии).</a:t>
            </a:r>
            <a:endParaRPr lang="ru-RU" sz="2000" dirty="0"/>
          </a:p>
          <a:p>
            <a:pPr algn="just"/>
            <a:r>
              <a:rPr lang="ru-RU" sz="2000" dirty="0"/>
              <a:t>2.	Знакомство с </a:t>
            </a:r>
            <a:r>
              <a:rPr lang="ru-RU" sz="2000" dirty="0" smtClean="0"/>
              <a:t>темой – ввод в событие</a:t>
            </a:r>
            <a:endParaRPr lang="ru-RU" sz="2000" dirty="0"/>
          </a:p>
          <a:p>
            <a:pPr algn="just"/>
            <a:r>
              <a:rPr lang="ru-RU" sz="2000" dirty="0"/>
              <a:t>3.	Подвижные, дидактические игры, детское экспериментирование.</a:t>
            </a:r>
          </a:p>
          <a:p>
            <a:pPr marL="457200" indent="-457200" algn="just">
              <a:buAutoNum type="arabicPeriod" startAt="4"/>
            </a:pPr>
            <a:r>
              <a:rPr lang="ru-RU" sz="2000" dirty="0" smtClean="0"/>
              <a:t>Самостоятельная </a:t>
            </a:r>
            <a:r>
              <a:rPr lang="ru-RU" sz="2000" dirty="0"/>
              <a:t>творческая деятельность детей</a:t>
            </a:r>
            <a:r>
              <a:rPr lang="ru-RU" sz="2000" dirty="0" smtClean="0"/>
              <a:t>.</a:t>
            </a:r>
          </a:p>
          <a:p>
            <a:pPr algn="just"/>
            <a:endParaRPr lang="ru-RU" sz="2000" dirty="0" smtClean="0"/>
          </a:p>
          <a:p>
            <a:pPr algn="just"/>
            <a:endParaRPr lang="ru-RU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11957102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04664" y="-675456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71538" y="2643182"/>
            <a:ext cx="9693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64189" y="1707654"/>
            <a:ext cx="6021288" cy="5143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030" y="1268760"/>
            <a:ext cx="7183924" cy="60212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72732" y="711317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Прогулка –событие «Подготовка к Новому году»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6929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92696" y="-1035496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71538" y="2643182"/>
            <a:ext cx="9693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561629" y="1362585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Изготовление атрибутов для подвижных игр  и их применение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49421" y="1988840"/>
            <a:ext cx="6336704" cy="50966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46477" y="2475408"/>
            <a:ext cx="5105404" cy="411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4480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92696" y="-1821693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71538" y="2643182"/>
            <a:ext cx="9693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395536" y="1772816"/>
            <a:ext cx="80648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 smtClean="0"/>
          </a:p>
          <a:p>
            <a:pPr algn="just"/>
            <a:r>
              <a:rPr lang="ru-RU" dirty="0"/>
              <a:t> </a:t>
            </a:r>
            <a:r>
              <a:rPr lang="ru-RU" dirty="0" smtClean="0"/>
              <a:t>Я считаю, что не </a:t>
            </a:r>
            <a:r>
              <a:rPr lang="ru-RU" dirty="0"/>
              <a:t>следует отказываться от традиционной формы </a:t>
            </a:r>
            <a:r>
              <a:rPr lang="ru-RU" dirty="0" smtClean="0"/>
              <a:t>проведения </a:t>
            </a:r>
            <a:r>
              <a:rPr lang="ru-RU" dirty="0"/>
              <a:t>прогулок, более того, они должны занимать большую </a:t>
            </a:r>
            <a:r>
              <a:rPr lang="ru-RU" dirty="0" smtClean="0"/>
              <a:t>часть </a:t>
            </a:r>
            <a:r>
              <a:rPr lang="ru-RU" dirty="0"/>
              <a:t>времени в практике организации работы с </a:t>
            </a:r>
            <a:r>
              <a:rPr lang="ru-RU" dirty="0" smtClean="0"/>
              <a:t>детьми, В </a:t>
            </a:r>
            <a:r>
              <a:rPr lang="ru-RU" dirty="0"/>
              <a:t>условиях введения федеральных государственных образовательных стандартов, педагог </a:t>
            </a:r>
            <a:r>
              <a:rPr lang="ru-RU" dirty="0" smtClean="0"/>
              <a:t>должен </a:t>
            </a:r>
            <a:r>
              <a:rPr lang="ru-RU" dirty="0"/>
              <a:t>сам выбрать такие методы, формы и средства которые позволят  организованную деятельность с детьми  сделать не только полезной, но и увлекательной, весёлой и объединяющей всех детей группы, независимо от их индивидуальных особенностей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15055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катя  федорова\Pictures\0_13c4c3_36f45943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80075" y="-675456"/>
            <a:ext cx="13716096" cy="8929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03648" y="1916832"/>
            <a:ext cx="969315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 smtClean="0"/>
          </a:p>
          <a:p>
            <a:r>
              <a:rPr lang="ru-RU" sz="4800" dirty="0" smtClean="0"/>
              <a:t>Спасибо 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22044267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679</TotalTime>
  <Words>670</Words>
  <Application>Microsoft Office PowerPoint</Application>
  <PresentationFormat>Экран (4:3)</PresentationFormat>
  <Paragraphs>133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Helvetica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катя  федорова</dc:creator>
  <cp:lastModifiedBy>User</cp:lastModifiedBy>
  <cp:revision>69</cp:revision>
  <dcterms:created xsi:type="dcterms:W3CDTF">2015-03-22T12:14:27Z</dcterms:created>
  <dcterms:modified xsi:type="dcterms:W3CDTF">2022-02-08T01:05:13Z</dcterms:modified>
</cp:coreProperties>
</file>