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6" r:id="rId2"/>
    <p:sldId id="256" r:id="rId3"/>
    <p:sldId id="307" r:id="rId4"/>
    <p:sldId id="308" r:id="rId5"/>
    <p:sldId id="258" r:id="rId6"/>
    <p:sldId id="297" r:id="rId7"/>
    <p:sldId id="261" r:id="rId8"/>
    <p:sldId id="317" r:id="rId9"/>
    <p:sldId id="328" r:id="rId10"/>
    <p:sldId id="285" r:id="rId11"/>
    <p:sldId id="327" r:id="rId12"/>
    <p:sldId id="299" r:id="rId13"/>
    <p:sldId id="329" r:id="rId14"/>
    <p:sldId id="266" r:id="rId15"/>
    <p:sldId id="320" r:id="rId16"/>
    <p:sldId id="310" r:id="rId17"/>
    <p:sldId id="316" r:id="rId18"/>
    <p:sldId id="309" r:id="rId19"/>
    <p:sldId id="325" r:id="rId20"/>
    <p:sldId id="311" r:id="rId21"/>
    <p:sldId id="326" r:id="rId22"/>
    <p:sldId id="315" r:id="rId23"/>
    <p:sldId id="290" r:id="rId24"/>
  </p:sldIdLst>
  <p:sldSz cx="9144000" cy="6858000" type="screen4x3"/>
  <p:notesSz cx="6888163" cy="1001712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00FF"/>
    <a:srgbClr val="FF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94" autoAdjust="0"/>
    <p:restoredTop sz="94728" autoAdjust="0"/>
  </p:normalViewPr>
  <p:slideViewPr>
    <p:cSldViewPr>
      <p:cViewPr varScale="1">
        <p:scale>
          <a:sx n="101" d="100"/>
          <a:sy n="101" d="100"/>
        </p:scale>
        <p:origin x="-9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6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Excel7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Excel8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Microsoft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162916538685249E-2"/>
          <c:y val="5.8000499944450619E-2"/>
          <c:w val="0.82944535944468256"/>
          <c:h val="0.649459405809567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Лист1!$A$2:$A$7</c:f>
              <c:strCache>
                <c:ptCount val="5"/>
                <c:pt idx="0">
                  <c:v>Передача формы</c:v>
                </c:pt>
                <c:pt idx="1">
                  <c:v>Строение предмета</c:v>
                </c:pt>
                <c:pt idx="2">
                  <c:v>Перед.пропорции</c:v>
                </c:pt>
                <c:pt idx="3">
                  <c:v>Композиция</c:v>
                </c:pt>
                <c:pt idx="4">
                  <c:v>Передача движения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0.53</c:v>
                </c:pt>
                <c:pt idx="1">
                  <c:v>0.5</c:v>
                </c:pt>
                <c:pt idx="2" formatCode="0.00%">
                  <c:v>0.46600000000000003</c:v>
                </c:pt>
                <c:pt idx="3" formatCode="0.00%">
                  <c:v>0.46600000000000003</c:v>
                </c:pt>
                <c:pt idx="4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C5E-43AE-B577-C92393679E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58688"/>
        <c:axId val="6260224"/>
      </c:barChart>
      <c:catAx>
        <c:axId val="6258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6260224"/>
        <c:crosses val="autoZero"/>
        <c:auto val="1"/>
        <c:lblAlgn val="ctr"/>
        <c:lblOffset val="100"/>
        <c:noMultiLvlLbl val="0"/>
      </c:catAx>
      <c:valAx>
        <c:axId val="6260224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crossAx val="62586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700332529305312E-2"/>
          <c:y val="7.571329523057109E-2"/>
          <c:w val="0.92689013790835806"/>
          <c:h val="0.7867733446283746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Характер линии</c:v>
                </c:pt>
                <c:pt idx="1">
                  <c:v>Рег.деятельности</c:v>
                </c:pt>
                <c:pt idx="2">
                  <c:v>Уровень самостоят</c:v>
                </c:pt>
                <c:pt idx="3">
                  <c:v>Творчество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0.53</c:v>
                </c:pt>
                <c:pt idx="1">
                  <c:v>0.63</c:v>
                </c:pt>
                <c:pt idx="2" formatCode="0.00%">
                  <c:v>0.56599999999999995</c:v>
                </c:pt>
                <c:pt idx="3" formatCode="0.00%">
                  <c:v>0.56599999999999995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BE7-4763-BFEE-B333BC9536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689408"/>
        <c:axId val="34690944"/>
      </c:barChart>
      <c:catAx>
        <c:axId val="34689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4690944"/>
        <c:crosses val="autoZero"/>
        <c:auto val="1"/>
        <c:lblAlgn val="ctr"/>
        <c:lblOffset val="100"/>
        <c:noMultiLvlLbl val="0"/>
      </c:catAx>
      <c:valAx>
        <c:axId val="34690944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crossAx val="3468940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высокие показатели развития воображения</c:v>
                </c:pt>
                <c:pt idx="1">
                  <c:v>средние показатели</c:v>
                </c:pt>
                <c:pt idx="2">
                  <c:v>низкие показатели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0.28000000000000003</c:v>
                </c:pt>
                <c:pt idx="1">
                  <c:v>0.4</c:v>
                </c:pt>
                <c:pt idx="2">
                  <c:v>0.32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679-4BF0-8FCA-71886BB05D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5343360"/>
        <c:axId val="35341824"/>
      </c:barChart>
      <c:valAx>
        <c:axId val="3534182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5343360"/>
        <c:crosses val="autoZero"/>
        <c:crossBetween val="between"/>
      </c:valAx>
      <c:catAx>
        <c:axId val="35343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5341824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27955329219365"/>
          <c:y val="3.7502823388275347E-2"/>
          <c:w val="0.86193615426630787"/>
          <c:h val="0.809301771010351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3"/>
                <c:pt idx="0">
                  <c:v>высокие показатели</c:v>
                </c:pt>
                <c:pt idx="1">
                  <c:v>средние показатели</c:v>
                </c:pt>
                <c:pt idx="2">
                  <c:v>низкие показатели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0.25</c:v>
                </c:pt>
                <c:pt idx="1">
                  <c:v>0.54</c:v>
                </c:pt>
                <c:pt idx="2">
                  <c:v>0.21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3E9-4CC5-ACB0-9E363AE9F2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304576"/>
        <c:axId val="35306112"/>
      </c:barChart>
      <c:catAx>
        <c:axId val="35304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5306112"/>
        <c:crosses val="autoZero"/>
        <c:auto val="1"/>
        <c:lblAlgn val="ctr"/>
        <c:lblOffset val="100"/>
        <c:noMultiLvlLbl val="0"/>
      </c:catAx>
      <c:valAx>
        <c:axId val="3530611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53045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16299287803924E-2"/>
          <c:y val="4.1465993221435557E-2"/>
          <c:w val="0.82944535944468256"/>
          <c:h val="0.649459405809567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г.</c:v>
                </c:pt>
              </c:strCache>
            </c:strRef>
          </c:tx>
          <c:spPr>
            <a:solidFill>
              <a:schemeClr val="accent1"/>
            </a:solidFill>
            <a:ln w="12700" cap="flat" cmpd="sng" algn="ctr">
              <a:solidFill>
                <a:schemeClr val="lt1"/>
              </a:solidFill>
              <a:prstDash val="solid"/>
              <a:round/>
            </a:ln>
            <a:effectLst>
              <a:outerShdw blurRad="95000" rotWithShape="0">
                <a:srgbClr val="000000">
                  <a:alpha val="50000"/>
                </a:srgbClr>
              </a:outerShdw>
              <a:softEdge rad="12700"/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Лист1!$A$2:$A$7</c:f>
              <c:strCache>
                <c:ptCount val="5"/>
                <c:pt idx="0">
                  <c:v>Передача формы</c:v>
                </c:pt>
                <c:pt idx="1">
                  <c:v>Строение предмета</c:v>
                </c:pt>
                <c:pt idx="2">
                  <c:v>Перед.пропорции</c:v>
                </c:pt>
                <c:pt idx="3">
                  <c:v>Композиция</c:v>
                </c:pt>
                <c:pt idx="4">
                  <c:v>Передача движения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0.53</c:v>
                </c:pt>
                <c:pt idx="1">
                  <c:v>0.5</c:v>
                </c:pt>
                <c:pt idx="2" formatCode="0.00%">
                  <c:v>0.46600000000000003</c:v>
                </c:pt>
                <c:pt idx="3" formatCode="0.00%">
                  <c:v>0.46600000000000003</c:v>
                </c:pt>
                <c:pt idx="4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E88-4156-8BFC-F31F49C6A36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</c:v>
                </c:pt>
              </c:strCache>
            </c:strRef>
          </c:tx>
          <c:spPr>
            <a:solidFill>
              <a:schemeClr val="accent2"/>
            </a:solidFill>
            <a:ln w="12700" cap="flat" cmpd="sng" algn="ctr">
              <a:solidFill>
                <a:schemeClr val="lt1"/>
              </a:solidFill>
              <a:prstDash val="solid"/>
              <a:round/>
            </a:ln>
            <a:effectLst>
              <a:outerShdw blurRad="95000" rotWithShape="0">
                <a:srgbClr val="000000">
                  <a:alpha val="50000"/>
                </a:srgbClr>
              </a:outerShdw>
              <a:softEdge rad="12700"/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Лист1!$A$2:$A$7</c:f>
              <c:strCache>
                <c:ptCount val="5"/>
                <c:pt idx="0">
                  <c:v>Передача формы</c:v>
                </c:pt>
                <c:pt idx="1">
                  <c:v>Строение предмета</c:v>
                </c:pt>
                <c:pt idx="2">
                  <c:v>Перед.пропорции</c:v>
                </c:pt>
                <c:pt idx="3">
                  <c:v>Композиция</c:v>
                </c:pt>
                <c:pt idx="4">
                  <c:v>Передача движения</c:v>
                </c:pt>
              </c:strCache>
            </c:strRef>
          </c:cat>
          <c:val>
            <c:numRef>
              <c:f>Лист1!$C$2:$C$7</c:f>
              <c:numCache>
                <c:formatCode>0%</c:formatCode>
                <c:ptCount val="6"/>
                <c:pt idx="0">
                  <c:v>0.87</c:v>
                </c:pt>
                <c:pt idx="1">
                  <c:v>0.84</c:v>
                </c:pt>
                <c:pt idx="2">
                  <c:v>0.84</c:v>
                </c:pt>
                <c:pt idx="3">
                  <c:v>0.78</c:v>
                </c:pt>
                <c:pt idx="4">
                  <c:v>0.87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E88-4156-8BFC-F31F49C6A3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981056"/>
        <c:axId val="41982976"/>
      </c:barChart>
      <c:catAx>
        <c:axId val="41981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982976"/>
        <c:crosses val="autoZero"/>
        <c:auto val="1"/>
        <c:lblAlgn val="ctr"/>
        <c:lblOffset val="100"/>
        <c:noMultiLvlLbl val="0"/>
      </c:catAx>
      <c:valAx>
        <c:axId val="41982976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981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flat" cmpd="sng" algn="ctr">
      <a:noFill/>
      <a:prstDash val="solid"/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г.</c:v>
                </c:pt>
              </c:strCache>
            </c:strRef>
          </c:tx>
          <c:spPr>
            <a:solidFill>
              <a:schemeClr val="accent1"/>
            </a:solidFill>
            <a:ln w="12700" cap="flat" cmpd="sng" algn="ctr">
              <a:solidFill>
                <a:schemeClr val="lt1"/>
              </a:solidFill>
              <a:prstDash val="solid"/>
              <a:round/>
            </a:ln>
            <a:effectLst>
              <a:outerShdw blurRad="95000" rotWithShape="0">
                <a:srgbClr val="000000">
                  <a:alpha val="50000"/>
                </a:srgbClr>
              </a:outerShdw>
              <a:softEdge rad="12700"/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Лист1!$A$2:$A$7</c:f>
              <c:strCache>
                <c:ptCount val="4"/>
                <c:pt idx="0">
                  <c:v>Характер линии</c:v>
                </c:pt>
                <c:pt idx="1">
                  <c:v>Рег.деятельности</c:v>
                </c:pt>
                <c:pt idx="2">
                  <c:v>Уровень самостоят</c:v>
                </c:pt>
                <c:pt idx="3">
                  <c:v>Творчество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0.53</c:v>
                </c:pt>
                <c:pt idx="1">
                  <c:v>0.63</c:v>
                </c:pt>
                <c:pt idx="2" formatCode="0.00%">
                  <c:v>0.56599999999999995</c:v>
                </c:pt>
                <c:pt idx="3" formatCode="0.00%">
                  <c:v>0.56599999999999995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2CF-4E37-AA52-9B175A0FDF6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г.</c:v>
                </c:pt>
              </c:strCache>
            </c:strRef>
          </c:tx>
          <c:spPr>
            <a:solidFill>
              <a:schemeClr val="accent2"/>
            </a:solidFill>
            <a:ln w="12700" cap="flat" cmpd="sng" algn="ctr">
              <a:solidFill>
                <a:schemeClr val="lt1"/>
              </a:solidFill>
              <a:prstDash val="solid"/>
              <a:round/>
            </a:ln>
            <a:effectLst>
              <a:outerShdw blurRad="95000" rotWithShape="0">
                <a:srgbClr val="000000">
                  <a:alpha val="50000"/>
                </a:srgbClr>
              </a:outerShdw>
              <a:softEdge rad="12700"/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Лист1!$A$2:$A$7</c:f>
              <c:strCache>
                <c:ptCount val="4"/>
                <c:pt idx="0">
                  <c:v>Характер линии</c:v>
                </c:pt>
                <c:pt idx="1">
                  <c:v>Рег.деятельности</c:v>
                </c:pt>
                <c:pt idx="2">
                  <c:v>Уровень самостоят</c:v>
                </c:pt>
                <c:pt idx="3">
                  <c:v>Творчество</c:v>
                </c:pt>
              </c:strCache>
            </c:strRef>
          </c:cat>
          <c:val>
            <c:numRef>
              <c:f>Лист1!$C$2:$C$7</c:f>
              <c:numCache>
                <c:formatCode>0%</c:formatCode>
                <c:ptCount val="6"/>
                <c:pt idx="0">
                  <c:v>0.87</c:v>
                </c:pt>
                <c:pt idx="1">
                  <c:v>0.8</c:v>
                </c:pt>
                <c:pt idx="2">
                  <c:v>0.8</c:v>
                </c:pt>
                <c:pt idx="3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2CF-4E37-AA52-9B175A0FD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3639296"/>
        <c:axId val="83679488"/>
      </c:barChart>
      <c:catAx>
        <c:axId val="83639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3679488"/>
        <c:crosses val="autoZero"/>
        <c:auto val="1"/>
        <c:lblAlgn val="ctr"/>
        <c:lblOffset val="100"/>
        <c:noMultiLvlLbl val="0"/>
      </c:catAx>
      <c:valAx>
        <c:axId val="83679488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3639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flat" cmpd="sng" algn="ctr">
      <a:noFill/>
      <a:prstDash val="solid"/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chemeClr val="accent1"/>
            </a:solidFill>
            <a:ln w="12700" cap="flat" cmpd="sng" algn="ctr">
              <a:solidFill>
                <a:schemeClr val="lt1"/>
              </a:solidFill>
              <a:prstDash val="solid"/>
              <a:round/>
            </a:ln>
            <a:effectLst>
              <a:outerShdw blurRad="95000" rotWithShape="0">
                <a:srgbClr val="000000">
                  <a:alpha val="50000"/>
                </a:srgbClr>
              </a:outerShdw>
              <a:softEdge rad="12700"/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низкие показатели</c:v>
                </c:pt>
                <c:pt idx="1">
                  <c:v>средние показатели</c:v>
                </c:pt>
                <c:pt idx="2">
                  <c:v>высокие показатели 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0.32</c:v>
                </c:pt>
                <c:pt idx="1">
                  <c:v>0.4</c:v>
                </c:pt>
                <c:pt idx="2">
                  <c:v>0.28000000000000003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6A6-4B23-9C8B-BEA81B35BB0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chemeClr val="accent2"/>
            </a:solidFill>
            <a:ln w="12700" cap="flat" cmpd="sng" algn="ctr">
              <a:solidFill>
                <a:schemeClr val="lt1"/>
              </a:solidFill>
              <a:prstDash val="solid"/>
              <a:round/>
            </a:ln>
            <a:effectLst>
              <a:outerShdw blurRad="95000" rotWithShape="0">
                <a:srgbClr val="000000">
                  <a:alpha val="50000"/>
                </a:srgbClr>
              </a:outerShdw>
              <a:softEdge rad="12700"/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низкие показатели</c:v>
                </c:pt>
                <c:pt idx="1">
                  <c:v>средние показатели</c:v>
                </c:pt>
                <c:pt idx="2">
                  <c:v>высокие показатели 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0.12</c:v>
                </c:pt>
                <c:pt idx="1">
                  <c:v>0.28000000000000003</c:v>
                </c:pt>
                <c:pt idx="2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6A6-4B23-9C8B-BEA81B35BB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42119936"/>
        <c:axId val="42085376"/>
      </c:barChart>
      <c:valAx>
        <c:axId val="42085376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119936"/>
        <c:crosses val="autoZero"/>
        <c:crossBetween val="between"/>
      </c:valAx>
      <c:catAx>
        <c:axId val="421199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08537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flat" cmpd="sng" algn="ctr">
      <a:noFill/>
      <a:prstDash val="solid"/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chemeClr val="accent1"/>
            </a:solidFill>
            <a:ln w="12700" cap="flat" cmpd="sng" algn="ctr">
              <a:solidFill>
                <a:schemeClr val="lt1"/>
              </a:solidFill>
              <a:prstDash val="solid"/>
              <a:round/>
            </a:ln>
            <a:effectLst>
              <a:outerShdw blurRad="95000" rotWithShape="0">
                <a:srgbClr val="000000">
                  <a:alpha val="50000"/>
                </a:srgbClr>
              </a:outerShdw>
              <a:softEdge rad="12700"/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3"/>
                <c:pt idx="0">
                  <c:v>высокие показатели</c:v>
                </c:pt>
                <c:pt idx="1">
                  <c:v>средние показатели</c:v>
                </c:pt>
                <c:pt idx="2">
                  <c:v>низкие показатели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0.25</c:v>
                </c:pt>
                <c:pt idx="1">
                  <c:v>0.54</c:v>
                </c:pt>
                <c:pt idx="2">
                  <c:v>0.21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82-424D-A3E8-B9F882F1E15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chemeClr val="accent2"/>
            </a:solidFill>
            <a:ln w="12700" cap="flat" cmpd="sng" algn="ctr">
              <a:solidFill>
                <a:schemeClr val="lt1"/>
              </a:solidFill>
              <a:prstDash val="solid"/>
              <a:round/>
            </a:ln>
            <a:effectLst>
              <a:outerShdw blurRad="95000" rotWithShape="0">
                <a:srgbClr val="000000">
                  <a:alpha val="50000"/>
                </a:srgbClr>
              </a:outerShdw>
              <a:softEdge rad="12700"/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3"/>
                <c:pt idx="0">
                  <c:v>высокие показатели</c:v>
                </c:pt>
                <c:pt idx="1">
                  <c:v>средние показатели</c:v>
                </c:pt>
                <c:pt idx="2">
                  <c:v>низкие показатели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0.49</c:v>
                </c:pt>
                <c:pt idx="1">
                  <c:v>0.38</c:v>
                </c:pt>
                <c:pt idx="2">
                  <c:v>0.13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782-424D-A3E8-B9F882F1E1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577280"/>
        <c:axId val="42595456"/>
      </c:barChart>
      <c:catAx>
        <c:axId val="42577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595456"/>
        <c:crosses val="autoZero"/>
        <c:auto val="1"/>
        <c:lblAlgn val="ctr"/>
        <c:lblOffset val="100"/>
        <c:noMultiLvlLbl val="0"/>
      </c:catAx>
      <c:valAx>
        <c:axId val="42595456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577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flat" cmpd="sng" algn="ctr">
      <a:noFill/>
      <a:prstDash val="solid"/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1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>
  <cs:dataPoint3D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1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>
  <cs:dataPoint3D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1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>
  <cs:dataPoint3D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11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>
  <cs:dataPoint3D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596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l" eaLnBrk="1" hangingPunct="1">
              <a:defRPr sz="1300"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596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r" eaLnBrk="1" hangingPunct="1">
              <a:defRPr sz="13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B9306EC-80AF-4BAE-B90C-E4591E2957B0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52538"/>
            <a:ext cx="4503737" cy="33797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97" tIns="48299" rIns="96597" bIns="48299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0741"/>
            <a:ext cx="5510530" cy="3944243"/>
          </a:xfrm>
          <a:prstGeom prst="rect">
            <a:avLst/>
          </a:prstGeom>
        </p:spPr>
        <p:txBody>
          <a:bodyPr vert="horz" lIns="96597" tIns="48299" rIns="96597" bIns="48299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4531"/>
            <a:ext cx="2984871" cy="502595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l" eaLnBrk="1" hangingPunct="1">
              <a:defRPr sz="1300"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4531"/>
            <a:ext cx="2984871" cy="502595"/>
          </a:xfrm>
          <a:prstGeom prst="rect">
            <a:avLst/>
          </a:prstGeom>
        </p:spPr>
        <p:txBody>
          <a:bodyPr vert="horz" wrap="square" lIns="96597" tIns="48299" rIns="96597" bIns="4829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4EEA7A8F-07F9-44F9-8A91-2BE9B59329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5255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1E321-31C6-45AB-98C2-1CF58CE79241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EE9B6-C770-4FEB-A349-B5142DB3C1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076700"/>
            <a:ext cx="1658937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60385-0239-4769-BF0E-5566EBE5F58F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AACC9-9017-4863-9521-F29C1A181E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5F3C3-7A91-4E73-B15F-147D3989E271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62699-8C86-46FE-BB7A-E371DFC4D6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C4492-ECF9-4F45-9203-410CC32E20D6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09F25-07DE-42EC-8A17-82D2FBE500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B7B8B-E2B6-43E9-AECC-E223C89CD581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29F3B-EEE1-45DB-8E4E-D750F27157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4CA1B-C9D4-4054-80D2-496D269F7B64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A2C91-5286-4338-B9B2-B33E5F69D9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E2F07-6134-4E54-B41D-9AAB9307904F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6BD8A-0A86-4E90-957D-CB78736965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D3FC0-556D-4BC6-888D-9DE0DBEE9245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4A02E-428E-4A58-B021-8953520170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D9BAA-7463-4283-A9D3-D69855B18ED4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289EA-0D6E-4B3F-8B72-36E649582C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24AFF-445A-4ED4-9442-09622A0D04A9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11E8D-093E-4D78-A87C-8C6F5C38D9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293D9-30FF-4FCB-8A5B-3F2C059D77F4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1486A-12AE-49DA-88ED-BE97C59065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7B0204-8F89-4E54-B9A9-1E40F5FE41B1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52F7C84-EBD0-4C5C-9E88-5FBF65A35C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74" r:id="rId3"/>
    <p:sldLayoutId id="2147483975" r:id="rId4"/>
    <p:sldLayoutId id="2147483976" r:id="rId5"/>
    <p:sldLayoutId id="2147483977" r:id="rId6"/>
    <p:sldLayoutId id="2147483978" r:id="rId7"/>
    <p:sldLayoutId id="2147483979" r:id="rId8"/>
    <p:sldLayoutId id="2147483980" r:id="rId9"/>
    <p:sldLayoutId id="2147483981" r:id="rId10"/>
    <p:sldLayoutId id="21474839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5.jpeg"/><Relationship Id="rId7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microsoft.com/office/2007/relationships/hdphoto" Target="../media/hdphoto1.wdp"/><Relationship Id="rId9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3.jpeg"/><Relationship Id="rId7" Type="http://schemas.openxmlformats.org/officeDocument/2006/relationships/image" Target="../media/image2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_________Microsoft_Word5.docx"/><Relationship Id="rId5" Type="http://schemas.openxmlformats.org/officeDocument/2006/relationships/hyperlink" Target="&#1082;&#1072;&#1088;&#1090;&#1086;&#1090;&#1077;&#1082;&#1072;%20&#1080;&#1075;&#1088;%20&#1085;&#1072;%20&#1074;&#1086;&#1086;&#1073;&#1088;&#1072;&#1078;&#1077;&#1085;&#1080;&#1077;.docx" TargetMode="External"/><Relationship Id="rId4" Type="http://schemas.openxmlformats.org/officeDocument/2006/relationships/hyperlink" Target="&#1082;&#1072;&#1088;&#1090;&#1086;&#1090;&#1077;&#1082;&#1072;%20&#1080;&#1075;&#1088;%20,%20&#1085;&#1072;&#1087;&#1088;&#1072;&#1074;&#1083;&#1077;&#1085;&#1085;&#1099;&#1093;%20&#1085;&#1072;%20%20&#1088;&#1072;&#1079;&#1074;&#1080;&#1090;&#1080;&#1077;%20&#1080;&#1079;&#1086;&#1076;&#1077;&#1103;&#1090;&#1077;&#1083;&#1100;&#1085;&#1086;&#1089;&#1090;&#1080;.doc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&#1088;&#1072;&#1073;&#1086;&#1090;&#1099;%20&#1076;&#1077;&#1090;&#1077;&#1081;.docx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2338087" y="260648"/>
            <a:ext cx="6566024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Крупинова  </a:t>
            </a:r>
          </a:p>
          <a:p>
            <a:pPr algn="ctr"/>
            <a:r>
              <a:rPr lang="ru-RU" alt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Наталья </a:t>
            </a:r>
            <a:r>
              <a:rPr lang="en-US" alt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Георгиевна</a:t>
            </a:r>
          </a:p>
          <a:p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                                         Воспитатель </a:t>
            </a:r>
          </a:p>
          <a:p>
            <a:pPr algn="ctr"/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муниципального казенного дошкольного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образовательного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учреждения « Богучарский детский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сад комбинированного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вида» Теремок»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Стаж  в должности воспитателя -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лет</a:t>
            </a:r>
          </a:p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-средне-специальное- ДПК, </a:t>
            </a:r>
          </a:p>
          <a:p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высшее психологическое СГА</a:t>
            </a:r>
          </a:p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Педагогическое кредо </a:t>
            </a: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Каждый ребёнок имеет свои особенности и </a:t>
            </a:r>
            <a:endParaRPr lang="en-US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талантлив по-своему. Задача воспитателя – </a:t>
            </a:r>
            <a:endParaRPr lang="en-US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найти этот талант и развить его.</a:t>
            </a:r>
          </a:p>
          <a:p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ru-RU" b="1" dirty="0" smtClean="0">
                <a:latin typeface="Times New Roman" pitchFamily="18" charset="0"/>
                <a:cs typeface="Times New Roman" pitchFamily="18" charset="0"/>
              </a:rPr>
              <a:t>E-mail   </a:t>
            </a:r>
            <a:r>
              <a:rPr lang="en-US" altLang="ru-RU" b="1" dirty="0">
                <a:latin typeface="Times New Roman" pitchFamily="18" charset="0"/>
                <a:cs typeface="Times New Roman" pitchFamily="18" charset="0"/>
              </a:rPr>
              <a:t>krupinova_nataly@mail.ru</a:t>
            </a:r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Сайт     </a:t>
            </a:r>
            <a:r>
              <a:rPr lang="en-US" altLang="ru-RU" b="1" dirty="0" smtClean="0">
                <a:latin typeface="Times New Roman" pitchFamily="18" charset="0"/>
                <a:cs typeface="Times New Roman" pitchFamily="18" charset="0"/>
              </a:rPr>
              <a:t>krupinovanataly.1c-umi.ru</a:t>
            </a:r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2" r="12185"/>
          <a:stretch/>
        </p:blipFill>
        <p:spPr>
          <a:xfrm>
            <a:off x="251521" y="404664"/>
            <a:ext cx="2060900" cy="2232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4284663" y="1557338"/>
            <a:ext cx="36718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95936" y="957173"/>
            <a:ext cx="4572000" cy="252376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rgbClr val="0000FF"/>
                </a:solidFill>
                <a:latin typeface="Monotype Corsiva" pitchFamily="66" charset="0"/>
                <a:cs typeface="AngsanaUPC" pitchFamily="18" charset="-34"/>
              </a:rPr>
              <a:t>Развитие   воображения  детей   старшего дошкольного   возраста   средствами нетрадиционных    техник    рисования</a:t>
            </a:r>
          </a:p>
          <a:p>
            <a:pPr algn="ctr"/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052736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Возрастная несформированность художественных навыков и умений  мешает ребёнку выражать в рисунке задуманное , затрудняет развитие познания и эстетического восприятия.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Постоянная демонстрация образца навязывает ребёнку определённые штампы и стереотип.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Использование приёмов работы по методике  типовой программы лишают ребёнка возможности выражать своё творческое начало в рисунке. 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Большинство детей не могут  самостоятельно приступить к работе, боясь, что нарисуют «не так, не правильно»; ждут указаний от педагога.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Нетрадиционные изобразительные техники и технологии дают  детям возможность  выбирать, думать,  искать, пробовать, экспериментировать и т.п.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Работа с нетрадиционными материалами развивает у детей творческие способности, его креативность, что способствует общему  психическому и личностному  развитию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детей ( Комарова,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Сакулина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95736" y="476672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</p:txBody>
      </p:sp>
    </p:spTree>
    <p:extLst>
      <p:ext uri="{BB962C8B-B14F-4D97-AF65-F5344CB8AC3E}">
        <p14:creationId xmlns:p14="http://schemas.microsoft.com/office/powerpoint/2010/main" val="391054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3728" y="332656"/>
            <a:ext cx="33567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АНАЛИЗ     ЛИТЕРАТУРЫ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67123" y="980728"/>
            <a:ext cx="8136904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В.В.Давыдов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изучал психологические закономерности развития воображения детей на разных этапах дошкольного  детства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Воображение является  основой развития творческих способностей  детей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Е.Е.Кравцова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Воображение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связано  с осмыслением. Появление смысла в разных видах деятельности позволяет детям разнообразить свои занятия, добиться новых, оригинальных результатов»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Е.Е.Кравцова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Изобразительная деятельность является  благоприятным условием для развития  творческих способностей детей    </a:t>
            </a:r>
            <a:r>
              <a:rPr lang="ru-RU" sz="1600" b="1" i="1" dirty="0" err="1">
                <a:latin typeface="Times New Roman" pitchFamily="18" charset="0"/>
                <a:cs typeface="Times New Roman" pitchFamily="18" charset="0"/>
              </a:rPr>
              <a:t>Сакулина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i="1" dirty="0" err="1">
                <a:latin typeface="Times New Roman" pitchFamily="18" charset="0"/>
                <a:cs typeface="Times New Roman" pitchFamily="18" charset="0"/>
              </a:rPr>
              <a:t>Флерина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, 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Г.Г.Григорьева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Нетрадиционные техники рисования помогут детям почувствовать себя свободными, помогут раскрепоститься, увидеть и передать на бумаге то, что обычными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способамиделать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 намного труднее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 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М.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Шкляров</a:t>
            </a:r>
          </a:p>
          <a:p>
            <a:pPr marL="342900" indent="-342900">
              <a:buFontTx/>
              <a:buAutoNum type="arabicPeriod"/>
            </a:pP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Истоки способностей и дарования детей – на кончиках пальцев. От пальцев, образно говоря, идут тончайшие нити – ручейки, которые питают источник творческой мысли. Другими словами, чем больше мастерства в детской руке, тем умнее ребенок.  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В.А. Сухомлинский.</a:t>
            </a:r>
          </a:p>
          <a:p>
            <a:pPr marL="342900" indent="-342900">
              <a:buFontTx/>
              <a:buAutoNum type="arabicPeriod"/>
            </a:pP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alt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9863" y="4200114"/>
            <a:ext cx="8613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66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36104"/>
            <a:ext cx="72243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ЦЕЛЬ  И  ЗАДАЧИ  ПЕДАГОГИЧЕСКОЙ  ДЕЯТЕЛЬНОСТИ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124744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Цель 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Развитие   воображения  детей   старшего дошкольного   возраста   средствами нетрадиционных    техник    рисования</a:t>
            </a:r>
          </a:p>
          <a:p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2932" y="1916832"/>
            <a:ext cx="633670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>
              <a:defRPr/>
            </a:pP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defRPr/>
            </a:pPr>
            <a:endParaRPr lang="ru-RU" alt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636912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Формировать художественно-образные   представления. </a:t>
            </a:r>
          </a:p>
          <a:p>
            <a:pPr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Формировать  умения и навыки детей в использовании необычных материалов для создания выразительных художественных образов.</a:t>
            </a:r>
            <a:r>
              <a:rPr lang="ru-RU" alt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Формировать у детей технические навыки рисования.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Знакомить детей с современными нетрадиционными материалами и их возможностями в изобразительной деятельности.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Обеспечивать преемственность педагогов и родителей  в развитии воображения  детей в изобразительной деятельности средствами нетрадиционного рисования.</a:t>
            </a:r>
          </a:p>
          <a:p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Содействовать активному  взаимодействию  детей через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                                      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endParaRPr lang="ru-RU" b="1" i="1" dirty="0"/>
          </a:p>
          <a:p>
            <a:endParaRPr lang="ru-RU" b="1" i="1" dirty="0"/>
          </a:p>
          <a:p>
            <a:endParaRPr lang="ru-RU" b="1" i="1" dirty="0"/>
          </a:p>
          <a:p>
            <a:endParaRPr lang="ru-RU" b="1" i="1" dirty="0"/>
          </a:p>
          <a:p>
            <a:endParaRPr lang="ru-RU" b="1" i="1" dirty="0"/>
          </a:p>
          <a:p>
            <a:endParaRPr lang="ru-RU" b="1" i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411760" y="548680"/>
            <a:ext cx="51537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ВЕДУЩАЯ   ПЕДАГОГИЧЕСКАЯ   ИДЕЯ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168589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воображения в  изобразительной деятельности старших дошкольников посредством использования современных нетрадиционных техник рисования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успешным при выполнении педагогом следующих условий:</a:t>
            </a:r>
          </a:p>
          <a:p>
            <a:pPr marL="285750" indent="-28575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создание специально-организованных условий для  развития воображения</a:t>
            </a:r>
          </a:p>
          <a:p>
            <a:pPr marL="285750" indent="-28575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знакомство и  освоение  различных  видов нетрадиционных  техник в продуктивной деятельности</a:t>
            </a:r>
          </a:p>
          <a:p>
            <a:pPr algn="just"/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54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1403350" y="333375"/>
            <a:ext cx="68770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Прямоугольник 2"/>
          <p:cNvSpPr>
            <a:spLocks noChangeArrowheads="1"/>
          </p:cNvSpPr>
          <p:nvPr/>
        </p:nvSpPr>
        <p:spPr bwMode="auto">
          <a:xfrm>
            <a:off x="2627313" y="827088"/>
            <a:ext cx="6210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/>
              <a:t> </a:t>
            </a:r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76951"/>
            <a:ext cx="74609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   АСПЕКТ   ЛИЧНОСТНОГО   ВКЛАДА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58565" y="642699"/>
            <a:ext cx="23559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этап. Диагностика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9152" y="917712"/>
            <a:ext cx="858609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 marL="342900" indent="-342900">
              <a:buAutoNum type="arabicPeriod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Изучить особенности овладения изобразительной деятельностью и развития творчества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методики Т.С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Комаровой </a:t>
            </a:r>
          </a:p>
          <a:p>
            <a:pPr marL="342900" indent="-342900">
              <a:buFontTx/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Изучить развитие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воображения   детей старшего дошкольного возраста по методике 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Дорисовывание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фигур» О.М. Дьяченко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3. Опросник для родителей (Фантазия ребенка)</a:t>
            </a:r>
          </a:p>
          <a:p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3548" y="2334082"/>
            <a:ext cx="6840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Анализ продуктов изобразительной деятельности (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Т.С.Комарова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)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2634790935"/>
              </p:ext>
            </p:extLst>
          </p:nvPr>
        </p:nvGraphicFramePr>
        <p:xfrm>
          <a:off x="323528" y="2669940"/>
          <a:ext cx="7200800" cy="1601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942074630"/>
              </p:ext>
            </p:extLst>
          </p:nvPr>
        </p:nvGraphicFramePr>
        <p:xfrm>
          <a:off x="611560" y="4941168"/>
          <a:ext cx="5113835" cy="1789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03548" y="4437112"/>
            <a:ext cx="73808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Анализ процесса изобразительной деятельности (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Т.С.Комарова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2730649"/>
              </p:ext>
            </p:extLst>
          </p:nvPr>
        </p:nvGraphicFramePr>
        <p:xfrm>
          <a:off x="251520" y="834971"/>
          <a:ext cx="5256584" cy="1153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86622" y="220472"/>
            <a:ext cx="83178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Анализ уровня развития воображения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по методике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Дорисовывание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фигур»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О.М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 Дьяченко</a:t>
            </a:r>
            <a:endParaRPr lang="ru-RU" sz="16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079055"/>
              </p:ext>
            </p:extLst>
          </p:nvPr>
        </p:nvGraphicFramePr>
        <p:xfrm>
          <a:off x="251520" y="2049333"/>
          <a:ext cx="5400599" cy="480866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90897"/>
                <a:gridCol w="275561"/>
                <a:gridCol w="368951"/>
                <a:gridCol w="265190"/>
              </a:tblGrid>
              <a:tr h="403305">
                <a:tc>
                  <a:txBody>
                    <a:bodyPr/>
                    <a:lstStyle/>
                    <a:p>
                      <a:pPr marL="156972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Вопросы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1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96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Увлекается ли ваш ребенок рисованием?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2496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Часто ли ребенок грустит?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</a:tr>
              <a:tr h="49927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Когда ребенок рассказывает какой-нибудь подлинный случай, прибегает ли 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вымышленным подробностям для украшения?</a:t>
                      </a:r>
                      <a:endParaRPr lang="ru-RU" sz="1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</a:tr>
              <a:tr h="34109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Проявляет ли ребенок инициативу в обучении чему-либо?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</a:tr>
              <a:tr h="4992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Спорит ли ребенок с вами по поводу одежды, опираясь на собственный вкус?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2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1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</a:tr>
              <a:tr h="4992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Когда ребенку скучно, рисует ли он одни и те же фигурки "от скуки"?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0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1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</a:tr>
              <a:tr h="34109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Любит ли ребенок импровизировать под музыку танцы или стихи?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1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0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</a:tr>
              <a:tr h="4992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Любит ли ребенок сочинять и рассказывать какие-либо сказки или истории?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1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0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</a:tr>
              <a:tr h="34109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Вашему ребенку снятся необыкновенные сны?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ctr"/>
                </a:tc>
              </a:tr>
              <a:tr h="4992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Плачет ли ребенок под впечатлением фильма или прочитанной книги?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1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0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353" marR="17353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4054469896"/>
              </p:ext>
            </p:extLst>
          </p:nvPr>
        </p:nvGraphicFramePr>
        <p:xfrm>
          <a:off x="5652119" y="1628800"/>
          <a:ext cx="3444041" cy="2674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5804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332656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   АСПЕКТ   ЛИЧНОСТНОГО   ВКЛАДА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7624" y="1052736"/>
            <a:ext cx="9262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3040" y="1422068"/>
            <a:ext cx="77773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1.Учить  детей действовать с разнообразными предметами, выделять  ключевые действия ,познавать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их  смысл и смысл действия с ними , действовать  с воображаемыми предметами.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3040" y="2564904"/>
            <a:ext cx="8317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2.Учить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детей выполнять группы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штрихов и пятен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бумаге в определенной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последовательности  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дорисовывать их до виденного ими образа.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3040" y="3231993"/>
            <a:ext cx="7669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3.Побуждать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детей понимать, что изображают другие дети в играх и сами загадывать образы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03040" y="3878324"/>
            <a:ext cx="68772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4.Сознательно формировать у детей режиссерскую игру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Побуждать детей экспериментировать с образом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6. Учить дети  делать зарисовки и при их помощи них добиваться точности изображаемого объекта.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2517" y="701988"/>
            <a:ext cx="24532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435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0" y="444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457200" algn="l"/>
              </a:tabLst>
            </a:pPr>
            <a:endParaRPr lang="ru-RU"/>
          </a:p>
        </p:txBody>
      </p:sp>
      <p:sp>
        <p:nvSpPr>
          <p:cNvPr id="11270" name="Прямоугольник 8"/>
          <p:cNvSpPr>
            <a:spLocks noChangeArrowheads="1"/>
          </p:cNvSpPr>
          <p:nvPr/>
        </p:nvSpPr>
        <p:spPr bwMode="auto">
          <a:xfrm>
            <a:off x="5115138" y="3113087"/>
            <a:ext cx="2286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457200" algn="l"/>
              </a:tabLst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227" y="656513"/>
            <a:ext cx="874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92006"/>
            <a:ext cx="69847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   АСПЕКТ   ЛИЧНОСТНОГО   ВКЛАДА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539184"/>
              </p:ext>
            </p:extLst>
          </p:nvPr>
        </p:nvGraphicFramePr>
        <p:xfrm>
          <a:off x="467544" y="1556792"/>
          <a:ext cx="8568952" cy="50398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46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4202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864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32583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864095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Этапы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Этапы развития детского рисунка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Соотношение рисунка и воображения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u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Виды нетрадиционных техник</a:t>
                      </a:r>
                      <a:endParaRPr lang="ru-RU" sz="1600" b="0" u="non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1 этап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Экспериментирование средствами  изодеятельности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Экспериментирование</a:t>
                      </a:r>
                      <a:r>
                        <a:rPr lang="ru-RU" sz="1600" baseline="0" dirty="0">
                          <a:latin typeface="Times New Roman" pitchFamily="18" charset="0"/>
                          <a:cs typeface="Times New Roman" pitchFamily="18" charset="0"/>
                        </a:rPr>
                        <a:t> с пятном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baseline="0" dirty="0">
                          <a:latin typeface="Times New Roman" pitchFamily="18" charset="0"/>
                          <a:cs typeface="Times New Roman" pitchFamily="18" charset="0"/>
                        </a:rPr>
                        <a:t>Экспериментирование с группой пятен, способность увидеть в них образ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Рисунок- воображение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Кляксография</a:t>
                      </a:r>
                      <a:r>
                        <a:rPr lang="ru-RU" sz="1600" dirty="0"/>
                        <a:t>,</a:t>
                      </a:r>
                    </a:p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Монотипия,</a:t>
                      </a:r>
                    </a:p>
                    <a:p>
                      <a:r>
                        <a:rPr lang="ru-RU" sz="1600" dirty="0" err="1">
                          <a:latin typeface="Times New Roman" pitchFamily="18" charset="0"/>
                          <a:cs typeface="Times New Roman" pitchFamily="18" charset="0"/>
                        </a:rPr>
                        <a:t>Ниткография</a:t>
                      </a: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</a:p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Расчесывание краски</a:t>
                      </a:r>
                    </a:p>
                    <a:p>
                      <a:r>
                        <a:rPr lang="ru-RU" dirty="0"/>
                        <a:t> 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2 этап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Способность дорисовывать пятна до образа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Встраивание своего рисунка и наоборот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Рисунок- воображение - игра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Рисование тычком, Восковые мелки+ акварель</a:t>
                      </a:r>
                    </a:p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Кляксография с трубочкой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3 этап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1.Изобразительные средства выразительности становятся  целью деятельности ребенка</a:t>
                      </a:r>
                    </a:p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2.Появление набросков</a:t>
                      </a:r>
                    </a:p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3. Появление обобщенного</a:t>
                      </a:r>
                      <a:r>
                        <a:rPr lang="ru-RU" sz="1600" baseline="0" dirty="0">
                          <a:latin typeface="Times New Roman" pitchFamily="18" charset="0"/>
                          <a:cs typeface="Times New Roman" pitchFamily="18" charset="0"/>
                        </a:rPr>
                        <a:t> рисунка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Воображение-рисунок-игра-рисунок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Рисование песком, солью</a:t>
                      </a:r>
                    </a:p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Набрызг</a:t>
                      </a:r>
                    </a:p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Пластилинография</a:t>
                      </a:r>
                    </a:p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Граттаж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331640" y="644418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Система работы по развитию воображения в изодеятельности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средствами нетрадиционных техник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188640"/>
            <a:ext cx="6523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Фрагмент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календарного планирования по изодеятельности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482977"/>
              </p:ext>
            </p:extLst>
          </p:nvPr>
        </p:nvGraphicFramePr>
        <p:xfrm>
          <a:off x="251520" y="557972"/>
          <a:ext cx="8568952" cy="475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92202">
                  <a:extLst>
                    <a:ext uri="{9D8B030D-6E8A-4147-A177-3AD203B41FA5}">
                      <a16:colId xmlns="" xmlns:a16="http://schemas.microsoft.com/office/drawing/2014/main" val="2807995891"/>
                    </a:ext>
                  </a:extLst>
                </a:gridCol>
                <a:gridCol w="1802772">
                  <a:extLst>
                    <a:ext uri="{9D8B030D-6E8A-4147-A177-3AD203B41FA5}">
                      <a16:colId xmlns="" xmlns:a16="http://schemas.microsoft.com/office/drawing/2014/main" val="4291565082"/>
                    </a:ext>
                  </a:extLst>
                </a:gridCol>
                <a:gridCol w="3431740">
                  <a:extLst>
                    <a:ext uri="{9D8B030D-6E8A-4147-A177-3AD203B41FA5}">
                      <a16:colId xmlns="" xmlns:a16="http://schemas.microsoft.com/office/drawing/2014/main" val="1801651821"/>
                    </a:ext>
                  </a:extLst>
                </a:gridCol>
                <a:gridCol w="2142238">
                  <a:extLst>
                    <a:ext uri="{9D8B030D-6E8A-4147-A177-3AD203B41FA5}">
                      <a16:colId xmlns="" xmlns:a16="http://schemas.microsoft.com/office/drawing/2014/main" val="2527106582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 /месяц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Темы 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Методы</a:t>
                      </a:r>
                      <a:r>
                        <a:rPr lang="ru-RU" sz="1600" b="0" i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приемы </a:t>
                      </a:r>
                      <a:endParaRPr lang="ru-RU" sz="16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65408005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этап 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Пейзаж» 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(кляксография)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1.Знакомство с нетрадиционной техникой рисования кляксография.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Развивать умения детей создавать  композиции, самостоятельно подбирать  цветовую гамму 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Развивать воображение 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Д/И « На что похожа клякса?»</a:t>
                      </a:r>
                    </a:p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Метод творческой визуализации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52279942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этап 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Ноябрь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Астры в вазе» 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 восковые мелки+акварель)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1.Развивать чувство  композиции, цветовое восприятие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Развивать творческое  воображение </a:t>
                      </a:r>
                    </a:p>
                    <a:p>
                      <a:endParaRPr lang="ru-RU" sz="16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Рассматривание натюрмортов с цветами, </a:t>
                      </a:r>
                    </a:p>
                    <a:p>
                      <a:r>
                        <a:rPr lang="ru-RU" sz="16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Игровой прием </a:t>
                      </a:r>
                    </a:p>
                    <a:p>
                      <a:r>
                        <a:rPr lang="ru-RU" sz="16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Фотографирование»</a:t>
                      </a:r>
                      <a:endParaRPr lang="ru-RU" sz="16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07913129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этап 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 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 Дворец для Снежной королевы»</a:t>
                      </a:r>
                    </a:p>
                    <a:p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 монотипия, набрызг)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1.Знакомство с сочетанием  двух техник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2.Развивать творческое воображение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6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3.Воспитание аккуратности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ru-RU" sz="16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Д/и « Теплый- холодный цвет»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Выполнение формообразующих  движений  руками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08390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24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756" y="226310"/>
            <a:ext cx="2808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этап. </a:t>
            </a:r>
            <a:r>
              <a:rPr lang="ru-RU" alt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31961" y="242471"/>
            <a:ext cx="2778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</a:t>
            </a:r>
            <a:r>
              <a:rPr lang="en-US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  <a:endParaRPr lang="ru-RU" dirty="0"/>
          </a:p>
        </p:txBody>
      </p:sp>
      <p:pic>
        <p:nvPicPr>
          <p:cNvPr id="10" name="Рисунок 8" descr="IMG_20141202_09145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099" y="4415659"/>
            <a:ext cx="3120001" cy="23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6"/>
          <a:stretch/>
        </p:blipFill>
        <p:spPr>
          <a:xfrm>
            <a:off x="6732072" y="3515659"/>
            <a:ext cx="2165911" cy="3240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902" y="629991"/>
            <a:ext cx="3120000" cy="23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449225" y="95547"/>
            <a:ext cx="1955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Художественный досуг «Пасхальные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писанки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71520" y="2992439"/>
            <a:ext cx="2972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Мастер-класс « Сердце для мамы»</a:t>
            </a:r>
          </a:p>
          <a:p>
            <a:pPr algn="ctr"/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тестопластика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988" y="3967017"/>
            <a:ext cx="28222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Социо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игровая технология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9" r="21045"/>
          <a:stretch/>
        </p:blipFill>
        <p:spPr>
          <a:xfrm>
            <a:off x="3786457" y="4031066"/>
            <a:ext cx="2597457" cy="2700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984210" y="3659240"/>
            <a:ext cx="22019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Мастер-класс  « Бабочка»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7099" y="657572"/>
            <a:ext cx="554903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Наблюдения  в природе, экологической гостиной, за играми детей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Экспериментирование с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водой, песком, красками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Индивидуальная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с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детьми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Виртуальные экскурсии в музей,  в зимний лес, в космос, в сказку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Рассматривание произведений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живописи  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Игровые ситуации «Волшебные картинки». «Перевертыши», «Камешки на берегу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», «О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чем рассказала музыка», «На что похожи наши ладошки», «Сказочное животное».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Художественный досуг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«Пасхальные </a:t>
            </a:r>
            <a:r>
              <a:rPr lang="ru-RU" sz="1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писанки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Мастер-классы «Сердце для мамы», «Бабочка»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Обыгрывание незавершенного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рисунка 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Социо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-игровая технология «Перчатки для котят»</a:t>
            </a:r>
          </a:p>
        </p:txBody>
      </p:sp>
    </p:spTree>
    <p:extLst>
      <p:ext uri="{BB962C8B-B14F-4D97-AF65-F5344CB8AC3E}">
        <p14:creationId xmlns:p14="http://schemas.microsoft.com/office/powerpoint/2010/main" val="381564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548680"/>
            <a:ext cx="3408000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:\фото подгот.группа\DSC_379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3" r="16850"/>
          <a:stretch/>
        </p:blipFill>
        <p:spPr bwMode="auto">
          <a:xfrm>
            <a:off x="323527" y="4077072"/>
            <a:ext cx="3504121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84680"/>
            <a:ext cx="336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72662" y="147990"/>
            <a:ext cx="23986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Обыгрывание поделок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7099" y="3589566"/>
            <a:ext cx="37444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Дидактическая игра « На что похоже?»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149" y="4077072"/>
            <a:ext cx="336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5177826" y="3620343"/>
            <a:ext cx="20266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Рассматривание картин </a:t>
            </a:r>
          </a:p>
        </p:txBody>
      </p:sp>
    </p:spTree>
    <p:extLst>
      <p:ext uri="{BB962C8B-B14F-4D97-AF65-F5344CB8AC3E}">
        <p14:creationId xmlns:p14="http://schemas.microsoft.com/office/powerpoint/2010/main" val="3676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058" y="461638"/>
            <a:ext cx="85975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Выставки совместных  работ родителей и воспитанников, 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Художественный досуг с участием родителей,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Оформление группового 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помещения 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праздникам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овый год», « 8 Марта»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Консультативные 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встречи « Развитие воображения в  изодеятельности»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Семинар « Знакомство с нетрадиционными  техниками и их ролью в развитии ребенка»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Мастер-классы  « К нам пришла весна», « Славянская письменность» ( мама </a:t>
            </a:r>
            <a:r>
              <a:rPr lang="ru-RU" sz="16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Марьева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А.О.) 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2955" y="75982"/>
            <a:ext cx="3504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с  </a:t>
            </a:r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родителями 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47" y="2308654"/>
            <a:ext cx="1620001" cy="216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268" y="2384237"/>
            <a:ext cx="3201921" cy="180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615" y="4487777"/>
            <a:ext cx="2880000" cy="2160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615" y="2028474"/>
            <a:ext cx="2880000" cy="216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77564" y="2000877"/>
            <a:ext cx="21598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Консультативные встречи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80076" y="4184237"/>
            <a:ext cx="30430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Мастер-класс « К нам пришла весна»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8241" y="1906512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Семинар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 Знакомство с нетрадиционными техниками»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8" y="4843505"/>
            <a:ext cx="2640000" cy="198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853" y="4843505"/>
            <a:ext cx="2640000" cy="1980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34330" y="4502191"/>
            <a:ext cx="34590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Мастер-класс « славянская письменность»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8860" y="165936"/>
            <a:ext cx="6752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Обогащение развивающей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предметно- пространственной среды</a:t>
            </a:r>
          </a:p>
        </p:txBody>
      </p:sp>
      <p:pic>
        <p:nvPicPr>
          <p:cNvPr id="5122" name="Рисунок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40" b="11842"/>
          <a:stretch>
            <a:fillRect/>
          </a:stretch>
        </p:blipFill>
        <p:spPr bwMode="auto">
          <a:xfrm>
            <a:off x="397515" y="1121787"/>
            <a:ext cx="3443572" cy="237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Рисунок 1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" t="6074" r="7780" b="10597"/>
          <a:stretch/>
        </p:blipFill>
        <p:spPr bwMode="auto">
          <a:xfrm>
            <a:off x="4595169" y="1133473"/>
            <a:ext cx="3563999" cy="237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6682" y="535268"/>
            <a:ext cx="3465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Наполнение  необходимым  материалом для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изотворчества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19764" y="680482"/>
            <a:ext cx="35148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Выставка  предметов народного творчества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82" y="4134578"/>
            <a:ext cx="3501473" cy="237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764" y="4134578"/>
            <a:ext cx="3544922" cy="237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110942" y="3742238"/>
            <a:ext cx="49221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ширм для развития у детей режиссерской игры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83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5696" y="476672"/>
            <a:ext cx="53576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ДИАПАЗОН     ЛИЧНОСТНОГО     ВКЛАДА 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980728"/>
            <a:ext cx="82089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1.Разработка конспектов «Морозные узоры», « Замок для Снежной королевы»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2.Разработка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календарно-тематического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планирования по развитию воображения в изодеятельности 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file"/>
              </a:rPr>
              <a:t>3.Картотека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file"/>
              </a:rPr>
              <a:t>игр и игровых упражнений , направленных на  развитие ребенка в изобразительной деятельности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file"/>
              </a:rPr>
              <a:t>4. Картотека игр и упражнений для развития  творческого воображения у дошкольников  5-7 лет</a:t>
            </a:r>
            <a:endParaRPr lang="ru-RU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Создание газеты для  родителей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«Печатки- отпечатки»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Макет для развития режиссерской игры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buFontTx/>
              <a:buAutoNum type="arabicPeriod"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buFontTx/>
              <a:buAutoNum type="arabicPeriod"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5667644"/>
              </p:ext>
            </p:extLst>
          </p:nvPr>
        </p:nvGraphicFramePr>
        <p:xfrm>
          <a:off x="251520" y="3876398"/>
          <a:ext cx="3894072" cy="27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4" name="Документ" r:id="rId6" imgW="9722472" imgH="6741822" progId="Word.Document.12">
                  <p:embed/>
                </p:oleObj>
              </mc:Choice>
              <mc:Fallback>
                <p:oleObj name="Документ" r:id="rId6" imgW="9722472" imgH="6741822" progId="Word.Document.12">
                  <p:embed/>
                  <p:pic>
                    <p:nvPicPr>
                      <p:cNvPr id="6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3876398"/>
                        <a:ext cx="3894072" cy="2700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876398"/>
            <a:ext cx="3993426" cy="27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815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692696"/>
            <a:ext cx="807484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Развитие игровой деятельности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у детей привела к обогащению  содержательной  стороны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детского рисунка и появление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замысла.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Дети  проявляют эмоциональную отзывчивость, эстетические чувства, отношение к изображаемому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В  рисунках дети проявляют  творческое воображение, прослеживается  индивидуальность.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4.Дети самостоятельно выбирают  изобразительные материалы для создания образов.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рисунках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появляются разнообразные сюжеты, дети переносят  сюжеты рисунков в игру.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Детские рисунки  занимают призовые места в конкурсах  различного уровня.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Увеличилось количество родителей, заинтересованных  изобразительной  деятельностью детей, освоивших способы взаимодействия с детьми в рисовании и  принимающих участие в совместной творческой деятельности.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 родителей (законных представителей) повысилась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педагогическая компетентность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области художественно-эстетического развития детей (развитие творческого воображения  в изодеятельности средствами нетрадиционных техник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рисования)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83768" y="251356"/>
            <a:ext cx="2808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РЕЗУЛЬТАТИВНОСТЬ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92" y="3765371"/>
            <a:ext cx="1619027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82"/>
          <a:stretch/>
        </p:blipFill>
        <p:spPr>
          <a:xfrm>
            <a:off x="1820503" y="4053500"/>
            <a:ext cx="3779511" cy="230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1" b="10825"/>
          <a:stretch/>
        </p:blipFill>
        <p:spPr>
          <a:xfrm rot="16200000">
            <a:off x="6176492" y="3547134"/>
            <a:ext cx="2304256" cy="3285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275747" y="6449642"/>
            <a:ext cx="30295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детей в разных техниках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83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9010"/>
            <a:ext cx="8229600" cy="1143000"/>
          </a:xfrm>
        </p:spPr>
        <p:txBody>
          <a:bodyPr/>
          <a:lstStyle/>
          <a:p>
            <a:r>
              <a:rPr lang="ru-RU" altLang="ru-RU" sz="2000" b="1" i="1" dirty="0">
                <a:latin typeface="Times New Roman" pitchFamily="18" charset="0"/>
                <a:cs typeface="Times New Roman" pitchFamily="18" charset="0"/>
              </a:rPr>
              <a:t>3 Этап. Обобщение результатов</a:t>
            </a:r>
            <a:r>
              <a:rPr lang="ru-RU" b="1" i="1" dirty="0"/>
              <a:t/>
            </a:r>
            <a:br>
              <a:rPr lang="ru-RU" b="1" i="1" dirty="0"/>
            </a:br>
            <a:endParaRPr lang="ru-RU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3419872" y="539388"/>
            <a:ext cx="1562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Диагностика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6840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Анализ продуктов изобразительной деятельности ( на конец года)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344125589"/>
              </p:ext>
            </p:extLst>
          </p:nvPr>
        </p:nvGraphicFramePr>
        <p:xfrm>
          <a:off x="310276" y="1355208"/>
          <a:ext cx="8029575" cy="2217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278893125"/>
              </p:ext>
            </p:extLst>
          </p:nvPr>
        </p:nvGraphicFramePr>
        <p:xfrm>
          <a:off x="314265" y="4293096"/>
          <a:ext cx="8181975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16360" y="3680950"/>
            <a:ext cx="67687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Анализ процесса изобразительной деятельности ( на конец года)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04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4719207"/>
              </p:ext>
            </p:extLst>
          </p:nvPr>
        </p:nvGraphicFramePr>
        <p:xfrm>
          <a:off x="395536" y="763504"/>
          <a:ext cx="7236804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83568" y="116632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Анализ уровня развития воображения методике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Дорисовывание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фигур» О.М. Дьяченко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3387750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Опросник для родителей (Фантазия ребенка)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73413893"/>
              </p:ext>
            </p:extLst>
          </p:nvPr>
        </p:nvGraphicFramePr>
        <p:xfrm>
          <a:off x="197514" y="4005064"/>
          <a:ext cx="7632848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0388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260648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ТРАНСЛИРУЕМОСТЬ  ПРАКТИЧЕСКИХ     ДОСТИЖЕНИЙ 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660758"/>
            <a:ext cx="8712968" cy="5576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lnSpc>
                <a:spcPct val="80000"/>
              </a:lnSpc>
            </a:pPr>
            <a:r>
              <a:rPr lang="ru-RU" alt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уровне  ДОО: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Открытое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занятие для педагогов ДОУ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художественно-эстетическому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занятия « Морозные узоры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на педсовете  с сообщением на тему </a:t>
            </a:r>
            <a:endParaRPr lang="ru-RU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Развитие  детского творчества</a:t>
            </a:r>
          </a:p>
          <a:p>
            <a:pPr marL="609600" indent="-609600" algn="just">
              <a:lnSpc>
                <a:spcPct val="8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  речи детей  дошкольного возраста средствами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нетрадиционных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техник </a:t>
            </a:r>
          </a:p>
          <a:p>
            <a:pPr marL="609600" indent="-609600" algn="just">
              <a:lnSpc>
                <a:spcPct val="8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продуктивной деятельности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3. Семинар для родителей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«Знакомство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нетрадиционными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техниками изображения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их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ролью в развитии детей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4. Мастер-класс для детей « Бабочка» </a:t>
            </a:r>
          </a:p>
          <a:p>
            <a:pPr marL="609600" indent="-609600" algn="just">
              <a:lnSpc>
                <a:spcPct val="8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5. Мастер-класс для родителей « К нам пришла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весна»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80000"/>
              </a:lnSpc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80000"/>
              </a:lnSpc>
            </a:pPr>
            <a:endParaRPr lang="ru-RU" altLang="ru-RU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91" y="2433885"/>
            <a:ext cx="2777481" cy="18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3" y="4437469"/>
            <a:ext cx="2520280" cy="2091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0" r="18645"/>
          <a:stretch/>
        </p:blipFill>
        <p:spPr>
          <a:xfrm>
            <a:off x="421094" y="3774698"/>
            <a:ext cx="1777833" cy="14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2" r="21173"/>
          <a:stretch/>
        </p:blipFill>
        <p:spPr>
          <a:xfrm>
            <a:off x="3347794" y="3774698"/>
            <a:ext cx="1557533" cy="14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396" y="686395"/>
            <a:ext cx="2745076" cy="1544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852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78488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lnSpc>
                <a:spcPct val="80000"/>
              </a:lnSpc>
            </a:pPr>
            <a:r>
              <a:rPr lang="ru-RU" alt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уровне города: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1.Участие в городском  смотре-конкурсе среди  дошкольных учреждений « Лучшая группа старшего дошкольного возраста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День открытых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дверей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3.Публикация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сайте ДОУ (электронная газета «Чайка») Мастер-класс </a:t>
            </a:r>
            <a:endParaRPr lang="ru-RU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Бабочка» авторы Крупинова Н.Г. Полякова Д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80000"/>
              </a:lnSpc>
            </a:pPr>
            <a:r>
              <a:rPr lang="ru-RU" alt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федеральном уровне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80000"/>
              </a:lnSpc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Доклад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Нетрадиционные  техники как увлекательный способ  рисования»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Электронное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педагогическое издание «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Нуми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Развитие  детского творчества  и речи детей дошкольного возраста средствами нетрадиционных  техник в продуктивной деятельности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Электронное педагогическое издание «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Нуми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 « Знакомство с нетрадиционными  техниками рисования и их роль в развитии дошкольников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Всероссийское издание </a:t>
            </a:r>
            <a:endParaRPr lang="ru-RU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Педразвитие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Доклад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электронном сборнике конференции « Развитие мелкой моторики  руки у детей старшего дошкольного возраста с помощью нетрадиционных техник  рисования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Всероссийское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издание « Вестник Педагога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Выбор нетрадиционных  техник изображения для развития творческого воображения детей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Всероссийское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 издание « Вестник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педагога»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316" y="1412776"/>
            <a:ext cx="1556607" cy="116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81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67744" y="364014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СПИСОК      ЛИТЕРАТУРЫ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765995"/>
            <a:ext cx="835292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 Федеральный государственный образовательный стандарт дошкольного образования. (утв. приказом Министерства образования и науки РФ от 17 октября 2013г. N 1155)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Давыдова Г.Н. Нетрадиционные техники рисования в детском саду. Часть 1, 2. - М.: «Издательство Скрипторий 2003», 2007. -80 с,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3.Дьяченко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О.М. Развитие воображения дошкольника/О. М. Дьяченко - М.: Мозаика-Синтез, 2008. - 128 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4.Комарова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Т.С. "Диагностика овладения изобразительной деятельностью" / "Педагогическая диагностика развития детей перед поступлением в школу" /Библиотека программы от рождения до школы, современный образовательный стандарт. - Издательство Мозаика - Синтез, 2012г. -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67- 82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5. Кравцова Е.Е. «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Разбуди в ребенке волшебника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6.Лыкова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И.А. Изобразительное творчество в детском саду. Путешествия в       тапочках, валенках, ластах, босиком, на ковре - самолете и в машине времени. Занятия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ИЗОстудии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– М.: Издательский дом «Карапуз», 2008.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Никитина А.В. Нетрадиционные техники рисования в детском саду. Планирование, конспекты занятий: Пособие для воспитателей и заинтересованных родителей. - СПб.: КАРО, 2014.-96 с.+16 с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цв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вкл.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.Тихомирова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О.Ю., Лебедева Г.А. Пластилиновая картина: Для работы с детьми дошкольного и младшего школьного возраста. - М.: Мозаика-синтез,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2011.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.Цвитария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Т.А. Нетрадиционные техники рисования. Интегрированные занятия в ДОУ.  М.: ТЦ Сфера, 2011.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10.Яковлева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Т.Н. Пластилиновая живопись. Методическое пособие. – М.: ТЦ Сфера, 2010.</a:t>
            </a:r>
          </a:p>
        </p:txBody>
      </p:sp>
    </p:spTree>
    <p:extLst>
      <p:ext uri="{BB962C8B-B14F-4D97-AF65-F5344CB8AC3E}">
        <p14:creationId xmlns:p14="http://schemas.microsoft.com/office/powerpoint/2010/main" val="292197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80292" y="404664"/>
            <a:ext cx="648716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 smtClean="0">
                <a:ln/>
                <a:solidFill>
                  <a:schemeClr val="accent3"/>
                </a:solidFill>
              </a:rPr>
              <a:t>Творческих успехов! </a:t>
            </a:r>
            <a:endParaRPr lang="ru-RU" sz="54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8194" name="Picture 2" descr="http://www.playcast.ru/uploads/2017/02/22/2174938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4824536" cy="413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О 2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2589</TotalTime>
  <Words>1663</Words>
  <Application>Microsoft Office PowerPoint</Application>
  <PresentationFormat>Экран (4:3)</PresentationFormat>
  <Paragraphs>299</Paragraphs>
  <Slides>23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ИЗО 2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 Этап. Обобщение результатов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«Использование нетрадиционной техники рисования крупой». </dc:title>
  <dc:creator>User</dc:creator>
  <cp:lastModifiedBy>Roman</cp:lastModifiedBy>
  <cp:revision>233</cp:revision>
  <cp:lastPrinted>2017-03-16T21:21:02Z</cp:lastPrinted>
  <dcterms:created xsi:type="dcterms:W3CDTF">2014-08-22T13:56:06Z</dcterms:created>
  <dcterms:modified xsi:type="dcterms:W3CDTF">2022-02-07T16:02:15Z</dcterms:modified>
</cp:coreProperties>
</file>