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60" r:id="rId5"/>
    <p:sldId id="259" r:id="rId6"/>
    <p:sldId id="267" r:id="rId7"/>
    <p:sldId id="261" r:id="rId8"/>
    <p:sldId id="262" r:id="rId9"/>
    <p:sldId id="263" r:id="rId10"/>
    <p:sldId id="264" r:id="rId11"/>
    <p:sldId id="266" r:id="rId12"/>
    <p:sldId id="269" r:id="rId13"/>
    <p:sldId id="268" r:id="rId14"/>
    <p:sldId id="270" r:id="rId15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1644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10/20/2020</a:t>
            </a:fld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10/20/2020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10/20/2020</a:t>
            </a:fld>
            <a:endParaRPr lang="en-US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10/20/2020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10/20/2020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10/20/2020</a:t>
            </a:fld>
            <a:endParaRPr lang="en-US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10/20/2020</a:t>
            </a:fld>
            <a:endParaRPr lang="en-US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10/20/2020</a:t>
            </a:fld>
            <a:endParaRPr lang="en-US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10/20/2020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10/20/2020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10/20/2020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10/20/2020</a:t>
            </a:fld>
            <a:endParaRPr lang="en-US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1000" y="2438400"/>
            <a:ext cx="8458200" cy="122237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Коррекция звукопроизношения у детей старшего дошкольного возраста с общим недоразвитием речи </a:t>
            </a:r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</a:rPr>
              <a:t>III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 уровня при </a:t>
            </a:r>
            <a:r>
              <a:rPr lang="ru-RU" b="1" dirty="0" err="1" smtClean="0">
                <a:solidFill>
                  <a:schemeClr val="accent2">
                    <a:lumMod val="75000"/>
                  </a:schemeClr>
                </a:solidFill>
              </a:rPr>
              <a:t>дизартрическом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 компоненте с помощью </a:t>
            </a:r>
            <a:r>
              <a:rPr lang="ru-RU" b="1" dirty="0" err="1" smtClean="0">
                <a:solidFill>
                  <a:schemeClr val="accent2">
                    <a:lumMod val="75000"/>
                  </a:schemeClr>
                </a:solidFill>
              </a:rPr>
              <a:t>самомассажа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1000" y="5715000"/>
            <a:ext cx="8458200" cy="914400"/>
          </a:xfrm>
        </p:spPr>
        <p:txBody>
          <a:bodyPr>
            <a:normAutofit fontScale="77500" lnSpcReduction="20000"/>
          </a:bodyPr>
          <a:lstStyle/>
          <a:p>
            <a:pPr algn="r"/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Подготовила:</a:t>
            </a:r>
            <a:endParaRPr lang="ru-RU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учитель-логопед </a:t>
            </a:r>
            <a:endParaRPr lang="ru-RU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Шестакова М.А.</a:t>
            </a:r>
            <a:endParaRPr lang="ru-RU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09600" y="228600"/>
            <a:ext cx="762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533400" y="304800"/>
            <a:ext cx="8001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«ДЕТСКИЙ САД №10» г. ОРЛА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52400" y="304800"/>
            <a:ext cx="8991600" cy="4953000"/>
          </a:xfrm>
        </p:spPr>
        <p:txBody>
          <a:bodyPr>
            <a:normAutofit/>
          </a:bodyPr>
          <a:lstStyle/>
          <a:p>
            <a:pPr algn="just"/>
            <a:endParaRPr lang="en-US" sz="2400" dirty="0" smtClean="0">
              <a:solidFill>
                <a:schemeClr val="bg2">
                  <a:lumMod val="25000"/>
                </a:schemeClr>
              </a:solidFill>
            </a:endParaRPr>
          </a:p>
          <a:p>
            <a:pPr algn="just"/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Для преодоления фонетических нарушений речи в структуре различного рода речевых дефектов необходимо развивать ручную моторику и моторику артикуляционного аппарата, формировать правильную артикуляцию звуков в различных фонетических условиях произношения  и вырабатывать интонационную выразительность речи с помощью специальных комплексов упражнений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(</a:t>
            </a:r>
            <a:r>
              <a:rPr lang="ru-RU" sz="2400" dirty="0" err="1" smtClean="0">
                <a:solidFill>
                  <a:schemeClr val="accent1">
                    <a:lumMod val="75000"/>
                  </a:schemeClr>
                </a:solidFill>
              </a:rPr>
              <a:t>самомассажа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. </a:t>
            </a:r>
            <a:endParaRPr lang="en-US" sz="24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pPr algn="just"/>
            <a:r>
              <a:rPr lang="ru-RU" sz="2400" b="1" dirty="0" err="1" smtClean="0">
                <a:solidFill>
                  <a:schemeClr val="accent1">
                    <a:lumMod val="75000"/>
                  </a:schemeClr>
                </a:solidFill>
              </a:rPr>
              <a:t>Самомассаж</a:t>
            </a:r>
            <a:r>
              <a:rPr lang="ru-RU" sz="2400" i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— это массаж, выполняемый самим ребенком (подростком или взрослым), страдающим речевой патологией.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83820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Цель и задачи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371600"/>
            <a:ext cx="8686800" cy="5257800"/>
          </a:xfrm>
        </p:spPr>
        <p:txBody>
          <a:bodyPr>
            <a:normAutofit fontScale="70000" lnSpcReduction="20000"/>
          </a:bodyPr>
          <a:lstStyle/>
          <a:p>
            <a:r>
              <a:rPr lang="ru-RU" b="1" dirty="0" smtClean="0">
                <a:solidFill>
                  <a:schemeClr val="bg2">
                    <a:lumMod val="25000"/>
                  </a:schemeClr>
                </a:solidFill>
              </a:rPr>
              <a:t>Цель: 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осуществление работы по коррекции звукопроизношения у детей старшего дошкольного возраста с общим недоразвитием речи </a:t>
            </a:r>
            <a:r>
              <a:rPr lang="en-US" dirty="0" smtClean="0">
                <a:solidFill>
                  <a:schemeClr val="bg2">
                    <a:lumMod val="25000"/>
                  </a:schemeClr>
                </a:solidFill>
              </a:rPr>
              <a:t>III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 уровня при </a:t>
            </a:r>
            <a:r>
              <a:rPr lang="ru-RU" dirty="0" err="1" smtClean="0">
                <a:solidFill>
                  <a:schemeClr val="bg2">
                    <a:lumMod val="25000"/>
                  </a:schemeClr>
                </a:solidFill>
              </a:rPr>
              <a:t>дизартрическом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 компоненте с помощью </a:t>
            </a:r>
            <a:r>
              <a:rPr lang="ru-RU" dirty="0" err="1" smtClean="0">
                <a:solidFill>
                  <a:schemeClr val="bg2">
                    <a:lumMod val="25000"/>
                  </a:schemeClr>
                </a:solidFill>
              </a:rPr>
              <a:t>самомассажа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.</a:t>
            </a:r>
          </a:p>
          <a:p>
            <a:endParaRPr lang="ru-RU" dirty="0" smtClean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ru-RU" b="1" dirty="0" smtClean="0">
                <a:solidFill>
                  <a:schemeClr val="bg2">
                    <a:lumMod val="25000"/>
                  </a:schemeClr>
                </a:solidFill>
              </a:rPr>
              <a:t>Задачи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: </a:t>
            </a:r>
          </a:p>
          <a:p>
            <a:pPr>
              <a:buNone/>
            </a:pP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– проанализировать специальную лингвистическую, психолого-педагогическую, логопедическую и методическую литературу по проблеме исследования; </a:t>
            </a:r>
          </a:p>
          <a:p>
            <a:pPr>
              <a:buNone/>
            </a:pP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– подобрать и апробировать в ходе специально организованных занятий серию упражнений </a:t>
            </a:r>
            <a:r>
              <a:rPr lang="ru-RU" dirty="0" err="1" smtClean="0">
                <a:solidFill>
                  <a:schemeClr val="bg2">
                    <a:lumMod val="25000"/>
                  </a:schemeClr>
                </a:solidFill>
              </a:rPr>
              <a:t>самомассажа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 по коррекции звукопроизношения у детей с общим недоразвитием речи III уровня при </a:t>
            </a:r>
            <a:r>
              <a:rPr lang="ru-RU" dirty="0" err="1" smtClean="0">
                <a:solidFill>
                  <a:schemeClr val="bg2">
                    <a:lumMod val="25000"/>
                  </a:schemeClr>
                </a:solidFill>
              </a:rPr>
              <a:t>дизартрическом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 компоненте.</a:t>
            </a:r>
          </a:p>
          <a:p>
            <a:pPr>
              <a:buNone/>
            </a:pP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–  Привлечь  родителей  к  применению  системы упражнений </a:t>
            </a:r>
            <a:r>
              <a:rPr lang="ru-RU" dirty="0" err="1" smtClean="0">
                <a:solidFill>
                  <a:schemeClr val="bg2">
                    <a:lumMod val="25000"/>
                  </a:schemeClr>
                </a:solidFill>
              </a:rPr>
              <a:t>самомассажа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 по коррекции звукопроизношения у детей с общим недоразвитием речи III уровня при </a:t>
            </a:r>
            <a:r>
              <a:rPr lang="ru-RU" dirty="0" err="1" smtClean="0">
                <a:solidFill>
                  <a:schemeClr val="bg2">
                    <a:lumMod val="25000"/>
                  </a:schemeClr>
                </a:solidFill>
              </a:rPr>
              <a:t>дизартрическом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 компоненте.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686800" cy="6858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</a:rPr>
              <a:t>Основные направления работы по коррекции звукопроизношения у детей старшего дошкольного возраста с ОНР III уровня пи </a:t>
            </a:r>
            <a:r>
              <a:rPr lang="ru-RU" sz="2000" b="1" dirty="0" err="1" smtClean="0">
                <a:solidFill>
                  <a:schemeClr val="accent2">
                    <a:lumMod val="75000"/>
                  </a:schemeClr>
                </a:solidFill>
              </a:rPr>
              <a:t>дизартрическом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</a:rPr>
              <a:t> компоненте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62000" y="1219200"/>
            <a:ext cx="7772400" cy="510540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b="1" dirty="0" smtClean="0"/>
              <a:t> </a:t>
            </a:r>
            <a:endParaRPr lang="ru-RU" dirty="0" smtClean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коррекция моторных нарушений (развитие артикуляционной, мелкой, общей моторики);</a:t>
            </a:r>
          </a:p>
          <a:p>
            <a:endParaRPr lang="ru-RU" dirty="0" smtClean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формирование правильного дыхания;</a:t>
            </a:r>
          </a:p>
          <a:p>
            <a:endParaRPr lang="ru-RU" dirty="0" smtClean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коррекция фонетической и фонематической сторон речи (развитие правильной артикуляции, формирование фонематического слуха и восприятия).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04800" y="381000"/>
          <a:ext cx="8534400" cy="6187440"/>
        </p:xfrm>
        <a:graphic>
          <a:graphicData uri="http://schemas.openxmlformats.org/drawingml/2006/table">
            <a:tbl>
              <a:tblPr/>
              <a:tblGrid>
                <a:gridCol w="546474"/>
                <a:gridCol w="1751338"/>
                <a:gridCol w="2845058"/>
                <a:gridCol w="3391530"/>
              </a:tblGrid>
              <a:tr h="37562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№ </a:t>
                      </a:r>
                      <a:r>
                        <a:rPr lang="ru-RU" sz="1400" b="1" dirty="0" err="1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п\п</a:t>
                      </a:r>
                      <a:endParaRPr lang="ru-RU" sz="1200" b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163" marR="43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Направления</a:t>
                      </a:r>
                      <a:endParaRPr lang="ru-RU" sz="1200" b="1">
                        <a:solidFill>
                          <a:schemeClr val="accent2">
                            <a:lumMod val="75000"/>
                          </a:schemeClr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163" marR="43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Коррегируемые</a:t>
                      </a:r>
                      <a:r>
                        <a:rPr lang="ru-RU" sz="14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процессы</a:t>
                      </a:r>
                      <a:endParaRPr lang="ru-RU" sz="1200" b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163" marR="43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Методы и приемы коррекции</a:t>
                      </a:r>
                      <a:endParaRPr lang="ru-RU" sz="1200" b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163" marR="43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411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200" b="1">
                        <a:solidFill>
                          <a:schemeClr val="accent2">
                            <a:lumMod val="75000"/>
                          </a:schemeClr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163" marR="43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Моторная сфера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163" marR="43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Нормализация мышечного тонуса;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Развитие моторики артикуляционного аппарата;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Развитие общей и мелкой моторики.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163" marR="43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Массаж (общий и логопедический, самомассаж);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Мимическая гимнастика;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Артикуляционная гимнастика;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Физкультурные занятия, подвижные игры, пальчиковая гимнастика, графомоторные упражнения.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163" marR="43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654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200" b="1">
                        <a:solidFill>
                          <a:schemeClr val="accent2">
                            <a:lumMod val="75000"/>
                          </a:schemeClr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163" marR="43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Дыхание и просодическая сторона речи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163" marR="43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Формирование правильного дыхания;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Развитие мелодико-интонационной (просодической) выразительности речи.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163" marR="43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Упражнения на выработку правильного дыхания;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Упражнения на развитие голосовых функций (высоты, силы);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Упражнения по развитию ритма;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Упражнения по формированию интонационной выразительности речи.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163" marR="43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5121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200" b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163" marR="43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Фонетическая и фонематическая стороны речи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163" marR="43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Коррекция фонетической стороны речи;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Формирование правильной артикуляции звуков (этапы: подготовительный, постановки, автоматизации, дифференциации);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Развитие и совершенствование фонематического слуха и фонематического восприятия.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163" marR="43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Массаж (общий и логопедический, </a:t>
                      </a:r>
                      <a:r>
                        <a:rPr lang="ru-RU" sz="1400" dirty="0" err="1">
                          <a:latin typeface="Times New Roman"/>
                          <a:ea typeface="Calibri"/>
                          <a:cs typeface="Times New Roman"/>
                        </a:rPr>
                        <a:t>самомассаж</a:t>
                      </a: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);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Артикуляционная гимнастика;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Упражнения на выработку правильного артикуляционного уклада </a:t>
                      </a:r>
                      <a:r>
                        <a:rPr lang="ru-RU" sz="1400" dirty="0" err="1">
                          <a:latin typeface="Times New Roman"/>
                          <a:ea typeface="Calibri"/>
                          <a:cs typeface="Times New Roman"/>
                        </a:rPr>
                        <a:t>коррегируемого</a:t>
                      </a: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 звука;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Упражнения на автоматизацию </a:t>
                      </a:r>
                      <a:r>
                        <a:rPr lang="ru-RU" sz="1400" dirty="0" err="1">
                          <a:latin typeface="Times New Roman"/>
                          <a:ea typeface="Calibri"/>
                          <a:cs typeface="Times New Roman"/>
                        </a:rPr>
                        <a:t>коррегируемого</a:t>
                      </a: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 звука;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Игры и упражнения на дифференциацию;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Игры и упражнения на развитие фонематического слуха и фонематического восприятия, фонематического анализа и синтеза.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3163" marR="43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100" b="1" dirty="0" smtClean="0">
                <a:solidFill>
                  <a:schemeClr val="accent2">
                    <a:lumMod val="75000"/>
                  </a:schemeClr>
                </a:solidFill>
              </a:rPr>
              <a:t>Комплексы </a:t>
            </a:r>
            <a:r>
              <a:rPr lang="ru-RU" sz="3100" b="1" dirty="0" err="1" smtClean="0">
                <a:solidFill>
                  <a:schemeClr val="accent2">
                    <a:lumMod val="75000"/>
                  </a:schemeClr>
                </a:solidFill>
              </a:rPr>
              <a:t>самомассажа</a:t>
            </a:r>
            <a:r>
              <a:rPr lang="ru-RU" sz="31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2400" y="1066800"/>
            <a:ext cx="8839200" cy="5791200"/>
          </a:xfrm>
        </p:spPr>
        <p:txBody>
          <a:bodyPr>
            <a:normAutofit fontScale="25000" lnSpcReduction="20000"/>
          </a:bodyPr>
          <a:lstStyle/>
          <a:p>
            <a:pPr lvl="0">
              <a:buNone/>
            </a:pPr>
            <a:r>
              <a:rPr lang="ru-RU" sz="6000" b="1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Мышц головы и шеи</a:t>
            </a:r>
            <a:endParaRPr lang="ru-RU" sz="6000" b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0"/>
            <a:r>
              <a:rPr lang="ru-RU" sz="6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«Я хороший».</a:t>
            </a:r>
            <a:r>
              <a:rPr lang="ru-RU" sz="6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 Расположить ладони обеих рук на области головы, ближе ко лбу, соединив пальцы в центре, и затем провести ладонями по волосам, опускаясь вниз через уши и боковые поверхности шеи к плечам. Движения рук должны быть медленными, одновременными, поглаживающими.</a:t>
            </a:r>
          </a:p>
          <a:p>
            <a:pPr lvl="0"/>
            <a:r>
              <a:rPr lang="ru-RU" sz="6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«Наденем шапочку».</a:t>
            </a:r>
            <a:r>
              <a:rPr lang="ru-RU" sz="6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 Исходное положение рук то же. Движения обеих ладоней  вниз к ушам, а затем по переднебоковой части шеи к ярёмной ямке.</a:t>
            </a:r>
          </a:p>
          <a:p>
            <a:pPr>
              <a:buNone/>
            </a:pPr>
            <a:endParaRPr lang="ru-RU" sz="6000" b="1" i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6000" b="1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Ушных раковин.</a:t>
            </a:r>
            <a:endParaRPr lang="ru-RU" sz="6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0"/>
            <a:r>
              <a:rPr lang="ru-RU" sz="6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«Погрели ушки».</a:t>
            </a:r>
            <a:r>
              <a:rPr lang="ru-RU" sz="6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 Приложить ладони к ушным раковинам и потереть их.</a:t>
            </a:r>
          </a:p>
          <a:p>
            <a:pPr lvl="0"/>
            <a:r>
              <a:rPr lang="ru-RU" sz="6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«Потянули за ушки»</a:t>
            </a:r>
            <a:r>
              <a:rPr lang="ru-RU" sz="6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 Взяться пальцами за ушные мочки и потянуть их вниз 3 – 5 раз.</a:t>
            </a:r>
          </a:p>
          <a:p>
            <a:pPr lvl="0"/>
            <a:r>
              <a:rPr lang="ru-RU" sz="6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«Послушаем тишину»</a:t>
            </a:r>
            <a:r>
              <a:rPr lang="ru-RU" sz="6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 Накрыть ушные раковины ладонями. Подержать их в таком положении 2 – 3 секунды.</a:t>
            </a:r>
          </a:p>
          <a:p>
            <a:pPr>
              <a:buNone/>
            </a:pPr>
            <a:endParaRPr lang="ru-RU" sz="6000" b="1" i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6000" b="1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Мышц языка.</a:t>
            </a:r>
            <a:endParaRPr lang="ru-RU" sz="6000" b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ru-RU" sz="6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1. </a:t>
            </a:r>
            <a:r>
              <a:rPr lang="ru-RU" sz="6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«Поглаживание языка губами».</a:t>
            </a:r>
            <a:r>
              <a:rPr lang="ru-RU" sz="6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 Просунуть язык как возможно больше сквозь узкую щель между губами,   а   затем расслабить его так, чтобы боковые края языка касались углов рта.</a:t>
            </a:r>
          </a:p>
          <a:p>
            <a:r>
              <a:rPr lang="ru-RU" sz="6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2. </a:t>
            </a:r>
            <a:r>
              <a:rPr lang="ru-RU" sz="6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«</a:t>
            </a:r>
            <a:r>
              <a:rPr lang="ru-RU" sz="6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Пошлепывание</a:t>
            </a:r>
            <a:r>
              <a:rPr lang="ru-RU" sz="6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языка губами».</a:t>
            </a:r>
            <a:r>
              <a:rPr lang="ru-RU" sz="6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 Просовывая язык сквозь губы вперёд, пошлепывая его губами, при этом слышится звук « </a:t>
            </a:r>
            <a:r>
              <a:rPr lang="ru-RU" sz="60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пя-пя-пя</a:t>
            </a:r>
            <a:r>
              <a:rPr lang="ru-RU" sz="6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», точно также убирать язык внутрь рта.</a:t>
            </a:r>
          </a:p>
          <a:p>
            <a:r>
              <a:rPr lang="ru-RU" sz="6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3. </a:t>
            </a:r>
            <a:r>
              <a:rPr lang="ru-RU" sz="6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«Поглаживание языка зубами».</a:t>
            </a:r>
            <a:r>
              <a:rPr lang="ru-RU" sz="6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 Просунуть язык как возможно больше сквозь узкую щель между зубами, затем расслабить его так, чтобы боковые края языка касались углов рта. Постепенно убирать язык в полость рта.</a:t>
            </a:r>
          </a:p>
          <a:p>
            <a:r>
              <a:rPr lang="ru-RU" sz="6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4. </a:t>
            </a:r>
            <a:r>
              <a:rPr lang="ru-RU" sz="6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«</a:t>
            </a:r>
            <a:r>
              <a:rPr lang="ru-RU" sz="6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Покусывание</a:t>
            </a:r>
            <a:r>
              <a:rPr lang="ru-RU" sz="6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языка зубами».</a:t>
            </a:r>
            <a:r>
              <a:rPr lang="ru-RU" sz="6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 Легко покусывать язык зубами, высовывая его вперед и убирая назад, в полость рта.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Примеры упражнений </a:t>
            </a:r>
            <a:r>
              <a:rPr lang="ru-RU" dirty="0" err="1" smtClean="0">
                <a:solidFill>
                  <a:schemeClr val="accent2">
                    <a:lumMod val="75000"/>
                  </a:schemeClr>
                </a:solidFill>
              </a:rPr>
              <a:t>самомассажа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81000" y="1371600"/>
            <a:ext cx="41910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00600" y="1371600"/>
            <a:ext cx="40386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Примеры упражнений </a:t>
            </a:r>
            <a:r>
              <a:rPr lang="ru-RU" dirty="0" err="1" smtClean="0">
                <a:solidFill>
                  <a:schemeClr val="accent2">
                    <a:lumMod val="75000"/>
                  </a:schemeClr>
                </a:solidFill>
              </a:rPr>
              <a:t>самомассажа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81000" y="1219200"/>
            <a:ext cx="403860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4400" y="1219200"/>
            <a:ext cx="411480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304800"/>
            <a:ext cx="8686800" cy="5334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err="1" smtClean="0">
                <a:solidFill>
                  <a:schemeClr val="accent2">
                    <a:lumMod val="75000"/>
                  </a:schemeClr>
                </a:solidFill>
              </a:rPr>
              <a:t>Самомассаж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 лица «Озорные мишки»</a:t>
            </a:r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990600"/>
            <a:ext cx="8686800" cy="4876801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sz="5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 </a:t>
            </a:r>
            <a:endParaRPr lang="ru-RU" sz="56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ru-RU" sz="5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Взявшись за середину ушной раковины (а не за мочки!), от­тягивать ее вперед, а затем на­зад, считая медленно до 10. Делать 1 раз.</a:t>
            </a:r>
            <a:endParaRPr lang="ru-RU" sz="56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5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Оттяну вперед я ушки,</a:t>
            </a:r>
            <a:endParaRPr lang="ru-RU" sz="56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5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А потом назад.</a:t>
            </a:r>
            <a:endParaRPr lang="ru-RU" sz="56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5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Словно плюшевые мишки,</a:t>
            </a:r>
            <a:endParaRPr lang="ru-RU" sz="56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5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Детки в ряд сидят.</a:t>
            </a:r>
            <a:endParaRPr lang="ru-RU" sz="56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5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Раз, два, три — скажу, четыре,</a:t>
            </a:r>
            <a:endParaRPr lang="ru-RU" sz="56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5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Пять, и шесть, и семь.</a:t>
            </a:r>
            <a:endParaRPr lang="ru-RU" sz="56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5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Не забудь: массаж для ушек</a:t>
            </a:r>
            <a:endParaRPr lang="ru-RU" sz="56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5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Нужно делать всем.</a:t>
            </a:r>
            <a:endParaRPr lang="ru-RU" sz="56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5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Оттяну вперед я ушки, </a:t>
            </a:r>
            <a:endParaRPr lang="ru-RU" sz="56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5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А потом назад. </a:t>
            </a:r>
            <a:endParaRPr lang="ru-RU" sz="56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5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Словно плюшевые мишки, </a:t>
            </a:r>
            <a:endParaRPr lang="ru-RU" sz="56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5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Детки в ряд сидят.</a:t>
            </a:r>
            <a:endParaRPr lang="ru-RU" sz="56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5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 </a:t>
            </a:r>
            <a:endParaRPr lang="ru-RU" sz="56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ru-RU" sz="5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Указательным и средним паль­цами рук одновременно интен­сивно «рисовать» круги на ще­ках. Делать 1 мин.</a:t>
            </a:r>
            <a:endParaRPr lang="ru-RU" sz="56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5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А теперь по кругу щечки </a:t>
            </a:r>
            <a:endParaRPr lang="ru-RU" sz="56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5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Дружно разотрем: </a:t>
            </a:r>
            <a:endParaRPr lang="ru-RU" sz="56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5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Так забывчивым мишуткам </a:t>
            </a:r>
            <a:endParaRPr lang="ru-RU" sz="56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5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Память разовьем.</a:t>
            </a:r>
            <a:endParaRPr lang="ru-RU" sz="56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5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Раз, два, три — скажу, четыре, </a:t>
            </a:r>
            <a:endParaRPr lang="ru-RU" sz="56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5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Пять и шесть, и семь. </a:t>
            </a:r>
            <a:endParaRPr lang="ru-RU" sz="56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5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Не забудь: массаж для щечек </a:t>
            </a:r>
            <a:endParaRPr lang="ru-RU" sz="56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5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Нужно делать всем!</a:t>
            </a:r>
            <a:endParaRPr lang="ru-RU" sz="56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5600" b="1" dirty="0" smtClean="0">
                <a:solidFill>
                  <a:schemeClr val="bg2">
                    <a:lumMod val="25000"/>
                  </a:schemeClr>
                </a:solidFill>
              </a:rPr>
              <a:t> </a:t>
            </a:r>
            <a:endParaRPr lang="ru-RU" sz="5600" dirty="0" smtClean="0">
              <a:solidFill>
                <a:schemeClr val="bg2">
                  <a:lumMod val="25000"/>
                </a:schemeClr>
              </a:solidFill>
            </a:endParaRPr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76800" y="2286000"/>
            <a:ext cx="15240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29200" y="5029200"/>
            <a:ext cx="14478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304800"/>
            <a:ext cx="8686800" cy="5334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err="1" smtClean="0">
                <a:solidFill>
                  <a:schemeClr val="accent2">
                    <a:lumMod val="75000"/>
                  </a:schemeClr>
                </a:solidFill>
              </a:rPr>
              <a:t>Самомассаж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 лица «Озорные мишки»</a:t>
            </a:r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8600" y="990600"/>
            <a:ext cx="8686800" cy="4876800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sz="4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 </a:t>
            </a:r>
            <a:endParaRPr lang="ru-RU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0"/>
            <a:r>
              <a:rPr lang="ru-RU" sz="4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Теми же двумя пальцами «ри­совать» круги на подбородке, считая до 30. Потом — круги на лбу, также считая до 30. Де­лать по 1 разу.</a:t>
            </a:r>
            <a:endParaRPr lang="ru-RU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4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На подбородке круг черчу: </a:t>
            </a:r>
            <a:endParaRPr lang="ru-RU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4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Мишке я помочь хочу </a:t>
            </a:r>
            <a:endParaRPr lang="ru-RU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4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Четко, быстро говорить, </a:t>
            </a:r>
            <a:endParaRPr lang="ru-RU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4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Звуки все произносить.</a:t>
            </a:r>
            <a:endParaRPr lang="ru-RU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4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Раз, два, три — скажу, четыре, </a:t>
            </a:r>
            <a:endParaRPr lang="ru-RU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4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Пять, и шесть, и семь. </a:t>
            </a:r>
            <a:endParaRPr lang="ru-RU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4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Не забудь: массаж такой </a:t>
            </a:r>
            <a:endParaRPr lang="ru-RU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4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Нужно делать всем!</a:t>
            </a:r>
            <a:endParaRPr lang="ru-RU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4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Чтобы думали получше </a:t>
            </a:r>
            <a:endParaRPr lang="ru-RU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4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Озорные мишки, </a:t>
            </a:r>
            <a:endParaRPr lang="ru-RU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4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Мы </a:t>
            </a:r>
            <a:r>
              <a:rPr lang="ru-RU" sz="48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пгладим</a:t>
            </a:r>
            <a:r>
              <a:rPr lang="ru-RU" sz="4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лобики </a:t>
            </a:r>
            <a:endParaRPr lang="ru-RU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4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Плюшевым плутишкам.</a:t>
            </a:r>
            <a:endParaRPr lang="ru-RU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4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Раз, два, три — скажу, четыре, </a:t>
            </a:r>
            <a:endParaRPr lang="ru-RU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4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Пять, и шесть, и семь. </a:t>
            </a:r>
            <a:endParaRPr lang="ru-RU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4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Не забудь: массаж такой </a:t>
            </a:r>
            <a:endParaRPr lang="ru-RU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4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Нужно делать всем!</a:t>
            </a:r>
            <a:endParaRPr lang="ru-RU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endParaRPr lang="ru-RU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0"/>
            <a:r>
              <a:rPr lang="ru-RU" sz="4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Массировать двумя пальцами верхние и нижние веки, не за­крывая глаз. Делать 1 мин.</a:t>
            </a:r>
            <a:endParaRPr lang="ru-RU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4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Чтобы мишка лучше видел,</a:t>
            </a:r>
            <a:endParaRPr lang="ru-RU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4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Стал внимательней, шустрей, </a:t>
            </a:r>
            <a:endParaRPr lang="ru-RU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4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Мы волшебные очки </a:t>
            </a:r>
            <a:endParaRPr lang="ru-RU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4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Нарисуем поскорей.</a:t>
            </a:r>
            <a:endParaRPr lang="ru-RU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4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Раз, два, три — скажу, четыре, </a:t>
            </a:r>
            <a:endParaRPr lang="ru-RU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4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Пять, и шесть, и семь. </a:t>
            </a:r>
            <a:endParaRPr lang="ru-RU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4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Не забудь: массаж такой </a:t>
            </a:r>
            <a:endParaRPr lang="ru-RU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4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Нужно делать всем!</a:t>
            </a:r>
            <a:endParaRPr lang="ru-RU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r>
              <a:rPr lang="ru-RU" sz="16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 </a:t>
            </a:r>
            <a:endParaRPr lang="ru-RU" sz="16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endParaRPr lang="ru-RU" dirty="0"/>
          </a:p>
        </p:txBody>
      </p:sp>
      <p:pic>
        <p:nvPicPr>
          <p:cNvPr id="6" name="Рисунок 5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91000" y="1981200"/>
            <a:ext cx="1674333" cy="179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19600" y="5029200"/>
            <a:ext cx="16002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Работа с родителями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09600" y="1676400"/>
            <a:ext cx="8001000" cy="4708525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Мастер – класс для родителей </a:t>
            </a:r>
          </a:p>
          <a:p>
            <a:pPr>
              <a:buNone/>
            </a:pPr>
            <a:r>
              <a:rPr lang="ru-RU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«Выполняем </a:t>
            </a:r>
            <a:r>
              <a:rPr lang="ru-RU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самомассаж</a:t>
            </a:r>
            <a:r>
              <a:rPr lang="ru-RU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вместе с мамой»</a:t>
            </a:r>
          </a:p>
          <a:p>
            <a:endParaRPr lang="ru-RU" sz="2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ru-RU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Рекомендации по проведению </a:t>
            </a:r>
            <a:r>
              <a:rPr lang="ru-RU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самомассажа</a:t>
            </a:r>
            <a:r>
              <a:rPr lang="ru-RU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</a:p>
          <a:p>
            <a:pPr>
              <a:buNone/>
            </a:pPr>
            <a:endParaRPr lang="ru-RU" sz="2800" b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ru-RU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Памятка для родителей по проведению логопедического </a:t>
            </a:r>
            <a:r>
              <a:rPr lang="ru-RU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самомассажа</a:t>
            </a:r>
            <a:r>
              <a:rPr lang="ru-RU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</a:p>
          <a:p>
            <a:pPr>
              <a:buNone/>
            </a:pPr>
            <a:endParaRPr lang="ru-RU" sz="2800" dirty="0" smtClean="0"/>
          </a:p>
          <a:p>
            <a:endParaRPr lang="ru-RU" sz="2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None/>
            </a:pPr>
            <a:endParaRPr lang="ru-RU" sz="28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2000"/>
            <a:ext cx="9144000" cy="6096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0"/>
            <a:ext cx="9144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</a:rPr>
              <a:t>Памятка для родителей по проведению логопедического </a:t>
            </a:r>
            <a:r>
              <a:rPr lang="ru-RU" sz="2400" b="1" dirty="0" err="1" smtClean="0">
                <a:solidFill>
                  <a:schemeClr val="accent6">
                    <a:lumMod val="75000"/>
                  </a:schemeClr>
                </a:solidFill>
              </a:rPr>
              <a:t>самомассажа</a:t>
            </a:r>
            <a:endParaRPr lang="ru-RU" sz="24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   Таким образом, введение в коррекционную работу сеансов </a:t>
            </a:r>
            <a:r>
              <a:rPr lang="ru-RU" dirty="0" err="1" smtClean="0">
                <a:solidFill>
                  <a:schemeClr val="bg2">
                    <a:lumMod val="25000"/>
                  </a:schemeClr>
                </a:solidFill>
              </a:rPr>
              <a:t>самомассажа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 на различных этапах работы, и его применение не только в ходе индивидуальных, но и подгрупповых занятий, а также в ходе режимных моментов и в домашних условиях позволят существенно повысить эффективность логопедического воздействия.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124</TotalTime>
  <Words>502</Words>
  <PresentationFormat>Экран (4:3)</PresentationFormat>
  <Paragraphs>138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Трек</vt:lpstr>
      <vt:lpstr>Коррекция звукопроизношения у детей старшего дошкольного возраста с общим недоразвитием речи III уровня при дизартрическом компоненте с помощью самомассажа</vt:lpstr>
      <vt:lpstr>Слайд 2</vt:lpstr>
      <vt:lpstr>Цель и задачи</vt:lpstr>
      <vt:lpstr>Основные направления работы по коррекции звукопроизношения у детей старшего дошкольного возраста с ОНР III уровня пи дизартрическом компоненте </vt:lpstr>
      <vt:lpstr>Слайд 5</vt:lpstr>
      <vt:lpstr>Комплексы самомассажа  </vt:lpstr>
      <vt:lpstr>Примеры упражнений самомассажа</vt:lpstr>
      <vt:lpstr>Примеры упражнений самомассажа</vt:lpstr>
      <vt:lpstr>Самомассаж лица «Озорные мишки» </vt:lpstr>
      <vt:lpstr>Самомассаж лица «Озорные мишки» </vt:lpstr>
      <vt:lpstr>Работа с родителями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Mish</dc:creator>
  <cp:lastModifiedBy>Mish</cp:lastModifiedBy>
  <cp:revision>18</cp:revision>
  <dcterms:created xsi:type="dcterms:W3CDTF">2020-06-04T11:16:28Z</dcterms:created>
  <dcterms:modified xsi:type="dcterms:W3CDTF">2020-10-20T19:01:11Z</dcterms:modified>
</cp:coreProperties>
</file>