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2" r:id="rId2"/>
    <p:sldId id="394" r:id="rId3"/>
    <p:sldId id="408" r:id="rId4"/>
    <p:sldId id="393" r:id="rId5"/>
    <p:sldId id="407" r:id="rId6"/>
    <p:sldId id="362" r:id="rId7"/>
    <p:sldId id="395" r:id="rId8"/>
    <p:sldId id="256" r:id="rId9"/>
    <p:sldId id="312" r:id="rId10"/>
    <p:sldId id="363" r:id="rId11"/>
    <p:sldId id="406" r:id="rId12"/>
    <p:sldId id="364" r:id="rId13"/>
    <p:sldId id="365" r:id="rId14"/>
    <p:sldId id="375" r:id="rId15"/>
    <p:sldId id="371" r:id="rId16"/>
    <p:sldId id="373" r:id="rId17"/>
    <p:sldId id="410" r:id="rId18"/>
    <p:sldId id="341" r:id="rId19"/>
    <p:sldId id="367" r:id="rId20"/>
    <p:sldId id="376" r:id="rId21"/>
    <p:sldId id="411" r:id="rId22"/>
    <p:sldId id="378" r:id="rId23"/>
    <p:sldId id="379" r:id="rId24"/>
    <p:sldId id="380" r:id="rId25"/>
    <p:sldId id="381" r:id="rId26"/>
    <p:sldId id="383" r:id="rId27"/>
    <p:sldId id="385" r:id="rId28"/>
    <p:sldId id="409" r:id="rId29"/>
    <p:sldId id="396" r:id="rId30"/>
    <p:sldId id="397" r:id="rId31"/>
    <p:sldId id="398" r:id="rId32"/>
    <p:sldId id="399" r:id="rId33"/>
    <p:sldId id="400" r:id="rId34"/>
    <p:sldId id="401" r:id="rId35"/>
    <p:sldId id="412" r:id="rId36"/>
    <p:sldId id="413" r:id="rId37"/>
    <p:sldId id="403" r:id="rId38"/>
    <p:sldId id="414" r:id="rId39"/>
    <p:sldId id="405" r:id="rId4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CC0000"/>
    <a:srgbClr val="FFFF99"/>
    <a:srgbClr val="000066"/>
    <a:srgbClr val="003300"/>
    <a:srgbClr val="FFFF66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94641"/>
  </p:normalViewPr>
  <p:slideViewPr>
    <p:cSldViewPr>
      <p:cViewPr varScale="1">
        <p:scale>
          <a:sx n="165" d="100"/>
          <a:sy n="165" d="100"/>
        </p:scale>
        <p:origin x="736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596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164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00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860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840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140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6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67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44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589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6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B79FF-4213-4A1C-A629-3D6212ECD270}" type="datetimeFigureOut">
              <a:rPr lang="ru-RU" smtClean="0"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70D15-660E-4956-8C90-88F057331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809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s://gorodovoy.ru/k2/news/640x360/upload/upload/news/384669579794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s://i.pinimg.com/originals/e7/b8/a0/e7b8a02b013607fffacb1c734a6b7fee.png" TargetMode="External"/><Relationship Id="rId7" Type="http://schemas.openxmlformats.org/officeDocument/2006/relationships/image" Target="https://i.pinimg.com/736x/b9/4b/7b/b94b7baab40b127bf89007550cbbfba4.jp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https://norwestertherapydogs.org/wp-content/uploads/2019/07/dog-fear-cartoon-guy-to-31948817-1.jpg" TargetMode="Externa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3.wdp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https://gimnaziyasalmanovasurgut-r86.gosweb.gosuslugi.ru/netcat_files/227/2728/Domashnyaya_rabota_gimnazista.jpg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https://i.pinimg.com/736x/5c/8b/5d/5c8b5dcf69b69e92b7f50657a23aa660.jpg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https://www.shutterstock.com/image-vector/little-boy-doing-homework-by-600nw-2063313938.jpg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18A2DB-82C5-8B4B-B39E-9CABD89581DF}"/>
              </a:ext>
            </a:extLst>
          </p:cNvPr>
          <p:cNvSpPr txBox="1"/>
          <p:nvPr/>
        </p:nvSpPr>
        <p:spPr>
          <a:xfrm>
            <a:off x="323528" y="195486"/>
            <a:ext cx="86409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800" b="1" i="1" dirty="0">
                <a:solidFill>
                  <a:srgbClr val="CC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Baghdad" pitchFamily="2" charset="-78"/>
              </a:rPr>
              <a:t>"Во дни сомнений, во дни тягостных раздумий о судьбах моей родины, – ты один мне поддержка и опора, о великий, могучий, правдивый и свободный </a:t>
            </a:r>
            <a:endParaRPr lang="en-US" sz="1800" b="1" i="1" dirty="0">
              <a:solidFill>
                <a:srgbClr val="CC000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Baghdad" pitchFamily="2" charset="-78"/>
            </a:endParaRPr>
          </a:p>
          <a:p>
            <a:pPr algn="r"/>
            <a:r>
              <a:rPr lang="ru-RU" sz="1800" b="1" i="1" dirty="0">
                <a:solidFill>
                  <a:srgbClr val="CC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Baghdad" pitchFamily="2" charset="-78"/>
              </a:rPr>
              <a:t>русский язык!                                                                                                                                                                                                                                                               И.С. Тургенев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1EAE0E8-09A6-2944-8138-9CAA28D72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539" y="2283718"/>
            <a:ext cx="1000213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Рисунок 5" descr="Picture background">
            <a:extLst>
              <a:ext uri="{FF2B5EF4-FFF2-40B4-BE49-F238E27FC236}">
                <a16:creationId xmlns:a16="http://schemas.microsoft.com/office/drawing/2014/main" id="{CC610A68-2AA6-1849-8EA4-AC3D8B953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" y="1347618"/>
            <a:ext cx="7239814" cy="362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650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C7333A-439E-5244-AFCD-9D1A67A04444}"/>
              </a:ext>
            </a:extLst>
          </p:cNvPr>
          <p:cNvSpPr txBox="1"/>
          <p:nvPr/>
        </p:nvSpPr>
        <p:spPr>
          <a:xfrm>
            <a:off x="323528" y="339502"/>
            <a:ext cx="8496944" cy="4965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420">
              <a:spcBef>
                <a:spcPts val="1115"/>
              </a:spcBef>
            </a:pPr>
            <a:r>
              <a:rPr lang="en-US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.Причастие-</a:t>
            </a:r>
            <a:r>
              <a:rPr lang="ru-RU" sz="40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это…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2.Причастный оборот…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3.Признаки</a:t>
            </a:r>
            <a:r>
              <a:rPr lang="ru-RU" sz="40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глагола</a:t>
            </a:r>
            <a:r>
              <a:rPr lang="ru-RU" sz="40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40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причастия....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15"/>
              </a:spcBef>
            </a:pP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4.Признаки</a:t>
            </a:r>
            <a:r>
              <a:rPr lang="ru-RU" sz="40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прилагательного</a:t>
            </a:r>
            <a:r>
              <a:rPr lang="ru-RU" sz="40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40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причастия…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5.Действительные </a:t>
            </a:r>
            <a:r>
              <a:rPr lang="ru-RU" sz="40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r>
              <a:rPr lang="ru-RU" sz="40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страдательные причастия....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436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2D248C-7CA7-DA4A-B197-987D4C261C5D}"/>
              </a:ext>
            </a:extLst>
          </p:cNvPr>
          <p:cNvSpPr txBox="1"/>
          <p:nvPr/>
        </p:nvSpPr>
        <p:spPr>
          <a:xfrm>
            <a:off x="359532" y="267494"/>
            <a:ext cx="8424936" cy="35009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420">
              <a:spcBef>
                <a:spcPts val="1120"/>
              </a:spcBef>
            </a:pPr>
            <a:r>
              <a:rPr lang="ru-RU" sz="1800" b="1" spc="-1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Спишите. Почему  мы поставили запятые перед причастным оборотом?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Определите </a:t>
            </a:r>
            <a:r>
              <a:rPr lang="ru-RU" sz="1800" b="1" spc="-1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время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глагола,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время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причастия.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Какие</a:t>
            </a:r>
            <a:r>
              <a:rPr lang="ru-RU" sz="1800" b="1" spc="-1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суффиксы</a:t>
            </a:r>
            <a:r>
              <a:rPr lang="ru-RU" sz="1800" b="1" spc="-25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указывают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настоящее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время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а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какие</a:t>
            </a:r>
            <a:r>
              <a:rPr lang="ru-RU" sz="1800" b="1" spc="-25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ru-RU" sz="1800" b="1" spc="-3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spc="-1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прошедшее?</a:t>
            </a:r>
          </a:p>
          <a:p>
            <a:pPr marL="58420">
              <a:spcBef>
                <a:spcPts val="1120"/>
              </a:spcBef>
            </a:pP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Уром</a:t>
            </a:r>
            <a:r>
              <a:rPr lang="ru-RU" sz="2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прошел</a:t>
            </a:r>
            <a:r>
              <a:rPr lang="ru-RU" sz="2800" i="1" spc="-15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дождь.</a:t>
            </a:r>
            <a:r>
              <a:rPr lang="ru-RU" sz="2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Дождь,</a:t>
            </a:r>
            <a:r>
              <a:rPr lang="ru-RU" sz="28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прошедший</a:t>
            </a:r>
            <a:r>
              <a:rPr lang="ru-RU" sz="2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утром.</a:t>
            </a:r>
            <a:endParaRPr lang="ru-RU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Листья </a:t>
            </a:r>
            <a:r>
              <a:rPr lang="ru-RU" sz="2800" i="1" spc="-1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шуршат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под</a:t>
            </a:r>
            <a:r>
              <a:rPr lang="ru-RU" sz="28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ногами. Листья, </a:t>
            </a:r>
            <a:r>
              <a:rPr lang="ru-RU" sz="2800" i="1" spc="-1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шуршащие</a:t>
            </a:r>
            <a:r>
              <a:rPr lang="ru-RU" sz="28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 ногами.</a:t>
            </a:r>
          </a:p>
          <a:p>
            <a:pPr marL="58420">
              <a:spcBef>
                <a:spcPts val="1120"/>
              </a:spcBef>
            </a:pPr>
            <a:r>
              <a:rPr lang="ru-RU" sz="28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играют </a:t>
            </a:r>
            <a:r>
              <a:rPr lang="ru-RU" sz="28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 дворе и громко </a:t>
            </a:r>
            <a:r>
              <a:rPr lang="ru-RU" sz="2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смеются</a:t>
            </a:r>
            <a:r>
              <a:rPr lang="ru-RU" sz="28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i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Играющие </a:t>
            </a:r>
            <a:r>
              <a:rPr lang="ru-RU" sz="28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 дворе дети громко смеялись.</a:t>
            </a:r>
          </a:p>
        </p:txBody>
      </p:sp>
    </p:spTree>
    <p:extLst>
      <p:ext uri="{BB962C8B-B14F-4D97-AF65-F5344CB8AC3E}">
        <p14:creationId xmlns:p14="http://schemas.microsoft.com/office/powerpoint/2010/main" val="2863751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48EBC6-D42C-6942-A64F-9EE26994BB4F}"/>
              </a:ext>
            </a:extLst>
          </p:cNvPr>
          <p:cNvSpPr txBox="1"/>
          <p:nvPr/>
        </p:nvSpPr>
        <p:spPr>
          <a:xfrm>
            <a:off x="467544" y="701258"/>
            <a:ext cx="8541534" cy="4667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420">
              <a:spcBef>
                <a:spcPts val="1120"/>
              </a:spcBef>
            </a:pP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пр.вр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                                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пр.вр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i="1" spc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Уром</a:t>
            </a:r>
            <a:r>
              <a:rPr lang="ru-RU" sz="24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прошел</a:t>
            </a:r>
            <a:r>
              <a:rPr lang="ru-RU" sz="24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дождь.</a:t>
            </a:r>
            <a:r>
              <a:rPr lang="ru-RU" sz="24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Дождь,</a:t>
            </a:r>
            <a:r>
              <a:rPr lang="ru-RU" sz="24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прошедший</a:t>
            </a:r>
            <a:r>
              <a:rPr lang="ru-RU" sz="24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утром.</a:t>
            </a:r>
          </a:p>
          <a:p>
            <a:pPr marL="58420">
              <a:spcBef>
                <a:spcPts val="1120"/>
              </a:spcBef>
            </a:pP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наст.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                               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наст.вр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Листья шуршат под</a:t>
            </a:r>
            <a:r>
              <a:rPr lang="ru-RU" sz="24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ногами. Листья, шуршащие</a:t>
            </a:r>
            <a:r>
              <a:rPr lang="ru-RU" sz="24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 ногами.</a:t>
            </a:r>
          </a:p>
          <a:p>
            <a:pPr marL="58420">
              <a:spcBef>
                <a:spcPts val="1120"/>
              </a:spcBef>
            </a:pPr>
            <a:r>
              <a:rPr lang="ru-RU" sz="24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наст.вр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                          </a:t>
            </a:r>
            <a:r>
              <a:rPr lang="ru-RU" sz="2400" b="1" i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наст.вр</a:t>
            </a:r>
            <a:r>
              <a:rPr lang="ru-RU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i="1" spc="-1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24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 играют во дворе и громко смеются.</a:t>
            </a:r>
          </a:p>
          <a:p>
            <a:pPr marL="58420">
              <a:spcBef>
                <a:spcPts val="1120"/>
              </a:spcBef>
            </a:pPr>
            <a:r>
              <a:rPr lang="ru-RU" sz="24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наст.вр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пр.вр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8420">
              <a:spcBef>
                <a:spcPts val="1120"/>
              </a:spcBef>
            </a:pPr>
            <a:r>
              <a:rPr lang="ru-RU" sz="24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Играющие во дворе дети громко смеялись.</a:t>
            </a:r>
          </a:p>
          <a:p>
            <a:pPr marL="58420">
              <a:spcBef>
                <a:spcPts val="1120"/>
              </a:spcBef>
            </a:pPr>
            <a:endParaRPr lang="ru-RU" sz="3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098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4A94CC-AB5D-6A42-BDC9-FF5567DE79B4}"/>
              </a:ext>
            </a:extLst>
          </p:cNvPr>
          <p:cNvSpPr txBox="1"/>
          <p:nvPr/>
        </p:nvSpPr>
        <p:spPr>
          <a:xfrm>
            <a:off x="1187624" y="483518"/>
            <a:ext cx="6678488" cy="38215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58420">
              <a:spcBef>
                <a:spcPts val="1120"/>
              </a:spcBef>
            </a:pP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Уром</a:t>
            </a:r>
            <a:r>
              <a:rPr lang="ru-RU" sz="32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прошел</a:t>
            </a:r>
            <a:r>
              <a:rPr lang="ru-RU" sz="32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дождь.</a:t>
            </a:r>
            <a:r>
              <a:rPr lang="ru-RU" sz="32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Дождь,</a:t>
            </a:r>
            <a:r>
              <a:rPr lang="ru-RU" sz="32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прошед</a:t>
            </a:r>
            <a:r>
              <a:rPr lang="ru-RU" sz="3200" i="1" spc="-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ий</a:t>
            </a:r>
            <a:r>
              <a:rPr lang="ru-RU" sz="32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утром.</a:t>
            </a:r>
            <a:endParaRPr lang="ru-RU" sz="32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8420">
              <a:spcBef>
                <a:spcPts val="1120"/>
              </a:spcBef>
            </a:pP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Листья шуршат под</a:t>
            </a:r>
            <a:r>
              <a:rPr lang="ru-RU" sz="32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ногами. Листья, шурш</a:t>
            </a:r>
            <a:r>
              <a:rPr lang="ru-RU" sz="3200" i="1" spc="-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ащ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ие</a:t>
            </a:r>
            <a:r>
              <a:rPr lang="ru-RU" sz="32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 ногами.</a:t>
            </a:r>
          </a:p>
          <a:p>
            <a:pPr marL="58420">
              <a:spcBef>
                <a:spcPts val="1120"/>
              </a:spcBef>
            </a:pPr>
            <a:r>
              <a:rPr lang="ru-RU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 играют во дворе и громко смеются. Игра</a:t>
            </a: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ющ</a:t>
            </a:r>
            <a:r>
              <a:rPr lang="ru-RU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ие во дворе дети громко смеялись.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562C0AF-3E56-0F41-A445-6FC841A403EE}"/>
              </a:ext>
            </a:extLst>
          </p:cNvPr>
          <p:cNvCxnSpPr/>
          <p:nvPr/>
        </p:nvCxnSpPr>
        <p:spPr>
          <a:xfrm flipV="1">
            <a:off x="2699792" y="1059582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70FEAD44-16C3-3F49-AFE2-F741F2578FF1}"/>
              </a:ext>
            </a:extLst>
          </p:cNvPr>
          <p:cNvCxnSpPr>
            <a:cxnSpLocks/>
          </p:cNvCxnSpPr>
          <p:nvPr/>
        </p:nvCxnSpPr>
        <p:spPr>
          <a:xfrm>
            <a:off x="2843808" y="1059582"/>
            <a:ext cx="720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C2529BA8-763D-EE47-899D-C588FB7EA621}"/>
              </a:ext>
            </a:extLst>
          </p:cNvPr>
          <p:cNvCxnSpPr/>
          <p:nvPr/>
        </p:nvCxnSpPr>
        <p:spPr>
          <a:xfrm flipV="1">
            <a:off x="3923928" y="2139702"/>
            <a:ext cx="21602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6DC88585-BD3E-9F46-86AB-908CDF819125}"/>
              </a:ext>
            </a:extLst>
          </p:cNvPr>
          <p:cNvCxnSpPr/>
          <p:nvPr/>
        </p:nvCxnSpPr>
        <p:spPr>
          <a:xfrm>
            <a:off x="4139952" y="2139702"/>
            <a:ext cx="216024" cy="254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DEEB2C94-8539-044E-AA4A-63E395FCE4FA}"/>
              </a:ext>
            </a:extLst>
          </p:cNvPr>
          <p:cNvCxnSpPr/>
          <p:nvPr/>
        </p:nvCxnSpPr>
        <p:spPr>
          <a:xfrm flipV="1">
            <a:off x="4031940" y="3219822"/>
            <a:ext cx="32403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DC788164-A4D7-9E41-BA1E-83A3579907CF}"/>
              </a:ext>
            </a:extLst>
          </p:cNvPr>
          <p:cNvCxnSpPr/>
          <p:nvPr/>
        </p:nvCxnSpPr>
        <p:spPr>
          <a:xfrm>
            <a:off x="4355976" y="3241675"/>
            <a:ext cx="170892" cy="2661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1338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бъект 2"/>
          <p:cNvSpPr txBox="1">
            <a:spLocks/>
          </p:cNvSpPr>
          <p:nvPr/>
        </p:nvSpPr>
        <p:spPr>
          <a:xfrm>
            <a:off x="3921548" y="867751"/>
            <a:ext cx="2594668" cy="10294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Сказка о действительных причастиях</a:t>
            </a:r>
          </a:p>
        </p:txBody>
      </p:sp>
      <p:sp>
        <p:nvSpPr>
          <p:cNvPr id="54" name="Объект 2"/>
          <p:cNvSpPr txBox="1">
            <a:spLocks/>
          </p:cNvSpPr>
          <p:nvPr/>
        </p:nvSpPr>
        <p:spPr>
          <a:xfrm>
            <a:off x="1043608" y="1130740"/>
            <a:ext cx="1224136" cy="514737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i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глагол</a:t>
            </a:r>
          </a:p>
        </p:txBody>
      </p:sp>
      <p:pic>
        <p:nvPicPr>
          <p:cNvPr id="3074" name="Picture 2" descr="D:\русский язык\Кисель Елена\Рабочая зона\картинки\презентация 05\daddy_standing_02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59634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усский язык\Кисель Елена\Рабочая зона\картинки\презентация 05\happy-girl-pink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458" y="2355726"/>
            <a:ext cx="1327168" cy="20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русский язык\Кисель Елена\Рабочая зона\картинки\презентация 05\image-2893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" t="73342" r="50000" b="3645"/>
          <a:stretch/>
        </p:blipFill>
        <p:spPr bwMode="auto">
          <a:xfrm>
            <a:off x="3243326" y="2571750"/>
            <a:ext cx="2311371" cy="109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Объект 2"/>
          <p:cNvSpPr txBox="1">
            <a:spLocks/>
          </p:cNvSpPr>
          <p:nvPr/>
        </p:nvSpPr>
        <p:spPr>
          <a:xfrm>
            <a:off x="5868144" y="1125119"/>
            <a:ext cx="2736304" cy="514737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i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действительное причастие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3138870" y="1700746"/>
            <a:ext cx="2520280" cy="514737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i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время в подарок</a:t>
            </a:r>
          </a:p>
        </p:txBody>
      </p:sp>
    </p:spTree>
    <p:extLst>
      <p:ext uri="{BB962C8B-B14F-4D97-AF65-F5344CB8AC3E}">
        <p14:creationId xmlns:p14="http://schemas.microsoft.com/office/powerpoint/2010/main" val="158531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4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BA1A6AA-EEB2-1F44-9F0D-2343F5FF3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1868" y="1200151"/>
            <a:ext cx="2994932" cy="3394472"/>
          </a:xfrm>
        </p:spPr>
        <p:txBody>
          <a:bodyPr/>
          <a:lstStyle/>
          <a:p>
            <a:pPr marL="0" indent="0">
              <a:buNone/>
            </a:pPr>
            <a:endParaRPr lang="ru-RU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22551D10-FB29-764D-89C1-8F6C6E0FB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627534"/>
            <a:ext cx="3816423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321940D-8D27-984F-83DE-F1C5E615FDD4}"/>
              </a:ext>
            </a:extLst>
          </p:cNvPr>
          <p:cNvSpPr txBox="1"/>
          <p:nvPr/>
        </p:nvSpPr>
        <p:spPr>
          <a:xfrm>
            <a:off x="611560" y="483518"/>
            <a:ext cx="388843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4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Сформулируйте</a:t>
            </a:r>
            <a:r>
              <a:rPr lang="ru-RU" sz="4000" b="1" i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тему</a:t>
            </a:r>
            <a:r>
              <a:rPr lang="ru-RU" sz="4000" b="1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урока!</a:t>
            </a:r>
          </a:p>
        </p:txBody>
      </p:sp>
    </p:spTree>
    <p:extLst>
      <p:ext uri="{BB962C8B-B14F-4D97-AF65-F5344CB8AC3E}">
        <p14:creationId xmlns:p14="http://schemas.microsoft.com/office/powerpoint/2010/main" val="4159871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3568" y="195486"/>
            <a:ext cx="7772400" cy="4248472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FF0000"/>
                </a:solidFill>
                <a:cs typeface="Arial" pitchFamily="34" charset="0"/>
              </a:rPr>
              <a:t>Образование </a:t>
            </a:r>
            <a:r>
              <a:rPr lang="ru-RU" sz="4800" b="1" dirty="0">
                <a:solidFill>
                  <a:srgbClr val="0070C0"/>
                </a:solidFill>
                <a:cs typeface="Arial" pitchFamily="34" charset="0"/>
              </a:rPr>
              <a:t>действительных причастий</a:t>
            </a:r>
            <a:r>
              <a:rPr lang="ru-RU" sz="4800" b="1" dirty="0">
                <a:solidFill>
                  <a:schemeClr val="tx2">
                    <a:lumMod val="50000"/>
                  </a:schemeClr>
                </a:solidFill>
                <a:cs typeface="Arial" pitchFamily="34" charset="0"/>
              </a:rPr>
              <a:t> </a:t>
            </a:r>
            <a:r>
              <a:rPr lang="ru-RU" sz="4800" b="1" dirty="0">
                <a:solidFill>
                  <a:srgbClr val="7030A0"/>
                </a:solidFill>
                <a:cs typeface="Arial" pitchFamily="34" charset="0"/>
              </a:rPr>
              <a:t>настоящего и прошедшего времени.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4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584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русский язык\Кисель Елена\Рабочая зона\картинки\презентация 1\blackcat-500x5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0" r="100000">
                        <a14:foregroundMark x1="6200" y1="36800" x2="38200" y2="48200"/>
                        <a14:foregroundMark x1="11200" y1="25400" x2="8000" y2="20400"/>
                        <a14:foregroundMark x1="36000" y1="29600" x2="42400" y2="22200"/>
                        <a14:foregroundMark x1="19200" y1="62200" x2="18800" y2="69800"/>
                        <a14:foregroundMark x1="35600" y1="40400" x2="25600" y2="35800"/>
                        <a14:foregroundMark x1="26600" y1="64400" x2="29600" y2="70000"/>
                        <a14:foregroundMark x1="16000" y1="64000" x2="16000" y2="71200"/>
                        <a14:foregroundMark x1="23000" y1="48000" x2="22000" y2="54800"/>
                        <a14:foregroundMark x1="68600" y1="38600" x2="71400" y2="49400"/>
                        <a14:foregroundMark x1="84000" y1="41400" x2="87800" y2="49600"/>
                        <a14:foregroundMark x1="69200" y1="27600" x2="75000" y2="31000"/>
                        <a14:foregroundMark x1="86400" y1="28600" x2="84200" y2="24000"/>
                        <a14:foregroundMark x1="79600" y1="52200" x2="80800" y2="55800"/>
                        <a14:foregroundMark x1="62000" y1="25000" x2="65600" y2="34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735" y="2161627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30737" y="1117655"/>
            <a:ext cx="3384376" cy="908864"/>
          </a:xfrm>
          <a:prstGeom prst="wedgeEllipseCallout">
            <a:avLst>
              <a:gd name="adj1" fmla="val 44893"/>
              <a:gd name="adj2" fmla="val 6517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Я – настоящее время!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68763" y="1124455"/>
            <a:ext cx="3384376" cy="908864"/>
          </a:xfrm>
          <a:prstGeom prst="wedgeEllipseCallout">
            <a:avLst>
              <a:gd name="adj1" fmla="val -41781"/>
              <a:gd name="adj2" fmla="val 6463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А я – прошедшее!</a:t>
            </a:r>
          </a:p>
          <a:p>
            <a:pPr algn="ctr"/>
            <a:endParaRPr lang="ru-RU" b="1" i="1" dirty="0"/>
          </a:p>
        </p:txBody>
      </p:sp>
      <p:pic>
        <p:nvPicPr>
          <p:cNvPr id="16" name="Picture 7" descr="D:\русский язык\Кисель Елена\Рабочая зона\картинки\презентация 05\image-2893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" t="73342" r="74364" b="3645"/>
          <a:stretch/>
        </p:blipFill>
        <p:spPr bwMode="auto">
          <a:xfrm>
            <a:off x="1907706" y="3232862"/>
            <a:ext cx="830443" cy="78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русский язык\Кисель Елена\Рабочая зона\картинки\презентация 05\image-2893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6" t="73342" r="50000" b="3645"/>
          <a:stretch/>
        </p:blipFill>
        <p:spPr bwMode="auto">
          <a:xfrm rot="1711587">
            <a:off x="6246552" y="3171037"/>
            <a:ext cx="886065" cy="84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Сказка о действительных причастиях</a:t>
            </a:r>
          </a:p>
        </p:txBody>
      </p:sp>
    </p:spTree>
    <p:extLst>
      <p:ext uri="{BB962C8B-B14F-4D97-AF65-F5344CB8AC3E}">
        <p14:creationId xmlns:p14="http://schemas.microsoft.com/office/powerpoint/2010/main" val="235291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Заголовок 1"/>
          <p:cNvSpPr txBox="1">
            <a:spLocks/>
          </p:cNvSpPr>
          <p:nvPr/>
        </p:nvSpPr>
        <p:spPr>
          <a:xfrm>
            <a:off x="467544" y="19548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Какой суффикс?!</a:t>
            </a:r>
          </a:p>
        </p:txBody>
      </p:sp>
      <p:pic>
        <p:nvPicPr>
          <p:cNvPr id="3074" name="Picture 2" descr="D:\русский язык\Кисель Елена\Рабочая зона\картинки\презентация 05\flowers-000-picture-col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4" r="18643"/>
          <a:stretch/>
        </p:blipFill>
        <p:spPr bwMode="auto">
          <a:xfrm>
            <a:off x="3282969" y="1635646"/>
            <a:ext cx="2598750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3979096" y="2336625"/>
            <a:ext cx="1206495" cy="129837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/>
              <a:t>щ</a:t>
            </a:r>
          </a:p>
        </p:txBody>
      </p:sp>
      <p:pic>
        <p:nvPicPr>
          <p:cNvPr id="1026" name="Picture 2" descr="D:\русский язык\Кисель Елена\Рабочая зона\картинки\приколы\712c8acac326d35b911cf50c53827649_ful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863" b="59162"/>
          <a:stretch/>
        </p:blipFill>
        <p:spPr bwMode="auto">
          <a:xfrm rot="13641807" flipV="1">
            <a:off x="1111581" y="2075704"/>
            <a:ext cx="1361459" cy="128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ьная выноска 2"/>
          <p:cNvSpPr/>
          <p:nvPr/>
        </p:nvSpPr>
        <p:spPr>
          <a:xfrm>
            <a:off x="2195736" y="1359738"/>
            <a:ext cx="1368152" cy="1081980"/>
          </a:xfrm>
          <a:prstGeom prst="wedgeEllipseCallout">
            <a:avLst>
              <a:gd name="adj1" fmla="val -61156"/>
              <a:gd name="adj2" fmla="val 2610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/>
              <a:t>у</a:t>
            </a:r>
          </a:p>
        </p:txBody>
      </p:sp>
      <p:sp>
        <p:nvSpPr>
          <p:cNvPr id="16" name="Овальная выноска 15"/>
          <p:cNvSpPr/>
          <p:nvPr/>
        </p:nvSpPr>
        <p:spPr>
          <a:xfrm>
            <a:off x="673686" y="939977"/>
            <a:ext cx="1368152" cy="1081980"/>
          </a:xfrm>
          <a:prstGeom prst="wedgeEllipseCallout">
            <a:avLst>
              <a:gd name="adj1" fmla="val 42532"/>
              <a:gd name="adj2" fmla="val 411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/>
              <a:t>ю</a:t>
            </a:r>
          </a:p>
        </p:txBody>
      </p:sp>
      <p:pic>
        <p:nvPicPr>
          <p:cNvPr id="17" name="Picture 2" descr="D:\русский язык\Кисель Елена\Рабочая зона\картинки\приколы\712c8acac326d35b911cf50c53827649_ful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39" t="62121" r="13224" b="-2959"/>
          <a:stretch/>
        </p:blipFill>
        <p:spPr bwMode="auto">
          <a:xfrm rot="20004250">
            <a:off x="6497998" y="2211897"/>
            <a:ext cx="1523778" cy="124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ьная выноска 17"/>
          <p:cNvSpPr/>
          <p:nvPr/>
        </p:nvSpPr>
        <p:spPr>
          <a:xfrm>
            <a:off x="6851431" y="818748"/>
            <a:ext cx="1368152" cy="1081980"/>
          </a:xfrm>
          <a:prstGeom prst="wedgeEllipseCallout">
            <a:avLst>
              <a:gd name="adj1" fmla="val -23054"/>
              <a:gd name="adj2" fmla="val 648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/>
              <a:t>я</a:t>
            </a:r>
          </a:p>
        </p:txBody>
      </p:sp>
      <p:sp>
        <p:nvSpPr>
          <p:cNvPr id="21" name="Овальная выноска 20"/>
          <p:cNvSpPr/>
          <p:nvPr/>
        </p:nvSpPr>
        <p:spPr>
          <a:xfrm>
            <a:off x="5457058" y="1098218"/>
            <a:ext cx="1368152" cy="1081980"/>
          </a:xfrm>
          <a:prstGeom prst="wedgeEllipseCallout">
            <a:avLst>
              <a:gd name="adj1" fmla="val 73138"/>
              <a:gd name="adj2" fmla="val 5137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/>
              <a:t>а</a:t>
            </a:r>
          </a:p>
        </p:txBody>
      </p:sp>
    </p:spTree>
    <p:extLst>
      <p:ext uri="{BB962C8B-B14F-4D97-AF65-F5344CB8AC3E}">
        <p14:creationId xmlns:p14="http://schemas.microsoft.com/office/powerpoint/2010/main" val="147388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 animBg="1"/>
      <p:bldP spid="3" grpId="0" animBg="1"/>
      <p:bldP spid="16" grpId="0" animBg="1"/>
      <p:bldP spid="18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84474B7-A325-354E-9E08-ED406F51D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7494"/>
            <a:ext cx="8229600" cy="4327129"/>
          </a:xfrm>
        </p:spPr>
        <p:txBody>
          <a:bodyPr>
            <a:normAutofit fontScale="25000" lnSpcReduction="20000"/>
          </a:bodyPr>
          <a:lstStyle/>
          <a:p>
            <a:pPr marL="0" indent="0" algn="l">
              <a:buNone/>
            </a:pP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    </a:t>
            </a:r>
            <a:r>
              <a:rPr lang="ru-RU" sz="7200" b="1" i="0" dirty="0">
                <a:solidFill>
                  <a:srgbClr val="FF0000"/>
                </a:solidFill>
                <a:effectLst/>
                <a:latin typeface="YS Text"/>
              </a:rPr>
              <a:t>Действительные причастия настоящего времени образуются от основы глаголов настоящего времени по следующим правилам:</a:t>
            </a:r>
          </a:p>
          <a:p>
            <a:pPr marL="0" indent="0" algn="l">
              <a:buNone/>
            </a:pP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От глаголов 1-го спряжения — с помощью суффиксов -</a:t>
            </a:r>
            <a:r>
              <a:rPr lang="ru-RU" sz="7200" i="1" dirty="0" err="1">
                <a:solidFill>
                  <a:srgbClr val="7030A0"/>
                </a:solidFill>
                <a:effectLst/>
                <a:latin typeface="YS Text"/>
              </a:rPr>
              <a:t>ущ</a:t>
            </a: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-/-</a:t>
            </a:r>
            <a:r>
              <a:rPr lang="ru-RU" sz="7200" i="1" dirty="0" err="1">
                <a:solidFill>
                  <a:srgbClr val="7030A0"/>
                </a:solidFill>
                <a:effectLst/>
                <a:latin typeface="YS Text"/>
              </a:rPr>
              <a:t>ющ</a:t>
            </a: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-. Например: играют — играющий, роют — роющий, везут — везущий.</a:t>
            </a:r>
          </a:p>
          <a:p>
            <a:pPr marL="0" indent="0" algn="l">
              <a:buNone/>
            </a:pP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От глаголов 2-го спряжения — с помощью суффиксов -</a:t>
            </a:r>
            <a:r>
              <a:rPr lang="ru-RU" sz="7200" i="1" dirty="0" err="1">
                <a:solidFill>
                  <a:srgbClr val="7030A0"/>
                </a:solidFill>
                <a:effectLst/>
                <a:latin typeface="YS Text"/>
              </a:rPr>
              <a:t>ащ</a:t>
            </a: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-/-</a:t>
            </a:r>
            <a:r>
              <a:rPr lang="ru-RU" sz="7200" i="1" dirty="0" err="1">
                <a:solidFill>
                  <a:srgbClr val="7030A0"/>
                </a:solidFill>
                <a:effectLst/>
                <a:latin typeface="YS Text"/>
              </a:rPr>
              <a:t>ящ</a:t>
            </a:r>
            <a:r>
              <a:rPr lang="ru-RU" sz="7200" i="1" dirty="0">
                <a:solidFill>
                  <a:srgbClr val="7030A0"/>
                </a:solidFill>
                <a:effectLst/>
                <a:latin typeface="YS Text"/>
              </a:rPr>
              <a:t>-. Пример: кричат — кричащий, лежат — лежащий, верят — верящий.</a:t>
            </a:r>
          </a:p>
          <a:p>
            <a:pPr marL="0" indent="0" algn="l">
              <a:buNone/>
            </a:pPr>
            <a:r>
              <a:rPr lang="ru-RU" sz="7200" b="1" i="0" dirty="0">
                <a:solidFill>
                  <a:srgbClr val="FF0000"/>
                </a:solidFill>
                <a:effectLst/>
                <a:latin typeface="YS Text"/>
              </a:rPr>
              <a:t>Действительные причастия настоящего времени образуются только от глаголов несовершенного вида. </a:t>
            </a:r>
          </a:p>
          <a:p>
            <a:pPr marL="0" indent="0" algn="l">
              <a:buNone/>
            </a:pPr>
            <a:r>
              <a:rPr lang="ru-RU" sz="7200" b="1" i="0" dirty="0">
                <a:solidFill>
                  <a:srgbClr val="333333"/>
                </a:solidFill>
                <a:effectLst/>
                <a:latin typeface="YS Text"/>
              </a:rPr>
              <a:t>     </a:t>
            </a:r>
            <a:r>
              <a:rPr lang="ru-RU" sz="7200" i="1" dirty="0">
                <a:solidFill>
                  <a:srgbClr val="0070C0"/>
                </a:solidFill>
                <a:effectLst/>
                <a:latin typeface="YS Text"/>
              </a:rPr>
              <a:t>Действительные причастия прошедшего времени образуются от основы инфинитива глагола (основы прошедшего времени) по следующим правилам:</a:t>
            </a:r>
          </a:p>
          <a:p>
            <a:pPr marL="0" indent="0" algn="l">
              <a:buNone/>
            </a:pPr>
            <a:r>
              <a:rPr lang="ru-RU" sz="7200" i="1" dirty="0">
                <a:solidFill>
                  <a:srgbClr val="0070C0"/>
                </a:solidFill>
                <a:effectLst/>
                <a:latin typeface="YS Text"/>
              </a:rPr>
              <a:t>От основы инфинитива или прошедшего времени на гласный — с помощью суффикса -</a:t>
            </a:r>
            <a:r>
              <a:rPr lang="ru-RU" sz="7200" i="1" dirty="0" err="1">
                <a:solidFill>
                  <a:srgbClr val="0070C0"/>
                </a:solidFill>
                <a:effectLst/>
                <a:latin typeface="YS Text"/>
              </a:rPr>
              <a:t>вш</a:t>
            </a:r>
            <a:r>
              <a:rPr lang="ru-RU" sz="7200" i="1" dirty="0">
                <a:solidFill>
                  <a:srgbClr val="0070C0"/>
                </a:solidFill>
                <a:effectLst/>
                <a:latin typeface="YS Text"/>
              </a:rPr>
              <a:t>-. Пример: жить — живший, мыть — мывший, почернеть — почерневший.</a:t>
            </a:r>
          </a:p>
          <a:p>
            <a:pPr marL="0" indent="0" algn="l">
              <a:buNone/>
            </a:pPr>
            <a:r>
              <a:rPr lang="ru-RU" sz="7200" i="1" dirty="0">
                <a:solidFill>
                  <a:srgbClr val="0070C0"/>
                </a:solidFill>
                <a:effectLst/>
                <a:latin typeface="YS Text"/>
              </a:rPr>
              <a:t>От основы инфинитива или прошедшего времени на согласный — с помощью суффикса -ш-. Пример: залезть — залезший, принести — принесший, прийти — пришедший.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808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" descr="D:\русский язык\Кисель Елена\Рабочая зона\картинки\презентация 03\kak_naricovat_kostochku_dlya_sobak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667" b="64667" l="12500" r="9125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52" t="32323" r="7904" b="33839"/>
          <a:stretch/>
        </p:blipFill>
        <p:spPr bwMode="auto">
          <a:xfrm>
            <a:off x="958936" y="3135228"/>
            <a:ext cx="2088232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>
            <a:off x="2825562" y="1016850"/>
            <a:ext cx="3543919" cy="562213"/>
          </a:xfrm>
          <a:prstGeom prst="cloudCallout">
            <a:avLst>
              <a:gd name="adj1" fmla="val -14805"/>
              <a:gd name="adj2" fmla="val 7618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Настоящее время</a:t>
            </a:r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+mn-lt"/>
                <a:cs typeface="Arial" pitchFamily="34" charset="0"/>
              </a:rPr>
              <a:t>Сказка о действительных причастиях</a:t>
            </a:r>
          </a:p>
        </p:txBody>
      </p:sp>
      <p:pic>
        <p:nvPicPr>
          <p:cNvPr id="4100" name="Picture 4" descr="D:\русский язык\Кисель Елена\Рабочая зона\картинки\презентация 02\black_cat_for_black_cat_by_jksketchy-d5lqbi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7" y1="22233" x2="85333" y2="5975"/>
                        <a14:foregroundMark x1="79000" y1="24486" x2="90111" y2="7835"/>
                        <a14:foregroundMark x1="83667" y1="24878" x2="90111" y2="12047"/>
                        <a14:foregroundMark x1="23889" y1="24094" x2="23000" y2="10480"/>
                        <a14:foregroundMark x1="21667" y1="21450" x2="23000" y2="10872"/>
                        <a14:foregroundMark x1="23000" y1="10872" x2="23000" y2="5975"/>
                        <a14:foregroundMark x1="22111" y1="12733" x2="23889" y2="3722"/>
                        <a14:foregroundMark x1="20889" y1="13516" x2="22556" y2="6758"/>
                        <a14:backgroundMark x1="45222" y1="57982" x2="54222" y2="62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68929"/>
            <a:ext cx="1944216" cy="220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русский язык\Кисель Елена\Рабочая зона\картинки\презентация 03\kak_naricovat_kostochku_dlya_sobaki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52" t="32323" r="7904" b="33839"/>
          <a:stretch/>
        </p:blipFill>
        <p:spPr bwMode="auto">
          <a:xfrm>
            <a:off x="967012" y="1577897"/>
            <a:ext cx="2088232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Объект 2"/>
          <p:cNvSpPr txBox="1">
            <a:spLocks/>
          </p:cNvSpPr>
          <p:nvPr/>
        </p:nvSpPr>
        <p:spPr>
          <a:xfrm>
            <a:off x="1196697" y="1906219"/>
            <a:ext cx="1628865" cy="70215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ющ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1331642" y="3472022"/>
            <a:ext cx="1628865" cy="70215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ящ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6602863" y="1785425"/>
            <a:ext cx="157540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бега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sp>
        <p:nvSpPr>
          <p:cNvPr id="23" name="Объект 2"/>
          <p:cNvSpPr txBox="1">
            <a:spLocks/>
          </p:cNvSpPr>
          <p:nvPr/>
        </p:nvSpPr>
        <p:spPr>
          <a:xfrm>
            <a:off x="6617081" y="2389894"/>
            <a:ext cx="1548679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нес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ееся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6617081" y="2983885"/>
            <a:ext cx="130507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6631360" y="3587162"/>
            <a:ext cx="1426880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крич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E7CE61CC-CD6C-C64E-B61A-91F4C5C4D48D}"/>
              </a:ext>
            </a:extLst>
          </p:cNvPr>
          <p:cNvCxnSpPr>
            <a:cxnSpLocks/>
          </p:cNvCxnSpPr>
          <p:nvPr/>
        </p:nvCxnSpPr>
        <p:spPr>
          <a:xfrm flipV="1">
            <a:off x="1115616" y="949541"/>
            <a:ext cx="733250" cy="7581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860AD40-F951-6341-BF76-9AB339532D77}"/>
              </a:ext>
            </a:extLst>
          </p:cNvPr>
          <p:cNvCxnSpPr>
            <a:cxnSpLocks/>
          </p:cNvCxnSpPr>
          <p:nvPr/>
        </p:nvCxnSpPr>
        <p:spPr>
          <a:xfrm>
            <a:off x="1869162" y="949541"/>
            <a:ext cx="915808" cy="758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CEC10AD6-2B3F-2C43-8849-E092D2F8D53A}"/>
              </a:ext>
            </a:extLst>
          </p:cNvPr>
          <p:cNvCxnSpPr>
            <a:cxnSpLocks/>
          </p:cNvCxnSpPr>
          <p:nvPr/>
        </p:nvCxnSpPr>
        <p:spPr>
          <a:xfrm flipV="1">
            <a:off x="1115616" y="2625829"/>
            <a:ext cx="772326" cy="618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22C306F5-F263-2A4A-BFCE-6ED827C759BA}"/>
              </a:ext>
            </a:extLst>
          </p:cNvPr>
          <p:cNvCxnSpPr/>
          <p:nvPr/>
        </p:nvCxnSpPr>
        <p:spPr>
          <a:xfrm>
            <a:off x="1887942" y="2639438"/>
            <a:ext cx="949377" cy="6114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8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Сказка о действительных причастиях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6602863" y="1785425"/>
            <a:ext cx="157540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лежа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sp>
        <p:nvSpPr>
          <p:cNvPr id="23" name="Объект 2"/>
          <p:cNvSpPr txBox="1">
            <a:spLocks/>
          </p:cNvSpPr>
          <p:nvPr/>
        </p:nvSpPr>
        <p:spPr>
          <a:xfrm>
            <a:off x="6617081" y="2389894"/>
            <a:ext cx="1548679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увяд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6617081" y="2983885"/>
            <a:ext cx="1843353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смотре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 </a:t>
            </a: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6631360" y="3587162"/>
            <a:ext cx="197308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не жела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ее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8596" y="2257296"/>
            <a:ext cx="2213785" cy="519351"/>
          </a:xfrm>
          <a:prstGeom prst="wedgeEllipseCallout">
            <a:avLst>
              <a:gd name="adj1" fmla="val 61019"/>
              <a:gd name="adj2" fmla="val 4350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-</a:t>
            </a:r>
            <a:r>
              <a:rPr lang="ru-RU" b="1" i="1" dirty="0">
                <a:solidFill>
                  <a:srgbClr val="FF0000"/>
                </a:solidFill>
              </a:rPr>
              <a:t>ВШ</a:t>
            </a:r>
            <a:r>
              <a:rPr lang="ru-RU" b="1" i="1" dirty="0"/>
              <a:t>-ш-ш-ш!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7488" y="3447540"/>
            <a:ext cx="2213785" cy="519351"/>
          </a:xfrm>
          <a:prstGeom prst="wedgeEllipseCallout">
            <a:avLst>
              <a:gd name="adj1" fmla="val 62835"/>
              <a:gd name="adj2" fmla="val -8225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-</a:t>
            </a:r>
            <a:r>
              <a:rPr lang="ru-RU" b="1" i="1" dirty="0">
                <a:solidFill>
                  <a:srgbClr val="FF0000"/>
                </a:solidFill>
              </a:rPr>
              <a:t>Ш</a:t>
            </a:r>
            <a:r>
              <a:rPr lang="ru-RU" b="1" i="1" dirty="0"/>
              <a:t>-ш-ш-ш!</a:t>
            </a:r>
          </a:p>
        </p:txBody>
      </p:sp>
      <p:pic>
        <p:nvPicPr>
          <p:cNvPr id="5123" name="Picture 3" descr="D:\русский язык\Кисель Елена\Рабочая зона\картинки\презентация 05\103215622_dconten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6429" l="10000" r="97429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84" t="42236" r="6253" b="4306"/>
          <a:stretch/>
        </p:blipFill>
        <p:spPr bwMode="auto">
          <a:xfrm>
            <a:off x="3098364" y="1929219"/>
            <a:ext cx="3230473" cy="203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русский язык\Кисель Елена\Рабочая зона\картинки\презентация 03\загруженное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86838" y="1596921"/>
            <a:ext cx="3110475" cy="277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098364" y="1082518"/>
            <a:ext cx="3543919" cy="562213"/>
          </a:xfrm>
          <a:prstGeom prst="cloudCallout">
            <a:avLst>
              <a:gd name="adj1" fmla="val -14805"/>
              <a:gd name="adj2" fmla="val 7618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Прошедшее время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79952B1C-DAD4-B34D-8163-EB4AE71463F8}"/>
              </a:ext>
            </a:extLst>
          </p:cNvPr>
          <p:cNvCxnSpPr/>
          <p:nvPr/>
        </p:nvCxnSpPr>
        <p:spPr>
          <a:xfrm flipV="1">
            <a:off x="667488" y="1596921"/>
            <a:ext cx="1168208" cy="7929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69DF940-CB5F-4C44-AB42-F192DDA97901}"/>
              </a:ext>
            </a:extLst>
          </p:cNvPr>
          <p:cNvCxnSpPr>
            <a:endCxn id="17" idx="6"/>
          </p:cNvCxnSpPr>
          <p:nvPr/>
        </p:nvCxnSpPr>
        <p:spPr>
          <a:xfrm>
            <a:off x="1835696" y="1596921"/>
            <a:ext cx="1006685" cy="920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5025ABBA-06DB-6746-8B8E-9CFBA6F11BA3}"/>
              </a:ext>
            </a:extLst>
          </p:cNvPr>
          <p:cNvCxnSpPr/>
          <p:nvPr/>
        </p:nvCxnSpPr>
        <p:spPr>
          <a:xfrm flipV="1">
            <a:off x="667488" y="2983885"/>
            <a:ext cx="1168208" cy="6032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CBFF1D91-2A86-994A-B733-AE3E0056718F}"/>
              </a:ext>
            </a:extLst>
          </p:cNvPr>
          <p:cNvCxnSpPr/>
          <p:nvPr/>
        </p:nvCxnSpPr>
        <p:spPr>
          <a:xfrm>
            <a:off x="1835696" y="2983885"/>
            <a:ext cx="864096" cy="379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57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17" grpId="0" animBg="1"/>
      <p:bldP spid="26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Объект 2"/>
          <p:cNvSpPr txBox="1">
            <a:spLocks/>
          </p:cNvSpPr>
          <p:nvPr/>
        </p:nvSpPr>
        <p:spPr>
          <a:xfrm>
            <a:off x="3921548" y="867751"/>
            <a:ext cx="2594668" cy="10294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Действительное причастие настоящего времени</a:t>
            </a: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5001284" y="1094866"/>
            <a:ext cx="2451037" cy="78455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ящ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3077" name="Picture 5" descr="D:\русский язык\Кисель Елена\Рабочая зона\картинки\презентация 05\20070917114315!491px-Mad_scientis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91928" y="2408808"/>
            <a:ext cx="2171960" cy="212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русский язык\Кисель Елена\Рабочая зона\картинки\презентация 05\papapishu_Lab_icon_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901" y="2731192"/>
            <a:ext cx="864096" cy="180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1015951" y="1096367"/>
            <a:ext cx="3096344" cy="706584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основа  глагола несовершенного вида</a:t>
            </a:r>
          </a:p>
        </p:txBody>
      </p:sp>
      <p:sp>
        <p:nvSpPr>
          <p:cNvPr id="4" name="Стрелка вниз 3"/>
          <p:cNvSpPr/>
          <p:nvPr/>
        </p:nvSpPr>
        <p:spPr>
          <a:xfrm rot="2123463">
            <a:off x="4761317" y="1921408"/>
            <a:ext cx="360040" cy="72792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417747">
            <a:off x="4060370" y="1915142"/>
            <a:ext cx="350190" cy="699283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274070" y="2124570"/>
            <a:ext cx="2272400" cy="2342435"/>
          </a:xfrm>
          <a:prstGeom prst="round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работа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 бер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твор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держ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253380" y="1900579"/>
            <a:ext cx="2621486" cy="44798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настоящего времени</a:t>
            </a:r>
          </a:p>
        </p:txBody>
      </p:sp>
    </p:spTree>
    <p:extLst>
      <p:ext uri="{BB962C8B-B14F-4D97-AF65-F5344CB8AC3E}">
        <p14:creationId xmlns:p14="http://schemas.microsoft.com/office/powerpoint/2010/main" val="309852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1" grpId="0" animBg="1"/>
      <p:bldP spid="4" grpId="0" animBg="1"/>
      <p:bldP spid="4" grpId="1" animBg="1"/>
      <p:bldP spid="14" grpId="0" animBg="1"/>
      <p:bldP spid="14" grpId="1" animBg="1"/>
      <p:bldP spid="16" grpId="0" build="p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Заголовок 1"/>
          <p:cNvSpPr txBox="1">
            <a:spLocks/>
          </p:cNvSpPr>
          <p:nvPr/>
        </p:nvSpPr>
        <p:spPr>
          <a:xfrm>
            <a:off x="467544" y="19548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Суффикс зависит от спряжения!</a:t>
            </a:r>
          </a:p>
        </p:txBody>
      </p:sp>
      <p:pic>
        <p:nvPicPr>
          <p:cNvPr id="5122" name="Picture 2" descr="D:\русский язык\Кисель Елена\Рабочая зона\картинки\презентация 05\clipart-1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598" y="1761109"/>
            <a:ext cx="3026029" cy="286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5647451" y="1134187"/>
            <a:ext cx="2410791" cy="976898"/>
          </a:xfrm>
          <a:prstGeom prst="cloudCallout">
            <a:avLst>
              <a:gd name="adj1" fmla="val -31561"/>
              <a:gd name="adj2" fmla="val 82355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latin typeface="+mj-lt"/>
                <a:cs typeface="Times New Roman" pitchFamily="18" charset="0"/>
              </a:rPr>
              <a:t>суффиксы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latin typeface="+mj-lt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1800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sz="1800" b="1" dirty="0">
                <a:latin typeface="+mj-lt"/>
                <a:cs typeface="Times New Roman" pitchFamily="18" charset="0"/>
              </a:rPr>
              <a:t>, </a:t>
            </a:r>
            <a:r>
              <a:rPr lang="ru-RU" sz="1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1800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endParaRPr lang="ru-RU" sz="1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856363" y="1134187"/>
            <a:ext cx="2556069" cy="848489"/>
          </a:xfrm>
          <a:prstGeom prst="cloudCallout">
            <a:avLst>
              <a:gd name="adj1" fmla="val 45977"/>
              <a:gd name="adj2" fmla="val 81006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1800" b="1" dirty="0">
                <a:latin typeface="+mj-lt"/>
                <a:cs typeface="Times New Roman" pitchFamily="18" charset="0"/>
              </a:rPr>
              <a:t>I </a:t>
            </a:r>
            <a:r>
              <a:rPr lang="ru-RU" sz="1800" b="1" dirty="0">
                <a:latin typeface="+mj-lt"/>
                <a:cs typeface="Times New Roman" pitchFamily="18" charset="0"/>
              </a:rPr>
              <a:t>спряжение</a:t>
            </a:r>
            <a:endParaRPr lang="ru-RU" sz="1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49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Заголовок 1"/>
          <p:cNvSpPr txBox="1">
            <a:spLocks/>
          </p:cNvSpPr>
          <p:nvPr/>
        </p:nvSpPr>
        <p:spPr>
          <a:xfrm>
            <a:off x="467544" y="19548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Суффикс зависит от спряжения!</a:t>
            </a: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856363" y="1134187"/>
            <a:ext cx="2556069" cy="848489"/>
          </a:xfrm>
          <a:prstGeom prst="cloudCallout">
            <a:avLst>
              <a:gd name="adj1" fmla="val 45977"/>
              <a:gd name="adj2" fmla="val 81006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1800" b="1" dirty="0">
                <a:latin typeface="+mj-lt"/>
                <a:cs typeface="Times New Roman" pitchFamily="18" charset="0"/>
              </a:rPr>
              <a:t>II </a:t>
            </a:r>
            <a:r>
              <a:rPr lang="ru-RU" sz="1800" b="1" dirty="0">
                <a:latin typeface="+mj-lt"/>
                <a:cs typeface="Times New Roman" pitchFamily="18" charset="0"/>
              </a:rPr>
              <a:t>спряжение</a:t>
            </a:r>
            <a:endParaRPr lang="ru-RU" sz="1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6146" name="Picture 2" descr="D:\русский язык\Кисель Елена\Рабочая зона\картинки\презентация 05\niños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50" y="2390901"/>
            <a:ext cx="3019665" cy="233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5647451" y="1134187"/>
            <a:ext cx="2410791" cy="976898"/>
          </a:xfrm>
          <a:prstGeom prst="cloudCallout">
            <a:avLst>
              <a:gd name="adj1" fmla="val -31561"/>
              <a:gd name="adj2" fmla="val 82355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latin typeface="+mj-lt"/>
                <a:cs typeface="Times New Roman" pitchFamily="18" charset="0"/>
              </a:rPr>
              <a:t>суффиксы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latin typeface="+mj-lt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1800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sz="1800" b="1" dirty="0">
                <a:latin typeface="+mj-lt"/>
                <a:cs typeface="Times New Roman" pitchFamily="18" charset="0"/>
              </a:rPr>
              <a:t>, </a:t>
            </a:r>
            <a:r>
              <a:rPr lang="ru-RU" sz="1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1800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endParaRPr lang="ru-RU" sz="1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2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7C6187C-D792-5248-AB55-F250CF17A2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78497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852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691345" y="4796379"/>
            <a:ext cx="2455100" cy="347122"/>
            <a:chOff x="6691345" y="4796378"/>
            <a:chExt cx="2455100" cy="347122"/>
          </a:xfrm>
        </p:grpSpPr>
        <p:sp>
          <p:nvSpPr>
            <p:cNvPr id="7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Например</a:t>
            </a:r>
          </a:p>
        </p:txBody>
      </p:sp>
      <p:pic>
        <p:nvPicPr>
          <p:cNvPr id="1026" name="Picture 2" descr="D:\русский язык\Кисель Елена\Рабочая зона\картинки\презентация 05\0_86b57_7223a44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821" y="1689576"/>
            <a:ext cx="2016224" cy="12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бъект 2"/>
          <p:cNvSpPr txBox="1">
            <a:spLocks/>
          </p:cNvSpPr>
          <p:nvPr/>
        </p:nvSpPr>
        <p:spPr>
          <a:xfrm>
            <a:off x="827586" y="2066739"/>
            <a:ext cx="114270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резать</a:t>
            </a: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2725142" y="2056472"/>
            <a:ext cx="936104" cy="52234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реж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5220072" y="1990859"/>
            <a:ext cx="157540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реж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3295995" y="2056472"/>
            <a:ext cx="576064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ут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551545" y="1152217"/>
            <a:ext cx="1728192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Инфинитив</a:t>
            </a: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2825590" y="1144339"/>
            <a:ext cx="1516879" cy="66453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наст. </a:t>
            </a:r>
            <a:r>
              <a:rPr lang="ru-RU" sz="2000" b="1" i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вр</a:t>
            </a: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.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4117262" y="2051733"/>
            <a:ext cx="693741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ущ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" name="Плюс 2"/>
          <p:cNvSpPr/>
          <p:nvPr/>
        </p:nvSpPr>
        <p:spPr>
          <a:xfrm>
            <a:off x="3676870" y="2154268"/>
            <a:ext cx="314370" cy="31222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бъект 2"/>
          <p:cNvSpPr txBox="1">
            <a:spLocks/>
          </p:cNvSpPr>
          <p:nvPr/>
        </p:nvSpPr>
        <p:spPr>
          <a:xfrm>
            <a:off x="3912029" y="2044461"/>
            <a:ext cx="1008112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I 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спр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.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5292080" y="1288434"/>
            <a:ext cx="1728192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Причастие</a:t>
            </a: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935055" y="3507853"/>
            <a:ext cx="114270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сидеть</a:t>
            </a:r>
          </a:p>
        </p:txBody>
      </p:sp>
      <p:sp>
        <p:nvSpPr>
          <p:cNvPr id="28" name="Объект 2"/>
          <p:cNvSpPr txBox="1">
            <a:spLocks/>
          </p:cNvSpPr>
          <p:nvPr/>
        </p:nvSpPr>
        <p:spPr>
          <a:xfrm>
            <a:off x="2753387" y="3457379"/>
            <a:ext cx="830641" cy="52234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сид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9" name="Объект 2"/>
          <p:cNvSpPr txBox="1">
            <a:spLocks/>
          </p:cNvSpPr>
          <p:nvPr/>
        </p:nvSpPr>
        <p:spPr>
          <a:xfrm>
            <a:off x="3248944" y="3457379"/>
            <a:ext cx="576064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ят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0" name="Плюс 29"/>
          <p:cNvSpPr/>
          <p:nvPr/>
        </p:nvSpPr>
        <p:spPr>
          <a:xfrm>
            <a:off x="3700046" y="3588470"/>
            <a:ext cx="314370" cy="31222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бъект 2"/>
          <p:cNvSpPr txBox="1">
            <a:spLocks/>
          </p:cNvSpPr>
          <p:nvPr/>
        </p:nvSpPr>
        <p:spPr>
          <a:xfrm>
            <a:off x="3960076" y="3457379"/>
            <a:ext cx="1008112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II 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спр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.</a:t>
            </a:r>
          </a:p>
        </p:txBody>
      </p:sp>
      <p:sp>
        <p:nvSpPr>
          <p:cNvPr id="32" name="Объект 2"/>
          <p:cNvSpPr txBox="1">
            <a:spLocks/>
          </p:cNvSpPr>
          <p:nvPr/>
        </p:nvSpPr>
        <p:spPr>
          <a:xfrm>
            <a:off x="4137581" y="3457378"/>
            <a:ext cx="693741" cy="52234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endParaRPr lang="ru-RU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5220072" y="3428825"/>
            <a:ext cx="157540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сид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</a:p>
        </p:txBody>
      </p:sp>
      <p:pic>
        <p:nvPicPr>
          <p:cNvPr id="1028" name="Picture 4" descr="D:\русский язык\Кисель Елена\Рабочая зона\картинки\презентация 05\8797dbbba96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447" y="2901499"/>
            <a:ext cx="1438813" cy="185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0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18" grpId="0"/>
      <p:bldP spid="19" grpId="0"/>
      <p:bldP spid="19" grpId="1"/>
      <p:bldP spid="20" grpId="0"/>
      <p:bldP spid="21" grpId="0"/>
      <p:bldP spid="22" grpId="0"/>
      <p:bldP spid="3" grpId="0" animBg="1"/>
      <p:bldP spid="23" grpId="0"/>
      <p:bldP spid="24" grpId="0"/>
      <p:bldP spid="25" grpId="0"/>
      <p:bldP spid="28" grpId="0"/>
      <p:bldP spid="29" grpId="0"/>
      <p:bldP spid="29" grpId="1"/>
      <p:bldP spid="30" grpId="0" animBg="1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бъект 2"/>
          <p:cNvSpPr txBox="1">
            <a:spLocks/>
          </p:cNvSpPr>
          <p:nvPr/>
        </p:nvSpPr>
        <p:spPr>
          <a:xfrm>
            <a:off x="3921548" y="867751"/>
            <a:ext cx="2594668" cy="10294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Нужные суффиксы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3112984" y="1094457"/>
            <a:ext cx="1392452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623889" y="1094457"/>
            <a:ext cx="1392088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Объект 2"/>
          <p:cNvSpPr txBox="1">
            <a:spLocks/>
          </p:cNvSpPr>
          <p:nvPr/>
        </p:nvSpPr>
        <p:spPr>
          <a:xfrm>
            <a:off x="1935655" y="1787193"/>
            <a:ext cx="1618160" cy="784555"/>
          </a:xfrm>
          <a:prstGeom prst="round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ущ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ящ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96136" y="1914039"/>
            <a:ext cx="1167408" cy="410827"/>
          </a:xfrm>
          <a:prstGeom prst="round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-ш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2751561" y="2571747"/>
            <a:ext cx="4952" cy="4693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Объект 2"/>
          <p:cNvSpPr txBox="1">
            <a:spLocks/>
          </p:cNvSpPr>
          <p:nvPr/>
        </p:nvSpPr>
        <p:spPr>
          <a:xfrm>
            <a:off x="1187623" y="3204145"/>
            <a:ext cx="3600399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действительные причастия 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настоящего времени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6384792" y="2579331"/>
            <a:ext cx="0" cy="4617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Объект 2"/>
          <p:cNvSpPr txBox="1">
            <a:spLocks/>
          </p:cNvSpPr>
          <p:nvPr/>
        </p:nvSpPr>
        <p:spPr>
          <a:xfrm>
            <a:off x="4947323" y="3204875"/>
            <a:ext cx="3600399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действительные причастия 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прошедшего времени</a:t>
            </a:r>
          </a:p>
        </p:txBody>
      </p:sp>
      <p:pic>
        <p:nvPicPr>
          <p:cNvPr id="4098" name="Picture 2" descr="D:\русский язык\Кисель Елена\Рабочая зона\картинки\презентация 05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191" y="309223"/>
            <a:ext cx="1285504" cy="157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14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6" grpId="0" animBg="1"/>
      <p:bldP spid="18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Алгоритм</a:t>
            </a: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555642" y="1393056"/>
            <a:ext cx="2072142" cy="11066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Инфинитив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непереходного глагола</a:t>
            </a: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2919566" y="1382185"/>
            <a:ext cx="1516879" cy="119075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наст. </a:t>
            </a:r>
            <a:r>
              <a:rPr lang="ru-RU" sz="2000" b="1" i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вр</a:t>
            </a: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., 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3-е лицо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(они) 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6588224" y="1621661"/>
            <a:ext cx="1728192" cy="47187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i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Причастие</a:t>
            </a:r>
          </a:p>
        </p:txBody>
      </p:sp>
      <p:sp>
        <p:nvSpPr>
          <p:cNvPr id="30" name="Плюс 29"/>
          <p:cNvSpPr/>
          <p:nvPr/>
        </p:nvSpPr>
        <p:spPr>
          <a:xfrm>
            <a:off x="4535996" y="1633402"/>
            <a:ext cx="585730" cy="487041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бъект 2"/>
          <p:cNvSpPr txBox="1">
            <a:spLocks/>
          </p:cNvSpPr>
          <p:nvPr/>
        </p:nvSpPr>
        <p:spPr>
          <a:xfrm>
            <a:off x="4130359" y="3263878"/>
            <a:ext cx="2880320" cy="748033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отбрасываем окончание и получаем основу</a:t>
            </a:r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971602" y="3306376"/>
            <a:ext cx="2808311" cy="705536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какое спряжение?</a:t>
            </a:r>
          </a:p>
          <a:p>
            <a:pPr marL="0" indent="0">
              <a:buFont typeface="Arial" pitchFamily="34" charset="0"/>
              <a:buNone/>
            </a:pPr>
            <a:r>
              <a:rPr lang="ru-RU" sz="18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(смотрим на окончание)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3491880" y="1735171"/>
            <a:ext cx="2088232" cy="3720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195738" y="2572935"/>
            <a:ext cx="648073" cy="6909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4564980" y="2572934"/>
            <a:ext cx="684076" cy="6201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Объект 2"/>
          <p:cNvSpPr txBox="1">
            <a:spLocks/>
          </p:cNvSpPr>
          <p:nvPr/>
        </p:nvSpPr>
        <p:spPr>
          <a:xfrm>
            <a:off x="5157416" y="1633402"/>
            <a:ext cx="1277443" cy="44838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суффикс</a:t>
            </a:r>
          </a:p>
        </p:txBody>
      </p:sp>
      <p:pic>
        <p:nvPicPr>
          <p:cNvPr id="2050" name="Picture 2" descr="D:\русский язык\Кисель Елена\Рабочая зона\картинки\презентация 05\1360573632_face-emotion-vector-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" b="11680"/>
          <a:stretch/>
        </p:blipFill>
        <p:spPr bwMode="auto">
          <a:xfrm>
            <a:off x="2627784" y="771550"/>
            <a:ext cx="3714751" cy="373770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59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1" grpId="0" animBg="1"/>
      <p:bldP spid="24" grpId="0" animBg="1"/>
      <p:bldP spid="30" grpId="0" animBg="1"/>
      <p:bldP spid="32" grpId="0" animBg="1"/>
      <p:bldP spid="33" grpId="0" animBg="1"/>
      <p:bldP spid="4" grpId="0" animBg="1"/>
      <p:bldP spid="4" grpId="1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344C3C-A7D6-EE49-BCD3-2D3D183B7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896" y="3550858"/>
            <a:ext cx="13178294" cy="527256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     </a:t>
            </a: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     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0D947AB0-3A2F-2B4D-B91E-C25098810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8521" y="-35855"/>
            <a:ext cx="1362370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1" name="Рисунок 1" descr="Picture background">
            <a:extLst>
              <a:ext uri="{FF2B5EF4-FFF2-40B4-BE49-F238E27FC236}">
                <a16:creationId xmlns:a16="http://schemas.microsoft.com/office/drawing/2014/main" id="{E355FD97-193C-4A48-A7D6-032E8FA4A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19" y="174565"/>
            <a:ext cx="2232248" cy="172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5BD0BB-4E54-334F-BC43-8647854151D6}"/>
              </a:ext>
            </a:extLst>
          </p:cNvPr>
          <p:cNvSpPr txBox="1"/>
          <p:nvPr/>
        </p:nvSpPr>
        <p:spPr>
          <a:xfrm>
            <a:off x="2699084" y="400879"/>
            <a:ext cx="3745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                   ИГРАЮТ</a:t>
            </a:r>
          </a:p>
        </p:txBody>
      </p:sp>
      <p:sp>
        <p:nvSpPr>
          <p:cNvPr id="10" name="Rectangle 18">
            <a:extLst>
              <a:ext uri="{FF2B5EF4-FFF2-40B4-BE49-F238E27FC236}">
                <a16:creationId xmlns:a16="http://schemas.microsoft.com/office/drawing/2014/main" id="{62B5FDCA-DE3D-8A46-94AE-8E4E95D9A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5" name="Рисунок 2" descr="Picture background">
            <a:extLst>
              <a:ext uri="{FF2B5EF4-FFF2-40B4-BE49-F238E27FC236}">
                <a16:creationId xmlns:a16="http://schemas.microsoft.com/office/drawing/2014/main" id="{D84A05CB-E61B-6C48-8A90-1434DA8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22" y="2139702"/>
            <a:ext cx="1842121" cy="140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48D2D31-5EFF-1A44-8369-A57FE4BFA7CE}"/>
              </a:ext>
            </a:extLst>
          </p:cNvPr>
          <p:cNvSpPr txBox="1"/>
          <p:nvPr/>
        </p:nvSpPr>
        <p:spPr>
          <a:xfrm>
            <a:off x="3624661" y="2741851"/>
            <a:ext cx="303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БОЯТСЯ</a:t>
            </a:r>
          </a:p>
        </p:txBody>
      </p:sp>
      <p:sp>
        <p:nvSpPr>
          <p:cNvPr id="15" name="Rectangle 20">
            <a:extLst>
              <a:ext uri="{FF2B5EF4-FFF2-40B4-BE49-F238E27FC236}">
                <a16:creationId xmlns:a16="http://schemas.microsoft.com/office/drawing/2014/main" id="{9C958E2C-CE9E-724D-BFE2-8DD679BA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417" y="358671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7" name="Рисунок 3" descr="Picture background">
            <a:extLst>
              <a:ext uri="{FF2B5EF4-FFF2-40B4-BE49-F238E27FC236}">
                <a16:creationId xmlns:a16="http://schemas.microsoft.com/office/drawing/2014/main" id="{FB2891A6-34E2-6448-B9DA-D6BCB648C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273" y="3596556"/>
            <a:ext cx="2111351" cy="143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9DE369-573A-1A4F-B16E-1C778000E32E}"/>
              </a:ext>
            </a:extLst>
          </p:cNvPr>
          <p:cNvSpPr txBox="1"/>
          <p:nvPr/>
        </p:nvSpPr>
        <p:spPr>
          <a:xfrm>
            <a:off x="4572000" y="415731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B050"/>
                </a:solidFill>
              </a:rPr>
              <a:t>ТАНЦУЮТ</a:t>
            </a:r>
          </a:p>
        </p:txBody>
      </p:sp>
    </p:spTree>
    <p:extLst>
      <p:ext uri="{BB962C8B-B14F-4D97-AF65-F5344CB8AC3E}">
        <p14:creationId xmlns:p14="http://schemas.microsoft.com/office/powerpoint/2010/main" val="34960920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 попроще?</a:t>
            </a: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2658872" y="1359317"/>
            <a:ext cx="183126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игра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3750851" y="3685679"/>
            <a:ext cx="1566166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танцу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ют</a:t>
            </a:r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5508106" y="3658340"/>
            <a:ext cx="208876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танщу</a:t>
            </a:r>
            <a:r>
              <a:rPr lang="ru-RU" sz="2800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6" name="Объект 2"/>
          <p:cNvSpPr txBox="1">
            <a:spLocks/>
          </p:cNvSpPr>
          <p:nvPr/>
        </p:nvSpPr>
        <p:spPr>
          <a:xfrm>
            <a:off x="755578" y="1384554"/>
            <a:ext cx="123802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игра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ют</a:t>
            </a:r>
          </a:p>
        </p:txBody>
      </p:sp>
      <p:sp>
        <p:nvSpPr>
          <p:cNvPr id="27" name="Объект 2"/>
          <p:cNvSpPr txBox="1">
            <a:spLocks/>
          </p:cNvSpPr>
          <p:nvPr/>
        </p:nvSpPr>
        <p:spPr>
          <a:xfrm>
            <a:off x="3131841" y="2599145"/>
            <a:ext cx="123802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бо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ят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ся</a:t>
            </a:r>
          </a:p>
        </p:txBody>
      </p:sp>
      <p:sp>
        <p:nvSpPr>
          <p:cNvPr id="34" name="Объект 2"/>
          <p:cNvSpPr txBox="1">
            <a:spLocks/>
          </p:cNvSpPr>
          <p:nvPr/>
        </p:nvSpPr>
        <p:spPr>
          <a:xfrm>
            <a:off x="4713608" y="2600017"/>
            <a:ext cx="1912384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бо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ийся</a:t>
            </a:r>
          </a:p>
        </p:txBody>
      </p:sp>
      <p:pic>
        <p:nvPicPr>
          <p:cNvPr id="3074" name="Picture 2" descr="D:\русский язык\Кисель Елена\Рабочая зона\картинки\презентация 03\johnny_automatic_playing_ba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017" y="683238"/>
            <a:ext cx="2176492" cy="187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усский язык\Кисель Елена\Рабочая зона\картинки\приколы\sobaka29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046" y="1871965"/>
            <a:ext cx="1358398" cy="158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русский язык\Кисель Елена\Рабочая зона\картинки\приколы\загруженное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92" y="3071016"/>
            <a:ext cx="1559096" cy="155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54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8" grpId="1"/>
      <p:bldP spid="25" grpId="0"/>
      <p:bldP spid="33" grpId="0"/>
      <p:bldP spid="33" grpId="1"/>
      <p:bldP spid="26" grpId="0"/>
      <p:bldP spid="27" grpId="0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Объект 2"/>
          <p:cNvSpPr txBox="1">
            <a:spLocks/>
          </p:cNvSpPr>
          <p:nvPr/>
        </p:nvSpPr>
        <p:spPr>
          <a:xfrm>
            <a:off x="944580" y="2028281"/>
            <a:ext cx="89111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петь</a:t>
            </a:r>
            <a:endParaRPr lang="ru-RU" sz="2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7" name="Объект 2"/>
          <p:cNvSpPr txBox="1">
            <a:spLocks/>
          </p:cNvSpPr>
          <p:nvPr/>
        </p:nvSpPr>
        <p:spPr>
          <a:xfrm>
            <a:off x="2429062" y="1976185"/>
            <a:ext cx="1047584" cy="523967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по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</a:t>
            </a:r>
          </a:p>
        </p:txBody>
      </p:sp>
      <p:sp>
        <p:nvSpPr>
          <p:cNvPr id="34" name="Объект 2"/>
          <p:cNvSpPr txBox="1">
            <a:spLocks/>
          </p:cNvSpPr>
          <p:nvPr/>
        </p:nvSpPr>
        <p:spPr>
          <a:xfrm>
            <a:off x="3835330" y="1951398"/>
            <a:ext cx="1912384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по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pic>
        <p:nvPicPr>
          <p:cNvPr id="5125" name="Picture 5" descr="D:\русский язык\Кисель Елена\Рабочая зона\картинки\приколы\1292705852_catswithattitude-4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735890"/>
            <a:ext cx="275599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Объект 2"/>
          <p:cNvSpPr txBox="1">
            <a:spLocks/>
          </p:cNvSpPr>
          <p:nvPr/>
        </p:nvSpPr>
        <p:spPr>
          <a:xfrm>
            <a:off x="682716" y="3287814"/>
            <a:ext cx="134756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любить</a:t>
            </a:r>
            <a:endParaRPr lang="ru-RU" sz="2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2408709" y="3219822"/>
            <a:ext cx="140626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3694990" y="3219822"/>
            <a:ext cx="1754019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ящ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</a:p>
        </p:txBody>
      </p:sp>
    </p:spTree>
    <p:extLst>
      <p:ext uri="{BB962C8B-B14F-4D97-AF65-F5344CB8AC3E}">
        <p14:creationId xmlns:p14="http://schemas.microsoft.com/office/powerpoint/2010/main" val="30343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4" grpId="0"/>
      <p:bldP spid="34" grpId="1"/>
      <p:bldP spid="20" grpId="0"/>
      <p:bldP spid="21" grpId="0"/>
      <p:bldP spid="22" grpId="0"/>
      <p:bldP spid="2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бъект 2"/>
          <p:cNvSpPr txBox="1">
            <a:spLocks/>
          </p:cNvSpPr>
          <p:nvPr/>
        </p:nvSpPr>
        <p:spPr>
          <a:xfrm>
            <a:off x="3454233" y="1353888"/>
            <a:ext cx="183126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крич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ащ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1563592" y="3641851"/>
            <a:ext cx="2483980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любопытству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ют</a:t>
            </a:r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4431641" y="3625037"/>
            <a:ext cx="3109522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любопытству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</a:p>
        </p:txBody>
      </p:sp>
      <p:sp>
        <p:nvSpPr>
          <p:cNvPr id="26" name="Объект 2"/>
          <p:cNvSpPr txBox="1">
            <a:spLocks/>
          </p:cNvSpPr>
          <p:nvPr/>
        </p:nvSpPr>
        <p:spPr>
          <a:xfrm>
            <a:off x="1874884" y="1359267"/>
            <a:ext cx="123802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крич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ат</a:t>
            </a:r>
          </a:p>
        </p:txBody>
      </p:sp>
      <p:sp>
        <p:nvSpPr>
          <p:cNvPr id="27" name="Объект 2"/>
          <p:cNvSpPr txBox="1">
            <a:spLocks/>
          </p:cNvSpPr>
          <p:nvPr/>
        </p:nvSpPr>
        <p:spPr>
          <a:xfrm>
            <a:off x="3143138" y="2357835"/>
            <a:ext cx="1541695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плава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ют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4" name="Объект 2"/>
          <p:cNvSpPr txBox="1">
            <a:spLocks/>
          </p:cNvSpPr>
          <p:nvPr/>
        </p:nvSpPr>
        <p:spPr>
          <a:xfrm>
            <a:off x="4696363" y="2357835"/>
            <a:ext cx="1912384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плава</a:t>
            </a:r>
            <a:r>
              <a:rPr lang="ru-RU" sz="28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ющ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</a:p>
        </p:txBody>
      </p:sp>
      <p:pic>
        <p:nvPicPr>
          <p:cNvPr id="5122" name="Picture 2" descr="D:\русский язык\Кисель Елена\Рабочая зона\картинки\приколы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241" y="758373"/>
            <a:ext cx="1815654" cy="179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русский язык\Кисель Елена\Рабочая зона\картинки\приколы\cartoon-fish-1117989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7"/>
          <a:stretch/>
        </p:blipFill>
        <p:spPr bwMode="auto">
          <a:xfrm flipH="1">
            <a:off x="944184" y="2113515"/>
            <a:ext cx="1861399" cy="130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русский язык\Кисель Елена\Рабочая зона\картинки\приколы\загруженное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475" y="2933899"/>
            <a:ext cx="1338841" cy="169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42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5" grpId="0"/>
      <p:bldP spid="33" grpId="0"/>
      <p:bldP spid="33" grpId="1"/>
      <p:bldP spid="26" grpId="0"/>
      <p:bldP spid="27" grpId="0"/>
      <p:bldP spid="34" grpId="0"/>
      <p:bldP spid="34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бъект 2"/>
          <p:cNvSpPr txBox="1">
            <a:spLocks/>
          </p:cNvSpPr>
          <p:nvPr/>
        </p:nvSpPr>
        <p:spPr>
          <a:xfrm>
            <a:off x="3921548" y="867751"/>
            <a:ext cx="2594668" cy="10294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  <a:cs typeface="Arial" pitchFamily="34" charset="0"/>
              </a:rPr>
              <a:t>Действительное причастие прошедшего времени</a:t>
            </a: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5034999" y="1229368"/>
            <a:ext cx="2451037" cy="496932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-ш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1015951" y="1096367"/>
            <a:ext cx="3096344" cy="788034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основа  глагола 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(любого)</a:t>
            </a:r>
          </a:p>
        </p:txBody>
      </p:sp>
      <p:sp>
        <p:nvSpPr>
          <p:cNvPr id="4" name="Стрелка вниз 3"/>
          <p:cNvSpPr/>
          <p:nvPr/>
        </p:nvSpPr>
        <p:spPr>
          <a:xfrm rot="2123463">
            <a:off x="4761317" y="1921408"/>
            <a:ext cx="360040" cy="72792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417747">
            <a:off x="4060370" y="1915142"/>
            <a:ext cx="350190" cy="699283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454491" y="2106507"/>
            <a:ext cx="2448272" cy="2342435"/>
          </a:xfrm>
          <a:prstGeom prst="round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свари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кипе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принес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  <a:p>
            <a:pPr marL="0" indent="0">
              <a:lnSpc>
                <a:spcPct val="150000"/>
              </a:lnSpc>
              <a:buFont typeface="Arial" pitchFamily="34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    улыба</a:t>
            </a:r>
            <a:r>
              <a:rPr lang="ru-RU" sz="20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sz="20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ийся</a:t>
            </a: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241058" y="2031175"/>
            <a:ext cx="2621486" cy="44798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инфинитив</a:t>
            </a:r>
          </a:p>
        </p:txBody>
      </p:sp>
      <p:pic>
        <p:nvPicPr>
          <p:cNvPr id="6146" name="Picture 2" descr="D:\русский язык\Кисель Елена\Рабочая зона\картинки\презентация 04\0_7dbb5_1a6883b0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759" y="2577827"/>
            <a:ext cx="2371946" cy="211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русский язык\Кисель Елена\Рабочая зона\картинки\презентация 05\penguin-160159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87375"/>
            <a:ext cx="1467169" cy="190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25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1" grpId="0" animBg="1"/>
      <p:bldP spid="4" grpId="0" animBg="1"/>
      <p:bldP spid="4" grpId="1" animBg="1"/>
      <p:bldP spid="14" grpId="0" animBg="1"/>
      <p:bldP spid="14" grpId="1" animBg="1"/>
      <p:bldP spid="16" grpId="0" build="p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Действительное причастие прошедшего времени</a:t>
            </a: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611560" y="1117045"/>
            <a:ext cx="1924044" cy="720081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i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Инфинитив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6588224" y="1117045"/>
            <a:ext cx="2016224" cy="71280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800" b="1" i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Причастие</a:t>
            </a:r>
          </a:p>
        </p:txBody>
      </p:sp>
      <p:sp>
        <p:nvSpPr>
          <p:cNvPr id="30" name="Плюс 29"/>
          <p:cNvSpPr/>
          <p:nvPr/>
        </p:nvSpPr>
        <p:spPr>
          <a:xfrm>
            <a:off x="3874366" y="1229993"/>
            <a:ext cx="585730" cy="487041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бъект 2"/>
          <p:cNvSpPr txBox="1">
            <a:spLocks/>
          </p:cNvSpPr>
          <p:nvPr/>
        </p:nvSpPr>
        <p:spPr>
          <a:xfrm>
            <a:off x="4480115" y="1117045"/>
            <a:ext cx="1502502" cy="720081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/-ш и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itchFamily="18" charset="0"/>
              </a:rPr>
              <a:t>окончание</a:t>
            </a:r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2954786" y="1124317"/>
            <a:ext cx="860403" cy="705536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32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sz="3200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ть</a:t>
            </a:r>
            <a:endParaRPr lang="ru-RU" sz="32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" name="Минус 2"/>
          <p:cNvSpPr/>
          <p:nvPr/>
        </p:nvSpPr>
        <p:spPr>
          <a:xfrm>
            <a:off x="2607500" y="1339738"/>
            <a:ext cx="288032" cy="289239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Равно 3"/>
          <p:cNvSpPr/>
          <p:nvPr/>
        </p:nvSpPr>
        <p:spPr>
          <a:xfrm>
            <a:off x="6112842" y="1304104"/>
            <a:ext cx="432048" cy="403413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734614" y="2040324"/>
            <a:ext cx="1296144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плак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а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5008" y="2062072"/>
            <a:ext cx="4571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err="1">
                <a:solidFill>
                  <a:prstClr val="black"/>
                </a:solidFill>
                <a:cs typeface="Times New Roman" pitchFamily="18" charset="0"/>
              </a:rPr>
              <a:t>ть</a:t>
            </a:r>
            <a:endParaRPr lang="ru-RU" sz="2400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2" name="Плюс 21"/>
          <p:cNvSpPr/>
          <p:nvPr/>
        </p:nvSpPr>
        <p:spPr>
          <a:xfrm>
            <a:off x="2213796" y="2160440"/>
            <a:ext cx="431409" cy="35175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бъект 2"/>
          <p:cNvSpPr txBox="1">
            <a:spLocks/>
          </p:cNvSpPr>
          <p:nvPr/>
        </p:nvSpPr>
        <p:spPr>
          <a:xfrm>
            <a:off x="2704117" y="2025272"/>
            <a:ext cx="751251" cy="4718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endParaRPr lang="ru-RU" sz="20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3707904" y="2119621"/>
            <a:ext cx="576064" cy="34012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4514154" y="1987880"/>
            <a:ext cx="1860244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плака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pic>
        <p:nvPicPr>
          <p:cNvPr id="8194" name="Picture 2" descr="D:\русский язык\Кисель Елена\Рабочая зона\картинки\презентация 02\плач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07771" y="1800554"/>
            <a:ext cx="2339452" cy="143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Объект 2"/>
          <p:cNvSpPr txBox="1">
            <a:spLocks/>
          </p:cNvSpPr>
          <p:nvPr/>
        </p:nvSpPr>
        <p:spPr>
          <a:xfrm>
            <a:off x="737002" y="3541767"/>
            <a:ext cx="1046594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вырас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601211" y="3569779"/>
            <a:ext cx="476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err="1">
                <a:solidFill>
                  <a:prstClr val="black"/>
                </a:solidFill>
                <a:cs typeface="Times New Roman" pitchFamily="18" charset="0"/>
              </a:rPr>
              <a:t>ти</a:t>
            </a:r>
            <a:endParaRPr lang="ru-RU" sz="2400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9" name="Плюс 28"/>
          <p:cNvSpPr/>
          <p:nvPr/>
        </p:nvSpPr>
        <p:spPr>
          <a:xfrm>
            <a:off x="2236220" y="3624733"/>
            <a:ext cx="431409" cy="35175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бъект 2"/>
          <p:cNvSpPr txBox="1">
            <a:spLocks/>
          </p:cNvSpPr>
          <p:nvPr/>
        </p:nvSpPr>
        <p:spPr>
          <a:xfrm>
            <a:off x="2667629" y="3504377"/>
            <a:ext cx="751251" cy="4718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endParaRPr lang="ru-RU" sz="20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5" name="Стрелка вправо 34"/>
          <p:cNvSpPr/>
          <p:nvPr/>
        </p:nvSpPr>
        <p:spPr>
          <a:xfrm>
            <a:off x="3707904" y="3644436"/>
            <a:ext cx="576064" cy="34012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бъект 2"/>
          <p:cNvSpPr txBox="1">
            <a:spLocks/>
          </p:cNvSpPr>
          <p:nvPr/>
        </p:nvSpPr>
        <p:spPr>
          <a:xfrm>
            <a:off x="4508902" y="3504377"/>
            <a:ext cx="186329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вырос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4552971" y="3504377"/>
            <a:ext cx="1954641" cy="471870"/>
          </a:xfrm>
          <a:prstGeom prst="round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вырос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ш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  <p:pic>
        <p:nvPicPr>
          <p:cNvPr id="8196" name="Picture 4" descr="D:\русский язык\Кисель Елена\Рабочая зона\картинки\картинки 3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443" y="3597853"/>
            <a:ext cx="818098" cy="81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русский язык\Кисель Елена\Рабочая зона\картинки\презентация 05\1360573662_face-emotion-vector-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4" b="12458"/>
          <a:stretch/>
        </p:blipFill>
        <p:spPr bwMode="auto">
          <a:xfrm>
            <a:off x="6804248" y="3251698"/>
            <a:ext cx="1439292" cy="140692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Объект 2"/>
          <p:cNvSpPr txBox="1">
            <a:spLocks/>
          </p:cNvSpPr>
          <p:nvPr/>
        </p:nvSpPr>
        <p:spPr>
          <a:xfrm>
            <a:off x="2735591" y="3513069"/>
            <a:ext cx="751251" cy="47187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-ш</a:t>
            </a:r>
            <a:endParaRPr lang="ru-RU" sz="20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8198" name="Picture 6" descr="D:\русский язык\Кисель Елена\Рабочая зона\картинки\презентация 05\1360573595_face-emotion-vector-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" t="1680" r="-777" b="18168"/>
          <a:stretch/>
        </p:blipFill>
        <p:spPr bwMode="auto">
          <a:xfrm>
            <a:off x="6754769" y="3211182"/>
            <a:ext cx="1562373" cy="148796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6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5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4" grpId="0" animBg="1"/>
      <p:bldP spid="30" grpId="0" animBg="1"/>
      <p:bldP spid="32" grpId="0" animBg="1"/>
      <p:bldP spid="33" grpId="0" animBg="1"/>
      <p:bldP spid="3" grpId="0" animBg="1"/>
      <p:bldP spid="4" grpId="0" animBg="1"/>
      <p:bldP spid="19" grpId="0"/>
      <p:bldP spid="5" grpId="0"/>
      <p:bldP spid="22" grpId="0" animBg="1"/>
      <p:bldP spid="23" grpId="0"/>
      <p:bldP spid="10" grpId="0" animBg="1"/>
      <p:bldP spid="25" grpId="0"/>
      <p:bldP spid="25" grpId="1"/>
      <p:bldP spid="27" grpId="0"/>
      <p:bldP spid="28" grpId="0"/>
      <p:bldP spid="29" grpId="0" animBg="1"/>
      <p:bldP spid="31" grpId="0"/>
      <p:bldP spid="35" grpId="0" animBg="1"/>
      <p:bldP spid="36" grpId="0"/>
      <p:bldP spid="37" grpId="0" animBg="1"/>
      <p:bldP spid="37" grpId="1" animBg="1"/>
      <p:bldP spid="3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Объект 2"/>
          <p:cNvSpPr txBox="1">
            <a:spLocks/>
          </p:cNvSpPr>
          <p:nvPr/>
        </p:nvSpPr>
        <p:spPr>
          <a:xfrm>
            <a:off x="683568" y="1400676"/>
            <a:ext cx="161119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укр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ы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ться</a:t>
            </a:r>
            <a:endParaRPr lang="ru-RU" sz="2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7" name="Объект 2"/>
          <p:cNvSpPr txBox="1">
            <a:spLocks/>
          </p:cNvSpPr>
          <p:nvPr/>
        </p:nvSpPr>
        <p:spPr>
          <a:xfrm>
            <a:off x="2373305" y="1400676"/>
            <a:ext cx="2108232" cy="523967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укры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иеся</a:t>
            </a:r>
          </a:p>
        </p:txBody>
      </p:sp>
      <p:sp>
        <p:nvSpPr>
          <p:cNvPr id="34" name="Объект 2"/>
          <p:cNvSpPr txBox="1">
            <a:spLocks/>
          </p:cNvSpPr>
          <p:nvPr/>
        </p:nvSpPr>
        <p:spPr>
          <a:xfrm>
            <a:off x="1272556" y="2560886"/>
            <a:ext cx="1912384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прыг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а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ть</a:t>
            </a: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2984280" y="2560885"/>
            <a:ext cx="1862858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прыга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ая</a:t>
            </a:r>
            <a:endParaRPr lang="ru-RU" sz="28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2984282" y="3678899"/>
            <a:ext cx="1406267" cy="4718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испечь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4716018" y="3678900"/>
            <a:ext cx="1754019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испек</a:t>
            </a:r>
            <a:r>
              <a:rPr lang="ru-RU" b="1" dirty="0" err="1">
                <a:solidFill>
                  <a:srgbClr val="FF0000"/>
                </a:solidFill>
                <a:latin typeface="+mj-lt"/>
                <a:cs typeface="Times New Roman" pitchFamily="18" charset="0"/>
              </a:rPr>
              <a:t>вш</a:t>
            </a:r>
            <a:r>
              <a:rPr lang="ru-RU" b="1" dirty="0" err="1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  <a:endParaRPr lang="ru-RU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6" name="Picture 2" descr="D:\русский язык\Кисель Елена\Рабочая зона\картинки\презентация 18\15503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28" b="88147" l="13091" r="91455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3" t="9324" r="5436" b="9459"/>
          <a:stretch/>
        </p:blipFill>
        <p:spPr bwMode="auto">
          <a:xfrm>
            <a:off x="3915709" y="915567"/>
            <a:ext cx="2175327" cy="169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усский язык\Кисель Елена\Рабочая зона\картинки\презентация 15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31468"/>
            <a:ext cx="1303828" cy="113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русский язык\Кисель Елена\Рабочая зона\картинки\презентация 05\pirog15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404" y="3088018"/>
            <a:ext cx="1057020" cy="129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бъект 2"/>
          <p:cNvSpPr txBox="1">
            <a:spLocks/>
          </p:cNvSpPr>
          <p:nvPr/>
        </p:nvSpPr>
        <p:spPr>
          <a:xfrm>
            <a:off x="4799535" y="3678900"/>
            <a:ext cx="1754019" cy="576064"/>
          </a:xfrm>
          <a:prstGeom prst="round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испек</a:t>
            </a:r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ш</a:t>
            </a:r>
            <a:r>
              <a:rPr lang="ru-RU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ий</a:t>
            </a:r>
          </a:p>
        </p:txBody>
      </p:sp>
    </p:spTree>
    <p:extLst>
      <p:ext uri="{BB962C8B-B14F-4D97-AF65-F5344CB8AC3E}">
        <p14:creationId xmlns:p14="http://schemas.microsoft.com/office/powerpoint/2010/main" val="322179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7" grpId="1"/>
      <p:bldP spid="34" grpId="0"/>
      <p:bldP spid="20" grpId="0"/>
      <p:bldP spid="20" grpId="1"/>
      <p:bldP spid="21" grpId="0"/>
      <p:bldP spid="22" grpId="0"/>
      <p:bldP spid="17" grpId="0" animBg="1"/>
      <p:bldP spid="17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C127178-B683-A647-B803-54AD73006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95486"/>
            <a:ext cx="8435280" cy="43991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accent6">
                    <a:lumMod val="75000"/>
                  </a:schemeClr>
                </a:solidFill>
              </a:rPr>
              <a:t>Выполняем упражнение № 197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406DBF8-7B18-C441-A1D6-AC86BF609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021" y="1203598"/>
            <a:ext cx="10860747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1" descr="Picture background">
            <a:extLst>
              <a:ext uri="{FF2B5EF4-FFF2-40B4-BE49-F238E27FC236}">
                <a16:creationId xmlns:a16="http://schemas.microsoft.com/office/drawing/2014/main" id="{B03F8B8C-CEDE-CD4A-90E2-C4E3DAF61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71551"/>
            <a:ext cx="5760640" cy="397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6620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40965DE-DB28-D747-9C32-5EB2DA955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7494"/>
            <a:ext cx="8229600" cy="4327129"/>
          </a:xfrm>
        </p:spPr>
        <p:txBody>
          <a:bodyPr>
            <a:normAutofit fontScale="32500" lnSpcReduction="20000"/>
          </a:bodyPr>
          <a:lstStyle/>
          <a:p>
            <a:pPr marL="0" indent="0">
              <a:spcBef>
                <a:spcPts val="1120"/>
              </a:spcBef>
              <a:buNone/>
            </a:pPr>
            <a:r>
              <a:rPr lang="ru-RU" sz="96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Найти</a:t>
            </a:r>
            <a:r>
              <a:rPr lang="ru-RU" sz="96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причастия,</a:t>
            </a:r>
            <a:r>
              <a:rPr lang="ru-RU" sz="96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указать</a:t>
            </a:r>
            <a:r>
              <a:rPr lang="ru-RU" sz="96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время.</a:t>
            </a:r>
            <a:r>
              <a:rPr lang="ru-RU" sz="96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</a:t>
            </a:r>
            <a:r>
              <a:rPr lang="ru-RU" sz="96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объединяет</a:t>
            </a:r>
            <a:r>
              <a:rPr lang="ru-RU" sz="96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эти</a:t>
            </a:r>
            <a:r>
              <a:rPr lang="ru-RU" sz="96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четверостишия?</a:t>
            </a:r>
            <a:endParaRPr lang="ru-RU" sz="9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1120"/>
              </a:spcBef>
              <a:buNone/>
            </a:pP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</a:t>
            </a:r>
            <a:r>
              <a:rPr lang="ru-RU" sz="9600" b="1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Осень.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Обсыпается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весь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наш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бедный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сад,</a:t>
            </a:r>
            <a:r>
              <a:rPr lang="ru-RU" sz="96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Листья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пожелтелые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ветру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летят;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1120"/>
              </a:spcBef>
              <a:buNone/>
            </a:pP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Лишь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вдали</a:t>
            </a:r>
            <a:r>
              <a:rPr lang="ru-RU" sz="96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красуются,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там,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дне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долин,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Кисти</a:t>
            </a:r>
            <a:r>
              <a:rPr lang="ru-RU" sz="96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ярко-красные</a:t>
            </a:r>
            <a:r>
              <a:rPr lang="ru-RU" sz="96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вянущих</a:t>
            </a:r>
            <a:r>
              <a:rPr lang="ru-RU" sz="9600" b="1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рябин</a:t>
            </a:r>
          </a:p>
          <a:p>
            <a:pPr marL="0" indent="0">
              <a:spcBef>
                <a:spcPts val="1120"/>
              </a:spcBef>
              <a:buNone/>
            </a:pPr>
            <a:r>
              <a:rPr lang="ru-RU" sz="9600" spc="-1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А.К.Толстой</a:t>
            </a:r>
            <a:endParaRPr lang="ru-RU" sz="9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6937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5E62290-09FA-534F-AD32-4639E3791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23478"/>
            <a:ext cx="8435280" cy="4471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б)Не видно птиц. Покорно чахнет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опустевший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больной.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Грибы сошли, но крепко пахнет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оврагах сыростью грибной.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И.А.Бунин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39330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F322E4C-FADD-1C41-A0AF-3498C41E57F2}"/>
              </a:ext>
            </a:extLst>
          </p:cNvPr>
          <p:cNvSpPr txBox="1"/>
          <p:nvPr/>
        </p:nvSpPr>
        <p:spPr>
          <a:xfrm>
            <a:off x="323528" y="303498"/>
            <a:ext cx="79698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Пустеет воздух, птиц не слышно боле,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далеко еще до первых зимних бурь –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льется чистая и светлая  лазурь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отдыхающее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Ф.И. Тютчев</a:t>
            </a:r>
          </a:p>
        </p:txBody>
      </p:sp>
    </p:spTree>
    <p:extLst>
      <p:ext uri="{BB962C8B-B14F-4D97-AF65-F5344CB8AC3E}">
        <p14:creationId xmlns:p14="http://schemas.microsoft.com/office/powerpoint/2010/main" val="30705032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6218F30-4974-634E-88F5-6E428032B851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V="1">
            <a:off x="457200" y="267493"/>
            <a:ext cx="8229600" cy="4176464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Утром холод, днем туманы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Шум несносный желобов;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 заката -  блик багряный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Отшумевших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облаков.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А.Н.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Апухтин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2938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CD30CF58-0906-1844-9A4A-936F1681CD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9725"/>
            <a:ext cx="7632847" cy="425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1015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0582F29-9530-AA42-8961-F765A58E1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50800"/>
            <a:ext cx="8435975" cy="4543425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112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Укажите </a:t>
            </a:r>
            <a:r>
              <a:rPr lang="ru-RU" b="1" spc="-65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разряд, вид, время</a:t>
            </a:r>
            <a:r>
              <a:rPr lang="ru-RU" b="1" spc="-65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-10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причастия.</a:t>
            </a:r>
            <a:endParaRPr lang="en-US" b="1" spc="-10" dirty="0">
              <a:solidFill>
                <a:srgbClr val="CC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112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</a:t>
            </a:r>
            <a:r>
              <a:rPr lang="ru-RU" i="1" dirty="0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Работа в парах</a:t>
            </a:r>
          </a:p>
          <a:p>
            <a:pPr marL="0" marR="95250" indent="0">
              <a:lnSpc>
                <a:spcPct val="105000"/>
              </a:lnSpc>
              <a:spcBef>
                <a:spcPts val="1115"/>
              </a:spcBef>
              <a:spcAft>
                <a:spcPts val="0"/>
              </a:spcAft>
              <a:buNone/>
            </a:pP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Листья,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опадающие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деревьев,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стелющиеся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ковром,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покрывающие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вокруг;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отцветающие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астры;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синеющее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небо;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посеребренная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инеем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трава;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опустевшие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поля,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сады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огороды; убранный урожай; бегущие по небу облака; солнце, редко показывающееся из-за туч; едва уловимый шорох; часто моросящий дождь.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8046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71C2AEA-D0A9-814F-B367-7A43E4B3F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23825"/>
            <a:ext cx="8362950" cy="4470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Листья,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опадающие(д.,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деревьев,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стелющиеся(д., 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ковром,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покрывающие(д., 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вокруг;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отцветающие(д., 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астры;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синеющее(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д.н.в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небо;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посеребренная(с., 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инеем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трава;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опустевшие(д.,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поля,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сады</a:t>
            </a:r>
            <a:r>
              <a:rPr lang="ru-RU" spc="-6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огороды; убранный(с.,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 урожай; бегущие(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д,н.в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 по небу облака; солнце, редко показывающееся(д.,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 из-за туч; часто моросящий(д.,</a:t>
            </a:r>
            <a:r>
              <a:rPr lang="ru-RU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н.в</a:t>
            </a:r>
            <a:r>
              <a:rPr lang="ru-RU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 дождь.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79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949F5A-F323-9445-B651-F2F054D8E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672" y="205979"/>
            <a:ext cx="8410128" cy="857250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ИНДИВИДУАЛЬНОЕ ЗАДАНИЕ!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748D4B-1E0B-5C4F-901A-18CF00114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672" y="1200151"/>
            <a:ext cx="8229600" cy="339447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19F2E5D-31D6-7341-9436-B239C6EAB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528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Рисунок 2" descr="Picture background">
            <a:extLst>
              <a:ext uri="{FF2B5EF4-FFF2-40B4-BE49-F238E27FC236}">
                <a16:creationId xmlns:a16="http://schemas.microsoft.com/office/drawing/2014/main" id="{B12FC9CA-F423-C447-AE25-CD81084E7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7615"/>
            <a:ext cx="5832648" cy="324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0446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BFAED315-4BDA-6646-8C98-7968E0FE8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95263"/>
            <a:ext cx="8362950" cy="4398962"/>
          </a:xfrm>
        </p:spPr>
        <p:txBody>
          <a:bodyPr>
            <a:normAutofit/>
          </a:bodyPr>
          <a:lstStyle/>
          <a:p>
            <a:pPr marL="342900" lvl="0" indent="-342900">
              <a:spcBef>
                <a:spcPts val="1120"/>
              </a:spcBef>
              <a:buSzPts val="950"/>
              <a:buFont typeface="Times New Roman" panose="02020603050405020304" pitchFamily="18" charset="0"/>
              <a:buAutoNum type="arabicPeriod" startAt="4"/>
              <a:tabLst>
                <a:tab pos="158115" algn="l"/>
              </a:tabLst>
            </a:pPr>
            <a:r>
              <a:rPr lang="ru-RU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Подведение</a:t>
            </a:r>
            <a:r>
              <a:rPr lang="ru-RU" b="1" kern="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итогов</a:t>
            </a:r>
            <a:r>
              <a:rPr lang="ru-RU" b="1" kern="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</a:t>
            </a:r>
            <a:endParaRPr lang="ru-RU" b="1" kern="0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1120"/>
              </a:spcBef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Над</a:t>
            </a:r>
            <a:r>
              <a:rPr lang="ru-RU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какой</a:t>
            </a:r>
            <a:r>
              <a:rPr lang="ru-RU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темой</a:t>
            </a:r>
            <a:r>
              <a:rPr lang="ru-RU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мы</a:t>
            </a:r>
            <a:r>
              <a:rPr lang="ru-RU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работали?</a:t>
            </a:r>
            <a:r>
              <a:rPr lang="ru-RU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endParaRPr lang="ru-RU" sz="3600" b="1" kern="0" spc="-1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r>
              <a:rPr lang="ru-RU" b="1" kern="0" spc="-1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ДЕЙСТВИТЕЛЬНЫЕ ПРИЧАСТИЯ НАСТОЯШЕГО И ПРОШЕДШЕГО ВРЕМЕНИ</a:t>
            </a:r>
          </a:p>
          <a:p>
            <a:pPr marL="0" indent="0" algn="ctr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endParaRPr lang="ru-RU" b="1" kern="0" spc="-1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r>
              <a:rPr lang="ru-RU" b="1" kern="0" spc="-1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ГЛАГОЛ</a:t>
            </a:r>
          </a:p>
          <a:p>
            <a:pPr marL="0" lvl="0" indent="0" algn="ctr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endParaRPr lang="ru-RU" b="1" kern="0" spc="-1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endParaRPr lang="ru-RU" sz="1800" b="1" kern="0" spc="-1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spcBef>
                <a:spcPts val="1120"/>
              </a:spcBef>
              <a:buSzPts val="950"/>
              <a:buNone/>
              <a:tabLst>
                <a:tab pos="158115" algn="l"/>
              </a:tabLst>
            </a:pPr>
            <a:endParaRPr lang="ru-RU" sz="1800" b="1" kern="0" spc="-1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0" name="Стрелка вверх 9">
            <a:extLst>
              <a:ext uri="{FF2B5EF4-FFF2-40B4-BE49-F238E27FC236}">
                <a16:creationId xmlns:a16="http://schemas.microsoft.com/office/drawing/2014/main" id="{36D06902-9AD5-AA4E-A3DC-C4B1DE5122AF}"/>
              </a:ext>
            </a:extLst>
          </p:cNvPr>
          <p:cNvSpPr/>
          <p:nvPr/>
        </p:nvSpPr>
        <p:spPr>
          <a:xfrm>
            <a:off x="3995936" y="2859782"/>
            <a:ext cx="720080" cy="93610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15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F6799-223E-D248-A7EF-47124DAFA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B050"/>
                </a:solidFill>
              </a:rPr>
              <a:t>ДОМАШНЕЕ ЗАДАНИЕ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FD4C99-BF33-F44D-B233-587D71CDB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38787" y="1923678"/>
            <a:ext cx="1595254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219" name="Рисунок 4" descr="Picture background">
            <a:extLst>
              <a:ext uri="{FF2B5EF4-FFF2-40B4-BE49-F238E27FC236}">
                <a16:creationId xmlns:a16="http://schemas.microsoft.com/office/drawing/2014/main" id="{8EBB8C70-2646-8E44-A51B-70C8CE623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75606"/>
            <a:ext cx="6048672" cy="377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8909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3376CF94-112E-114E-B02E-5603316812C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9582"/>
            <a:ext cx="2094443" cy="129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1634692C-DF4A-214F-AE0B-BB8C46523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88" y="3266095"/>
            <a:ext cx="2627784" cy="163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D199EA4E-4EB6-4245-8C37-4B93BAAF8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401" y="2551212"/>
            <a:ext cx="303859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>
            <a:extLst>
              <a:ext uri="{FF2B5EF4-FFF2-40B4-BE49-F238E27FC236}">
                <a16:creationId xmlns:a16="http://schemas.microsoft.com/office/drawing/2014/main" id="{33139A48-FF86-9B4E-A856-28FE60264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401" y="148473"/>
            <a:ext cx="26277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icture background">
            <a:extLst>
              <a:ext uri="{FF2B5EF4-FFF2-40B4-BE49-F238E27FC236}">
                <a16:creationId xmlns:a16="http://schemas.microsoft.com/office/drawing/2014/main" id="{67FCD3C0-7A63-5C47-AD2A-50365E40E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01" y="640504"/>
            <a:ext cx="2224981" cy="192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6F29C34-878E-B342-ACAE-2C117397C143}"/>
              </a:ext>
            </a:extLst>
          </p:cNvPr>
          <p:cNvSpPr txBox="1"/>
          <p:nvPr/>
        </p:nvSpPr>
        <p:spPr>
          <a:xfrm>
            <a:off x="1691680" y="294318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1120"/>
              </a:spcBef>
              <a:buSzPts val="950"/>
              <a:tabLst>
                <a:tab pos="158115" algn="l"/>
              </a:tabLst>
            </a:pPr>
            <a:r>
              <a:rPr lang="ru-RU" sz="3200" b="1" kern="0" spc="-1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Рефлексия</a:t>
            </a:r>
            <a:endParaRPr lang="ru-RU" sz="1800" b="1" kern="0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557F07-3F77-784A-8F04-E47A52BE601C}"/>
              </a:ext>
            </a:extLst>
          </p:cNvPr>
          <p:cNvSpPr txBox="1"/>
          <p:nvPr/>
        </p:nvSpPr>
        <p:spPr>
          <a:xfrm>
            <a:off x="2339752" y="2633218"/>
            <a:ext cx="45182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Сегодня на уроке я узнал… Было</a:t>
            </a:r>
            <a:r>
              <a:rPr lang="ru-RU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трудно…</a:t>
            </a:r>
            <a:r>
              <a:rPr lang="ru-RU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Я</a:t>
            </a:r>
            <a:r>
              <a:rPr lang="ru-RU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понял,</a:t>
            </a:r>
            <a:r>
              <a:rPr lang="ru-RU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что…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У меня получилось</a:t>
            </a:r>
            <a:r>
              <a:rPr lang="ru-RU" dirty="0">
                <a:effectLst/>
              </a:rPr>
              <a:t> 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13012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4451</TotalTime>
  <Words>1065</Words>
  <Application>Microsoft Macintosh PowerPoint</Application>
  <PresentationFormat>Экран (16:9)</PresentationFormat>
  <Paragraphs>211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 Math</vt:lpstr>
      <vt:lpstr>Times New Roman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Сказка о действительных причастиях</vt:lpstr>
      <vt:lpstr>Презентация PowerPoint</vt:lpstr>
      <vt:lpstr>Образование действительных причастий настоящего и прошедшего времени.</vt:lpstr>
      <vt:lpstr>Сказка о действительных причастиях</vt:lpstr>
      <vt:lpstr>Презентация PowerPoint</vt:lpstr>
      <vt:lpstr>Презентация PowerPoint</vt:lpstr>
      <vt:lpstr>Сказка о действительных причастиях</vt:lpstr>
      <vt:lpstr>Сказка о действительных причастиях</vt:lpstr>
      <vt:lpstr>Действительное причастие настоящего времени</vt:lpstr>
      <vt:lpstr>Презентация PowerPoint</vt:lpstr>
      <vt:lpstr>Презентация PowerPoint</vt:lpstr>
      <vt:lpstr>Презентация PowerPoint</vt:lpstr>
      <vt:lpstr>Например</vt:lpstr>
      <vt:lpstr>Нужные суффиксы</vt:lpstr>
      <vt:lpstr>Алгоритм</vt:lpstr>
      <vt:lpstr>Презентация PowerPoint</vt:lpstr>
      <vt:lpstr>А попроще?</vt:lpstr>
      <vt:lpstr>Презентация PowerPoint</vt:lpstr>
      <vt:lpstr>Презентация PowerPoint</vt:lpstr>
      <vt:lpstr>Действительное причастие прошедшего времени</vt:lpstr>
      <vt:lpstr>Действительное причастие прошедшего времени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ИНДИВИДУАЛЬНОЕ ЗАДАНИЕ!</vt:lpstr>
      <vt:lpstr>Презентация PowerPoint</vt:lpstr>
      <vt:lpstr>ДОМАШНЕЕ ЗАДАНИЕ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Причастие</dc:title>
  <dc:creator>user</dc:creator>
  <cp:lastModifiedBy>Microsoft Office User</cp:lastModifiedBy>
  <cp:revision>362</cp:revision>
  <dcterms:created xsi:type="dcterms:W3CDTF">2013-11-13T12:40:24Z</dcterms:created>
  <dcterms:modified xsi:type="dcterms:W3CDTF">2025-10-10T13:50:30Z</dcterms:modified>
</cp:coreProperties>
</file>