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0469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125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2910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000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210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5776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3573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494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634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5089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342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0519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67555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2259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222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4968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6407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702B39C-1104-4E76-B4DE-E854BCA8FA08}" type="datetimeFigureOut">
              <a:rPr lang="ru-RU" smtClean="0"/>
              <a:t>12.02.2023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716EF3B-5425-4185-BD2B-48AC854CA8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2593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534391"/>
            <a:ext cx="9144000" cy="220880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ПРОФЕССИОНАЛЬНОГО ОБРАЗОВАНИЯ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ЗАНЯТОСТИ НАСЕЛЕНИЯ ПРИМОРСКОГО КРАЯ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КРАЕВОЕ ГОСУДАРСТВЕННОЕ БЮДЖЕТНОЕ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ПРОФЕССИОНАЛЬНОЕ ОБРАЗОВАТЕЛЬНОЕ УЧРЕЖДЕНИЕ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«КОЛЛЕДЖ МАШИНОСТРОЕНИЯ И ТРАНСПОРТА»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(КГБ ПОУ «КМТ»)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97137" y="2992582"/>
            <a:ext cx="7197726" cy="1432955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открытого урока: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Рrivatе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практике российских банков на примере ПАО ВТБ 24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46473" y="4750130"/>
            <a:ext cx="38713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Разработчик: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Охманюк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Екатерина Алексеевна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568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5023" y="609600"/>
            <a:ext cx="9962203" cy="1456267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2530" y="1520043"/>
            <a:ext cx="9724696" cy="3621974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последние годы в нашей стране начало появляться большое количество успешных людей с достаточно приемлемыми, легальными доходами,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размещают капиталы внушительных размеров в банках, и таким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клиентам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оказалось недостаточно стандартного набора банковских услуг, и финансисты предлагают им специальный сервис, учитывающий все их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пожелания и запросы.</a:t>
            </a:r>
          </a:p>
        </p:txBody>
      </p:sp>
    </p:spTree>
    <p:extLst>
      <p:ext uri="{BB962C8B-B14F-4D97-AF65-F5344CB8AC3E}">
        <p14:creationId xmlns:p14="http://schemas.microsoft.com/office/powerpoint/2010/main" val="75898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6904" y="609600"/>
            <a:ext cx="9760322" cy="1456267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ЦЕЛЬ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96291" y="1935679"/>
            <a:ext cx="9320935" cy="2850077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нализ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практики обслуживания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Рrivatе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ВТБ 24 (ПАО)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направлений совершенствования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Рrivatе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3941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391887"/>
            <a:ext cx="10131425" cy="1401288"/>
          </a:xfrm>
        </p:spPr>
        <p:txBody>
          <a:bodyPr/>
          <a:lstStyle/>
          <a:p>
            <a:pPr algn="ctr"/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1793175"/>
            <a:ext cx="10131425" cy="3998025"/>
          </a:xfrm>
        </p:spPr>
        <p:txBody>
          <a:bodyPr>
            <a:normAutofit fontScale="92500"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раскрыть сущность и понятие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Рrivatе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нормативно-правовое регулирование банковского обслуживания по типу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Рrivatе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опыт обслуживания клиентов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Рrivatе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организационно-экономическую характеристику ВТБ 24 (ПАО);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проанализировать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практику обслуживания клиентов ВТБ 24 (ПАО)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Рrivatе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совершенствования обслуживания привилегированных клиентов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685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 ПРЕДМЕТ ИССЛЕДОВАНИЯ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2142067"/>
            <a:ext cx="10131425" cy="2703065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Объектом исследования является банковское обслуживание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клиентов.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выступают услуги коммерческого банка по персональному обслуживанию клиентов.</a:t>
            </a:r>
          </a:p>
        </p:txBody>
      </p:sp>
    </p:spTree>
    <p:extLst>
      <p:ext uri="{BB962C8B-B14F-4D97-AF65-F5344CB8AC3E}">
        <p14:creationId xmlns:p14="http://schemas.microsoft.com/office/powerpoint/2010/main" val="192710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и сущность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Рrivatе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1781299"/>
            <a:ext cx="10131425" cy="4310743"/>
          </a:xfrm>
        </p:spPr>
        <p:txBody>
          <a:bodyPr>
            <a:norm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Рrivatе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это система отношений между клиентом и банком, которую характеризует персональный подход к клиенту, комплексность услуг и высококлассное обслуживание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Рrivatе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зародился на рубеже 18-19 вв. вначале в Швейцарии, а затем в Англии. Основной причиной формирования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Рrivatе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принято считать возникновение спроса со стороны французских аристократов,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вынужденных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иммигрировать в эти страны во времена Французской революции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искавших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своим капиталам.</a:t>
            </a:r>
          </a:p>
        </p:txBody>
      </p:sp>
    </p:spTree>
    <p:extLst>
      <p:ext uri="{BB962C8B-B14F-4D97-AF65-F5344CB8AC3E}">
        <p14:creationId xmlns:p14="http://schemas.microsoft.com/office/powerpoint/2010/main" val="26758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и сущность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Рrivatе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1757549"/>
            <a:ext cx="10131425" cy="4033652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этап развития услуг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Рrivatе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России пришелся на 1997-2000 гг. Данный процесс был связан, с одной стороны, с формированием личных капиталов, а с другой - с возникновением необходимости передачи средств в управление профессионалам. Финансовый кризис конца 1990-х гг. подтвердил необходимость следовать проверенным временем концепциям управления частным капиталом.</a:t>
            </a:r>
          </a:p>
        </p:txBody>
      </p:sp>
    </p:spTree>
    <p:extLst>
      <p:ext uri="{BB962C8B-B14F-4D97-AF65-F5344CB8AC3E}">
        <p14:creationId xmlns:p14="http://schemas.microsoft.com/office/powerpoint/2010/main" val="1764384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и сущность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Рrivatе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Порог для входа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Private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более известных кредитных учреждений составляет от 500 тысяч до 1,5 миллиона долларов (30-100 миллионов рублей).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Типичный получатель услуг приват банкинга — это, как правило, владелец собственного бизнеса в возрасте от 50 до 60 лет с капиталом от 1 миллиона долларов. Впрочем, в последнее время российские банки подмечают приток и более молодых владельцев крупных состояний (в возрасте от 35 до 40 лет)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470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225632"/>
            <a:ext cx="10131425" cy="1520041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Рrivatе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включает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6435" y="1294411"/>
            <a:ext cx="10131425" cy="5058888"/>
          </a:xfrm>
        </p:spPr>
        <p:txBody>
          <a:bodyPr numCol="2">
            <a:normAutofit fontScale="32500" lnSpcReduction="20000"/>
          </a:bodyPr>
          <a:lstStyle/>
          <a:p>
            <a:pPr marL="107950" marR="36195" indent="450215" algn="just">
              <a:lnSpc>
                <a:spcPct val="120000"/>
              </a:lnSpc>
              <a:spcAft>
                <a:spcPts val="800"/>
              </a:spcAft>
            </a:pPr>
            <a:r>
              <a:rPr lang="ru-RU" sz="7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классические банковские услуги для VIР-клиентов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950" marR="36195" indent="450215" algn="just">
              <a:lnSpc>
                <a:spcPct val="120000"/>
              </a:lnSpc>
              <a:spcAft>
                <a:spcPts val="800"/>
              </a:spcAft>
            </a:pPr>
            <a:r>
              <a:rPr lang="ru-RU" sz="7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банковские вклады </a:t>
            </a:r>
            <a:r>
              <a:rPr lang="ru-RU" sz="7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банковские </a:t>
            </a:r>
            <a:r>
              <a:rPr lang="ru-RU" sz="7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карты;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950" marR="36195" indent="450215" algn="just">
              <a:lnSpc>
                <a:spcPct val="120000"/>
              </a:lnSpc>
              <a:spcAft>
                <a:spcPts val="800"/>
              </a:spcAft>
            </a:pPr>
            <a:r>
              <a:rPr lang="ru-RU" sz="7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кредитование 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950" marR="36195" indent="450215" algn="just">
              <a:lnSpc>
                <a:spcPct val="120000"/>
              </a:lnSpc>
              <a:spcAft>
                <a:spcPts val="800"/>
              </a:spcAft>
            </a:pPr>
            <a:r>
              <a:rPr lang="ru-RU" sz="7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валютные операции 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950" marR="36195" indent="450215" algn="just">
              <a:lnSpc>
                <a:spcPct val="120000"/>
              </a:lnSpc>
              <a:spcAft>
                <a:spcPts val="800"/>
              </a:spcAft>
            </a:pPr>
            <a:r>
              <a:rPr lang="ru-RU" sz="7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сейфовые ячейки;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950" marR="36195" indent="450215" algn="just">
              <a:lnSpc>
                <a:spcPct val="120000"/>
              </a:lnSpc>
              <a:spcAft>
                <a:spcPts val="800"/>
              </a:spcAft>
            </a:pPr>
            <a:r>
              <a:rPr lang="ru-RU" sz="7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инкассация наличности.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950" marR="36195" indent="450215" algn="just">
              <a:lnSpc>
                <a:spcPct val="120000"/>
              </a:lnSpc>
              <a:spcAft>
                <a:spcPts val="800"/>
              </a:spcAft>
            </a:pPr>
            <a:r>
              <a:rPr lang="ru-RU" sz="7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банковские </a:t>
            </a:r>
            <a:r>
              <a:rPr lang="ru-RU" sz="7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фонды (ОФБУ);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950" marR="36195" indent="450215" algn="just">
              <a:lnSpc>
                <a:spcPct val="120000"/>
              </a:lnSpc>
              <a:spcAft>
                <a:spcPts val="800"/>
              </a:spcAft>
            </a:pPr>
            <a:r>
              <a:rPr lang="ru-RU" sz="7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операции с драг металлами (золото, серебро, платина);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950" marR="36195" indent="450215" algn="just">
              <a:lnSpc>
                <a:spcPct val="120000"/>
              </a:lnSpc>
              <a:spcAft>
                <a:spcPts val="800"/>
              </a:spcAft>
            </a:pPr>
            <a:r>
              <a:rPr lang="ru-RU" sz="7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инвестиционные монеты из драг металлов;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950" marR="36195" indent="450215" algn="just">
              <a:lnSpc>
                <a:spcPct val="120000"/>
              </a:lnSpc>
              <a:spcAft>
                <a:spcPts val="800"/>
              </a:spcAft>
            </a:pPr>
            <a:r>
              <a:rPr lang="ru-RU" sz="7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инвестирование в недвижимость, в том числе на основе договоров о долевой собственности</a:t>
            </a:r>
            <a:r>
              <a:rPr lang="ru-RU" sz="7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950" marR="36195" indent="450215" algn="just">
              <a:lnSpc>
                <a:spcPct val="120000"/>
              </a:lnSpc>
              <a:spcAft>
                <a:spcPts val="800"/>
              </a:spcAft>
            </a:pPr>
            <a:r>
              <a:rPr lang="ru-RU" sz="7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накопительное страхование жизни;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950" marR="36195" indent="450215" algn="just">
              <a:lnSpc>
                <a:spcPct val="120000"/>
              </a:lnSpc>
              <a:spcAft>
                <a:spcPts val="800"/>
              </a:spcAft>
            </a:pPr>
            <a:r>
              <a:rPr lang="ru-RU" sz="7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Дополнительно клиенты </a:t>
            </a:r>
            <a:r>
              <a:rPr lang="ru-RU" sz="7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могут воспользоваться широким спектром консультаций, в их числе, адвокатская поддержка, налоговое планирование, консультации, управление архивом семьи и многое другое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6269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nb-NO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Private banking в ВТБ 24 (ПАО</a:t>
            </a:r>
            <a:r>
              <a:rPr lang="nb-NO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Организационно-экономическая характеристика ВТБ 24 (ПАО)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1595" y="1927782"/>
            <a:ext cx="3362478" cy="18893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3986" y="2065867"/>
            <a:ext cx="75794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ВТБ 24 (ПАО) - системообразующий универсальный российский банк, один из лидеров рынка финансовых услуг. Банк работает со всеми категориями клиентов – крупным, средним и малым бизнесом, индивидуальными предпринимателями,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самозанятыми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физическими лицами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данным рейтинга banki.ru банк ВТБ занимает вторую позицию в списке лучших организаций по выдаче кредитов и вторую в рейтинге достойных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вкладов.</a:t>
            </a:r>
            <a:endParaRPr lang="ru-RU" sz="24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019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b-NO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Private banking в ВТБ 24 (ПАО)</a:t>
            </a: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Организационно-экономическая характеристика ВТБ 24 (ПАО)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0649" y="1828801"/>
            <a:ext cx="9926577" cy="4833256"/>
          </a:xfrm>
        </p:spPr>
        <p:txBody>
          <a:bodyPr>
            <a:normAutofit lnSpcReduction="10000"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Рыночная капитализация банка на август 2021 года — 648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миллиардов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рублей (8,8 миллиардов долларов США). Клиентами банка по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состоянию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2020 год являются 13,9 миллионов человек и более 500 тысяч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юридических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лиц. По состоянию на 2020 год банк выдал системообразующим предприятиям более 1 триллиона рублей кредитов.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2014 году ВТБ на 66-й позиции входил в сотню крупнейших банков мира по размеру капитала — по версии британского журнала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Banker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Банк имеет наивысшую рейтинговую оценку от рейтингового агентства «Эксперт РА» —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ruAAА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прогноз — «стабильный» (присвоена в мае 2020 года). Включён Банком России в перечень системно значимых кредитных организаций.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829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b-NO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Private banking в ВТБ 24 (ПАО)</a:t>
            </a: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Организационно-экономическая характеристика ВТБ 24 (ПАО)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1864427"/>
            <a:ext cx="10131425" cy="4310742"/>
          </a:xfrm>
        </p:spPr>
        <p:txBody>
          <a:bodyPr>
            <a:normAutofit lnSpcReduction="10000"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ПАО «ВТБ» является вторым в России банком по объёмам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розничного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бизнеса (единственный российский банк с большими, чем у ВТБ, роз-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ничными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объёмами — ПАО «Сбербанк России», которые у него больше в несколько раз, чем у ВТБ).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2014 года банк находится под санкциями Евросоюза и США,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нало-женными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из-за событий на Украине. В 2022 году Великобритания против банка ВТБ ввела новые санкции. 24 февраля 2022 года включен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санкци-онный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список США, SDN, предусматривающий максимально возможные ограничения и полную заморозку активов. С 2 марта 2022 года отключен от системы межбанковских платежей SWIFT — переводы за рубеж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клиен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-там стали недоступны, а 6 марта решил выйти с европейского рынка.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348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Действующие лицензии ВТБ 24 (ПАО)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8652422"/>
              </p:ext>
            </p:extLst>
          </p:nvPr>
        </p:nvGraphicFramePr>
        <p:xfrm>
          <a:off x="1132009" y="2280062"/>
          <a:ext cx="9947667" cy="2739241"/>
        </p:xfrm>
        <a:graphic>
          <a:graphicData uri="http://schemas.openxmlformats.org/drawingml/2006/table">
            <a:tbl>
              <a:tblPr/>
              <a:tblGrid>
                <a:gridCol w="1491821"/>
                <a:gridCol w="1546647"/>
                <a:gridCol w="6909199"/>
              </a:tblGrid>
              <a:tr h="3034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№</a:t>
                      </a:r>
                      <a:endParaRPr lang="ru-RU" sz="20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Дата</a:t>
                      </a:r>
                      <a:endParaRPr lang="ru-RU" sz="20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Наименование лицензий</a:t>
                      </a:r>
                      <a:endParaRPr lang="ru-RU" sz="200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4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1</a:t>
                      </a:r>
                      <a:endParaRPr lang="ru-RU" sz="20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2</a:t>
                      </a:r>
                      <a:endParaRPr lang="ru-RU" sz="20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3</a:t>
                      </a:r>
                      <a:endParaRPr lang="ru-RU" sz="20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696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№ 1000</a:t>
                      </a:r>
                      <a:endParaRPr lang="ru-RU" sz="20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08.07.2015</a:t>
                      </a:r>
                      <a:endParaRPr lang="ru-RU" sz="20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Генеральная лицензия банка № 1000 на осуществление банковских операций </a:t>
                      </a:r>
                      <a:endParaRPr lang="ru-RU" sz="20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04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№0112541</a:t>
                      </a:r>
                      <a:endParaRPr lang="ru-RU" sz="200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28.08. 2020</a:t>
                      </a:r>
                      <a:endParaRPr lang="ru-RU" sz="20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Лицензия на проведение работ, связанных с использованием сведений, составляющих государственную тайну.</a:t>
                      </a:r>
                      <a:endParaRPr lang="ru-RU" sz="20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696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№ 0122714</a:t>
                      </a:r>
                      <a:endParaRPr lang="ru-RU" sz="200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16.07.2020</a:t>
                      </a:r>
                      <a:endParaRPr lang="ru-RU" sz="20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Лицензия на проведение работ, связанных с использованием сведений, составляющих государственную тайну.</a:t>
                      </a:r>
                      <a:endParaRPr lang="ru-RU" sz="20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609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05642"/>
            <a:ext cx="10131425" cy="1460225"/>
          </a:xfrm>
        </p:spPr>
        <p:txBody>
          <a:bodyPr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2000" b="1" dirty="0">
                <a:latin typeface="Times New Roman CYR" panose="02020603050405020304" pitchFamily="18" charset="0"/>
                <a:ea typeface="Times New Roman" panose="02020603050405020304" pitchFamily="18" charset="0"/>
                <a:cs typeface="Times New Roman CYR" panose="02020603050405020304" pitchFamily="18" charset="0"/>
              </a:rPr>
              <a:t>Основные показатели финансово-экономической деятельности ВТБ 24 (ПАО) за январь-февраль 2022-2022 гг., тыс. руб.</a:t>
            </a:r>
            <a:r>
              <a:rPr lang="ru-RU" sz="2000" dirty="0">
                <a:latin typeface="Times New Roman CYR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 CYR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3639424"/>
              </p:ext>
            </p:extLst>
          </p:nvPr>
        </p:nvGraphicFramePr>
        <p:xfrm>
          <a:off x="1674421" y="2065867"/>
          <a:ext cx="8419605" cy="3633849"/>
        </p:xfrm>
        <a:graphic>
          <a:graphicData uri="http://schemas.openxmlformats.org/drawingml/2006/table">
            <a:tbl>
              <a:tblPr/>
              <a:tblGrid>
                <a:gridCol w="2314946"/>
                <a:gridCol w="1355897"/>
                <a:gridCol w="214602"/>
                <a:gridCol w="1356767"/>
                <a:gridCol w="1479476"/>
                <a:gridCol w="1697917"/>
              </a:tblGrid>
              <a:tr h="330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 </a:t>
                      </a:r>
                      <a:endParaRPr lang="ru-RU" sz="120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Тыс. рублей</a:t>
                      </a:r>
                      <a:endParaRPr lang="ru-RU" sz="14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Изменение</a:t>
                      </a:r>
                      <a:endParaRPr lang="ru-RU" sz="14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0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Наименование показателя</a:t>
                      </a:r>
                      <a:endParaRPr lang="ru-RU" sz="14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Февраль 2022 г.</a:t>
                      </a:r>
                      <a:endParaRPr lang="ru-RU" sz="14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Январь 2022 г.</a:t>
                      </a:r>
                      <a:endParaRPr lang="ru-RU" sz="14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Тыс. рублей</a:t>
                      </a:r>
                      <a:endParaRPr lang="ru-RU" sz="14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%</a:t>
                      </a:r>
                      <a:endParaRPr lang="ru-RU" sz="14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Активы нетто</a:t>
                      </a:r>
                      <a:endParaRPr lang="ru-RU" sz="14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19 825 106 187</a:t>
                      </a:r>
                      <a:endParaRPr lang="ru-RU" sz="14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19 484 666 238</a:t>
                      </a:r>
                      <a:endParaRPr lang="ru-RU" sz="14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+340 439 949</a:t>
                      </a:r>
                      <a:endParaRPr lang="ru-RU" sz="14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 CYR" panose="02020603050405020304" pitchFamily="18" charset="0"/>
                        </a:rPr>
                        <a:t>+1,75</a:t>
                      </a:r>
                      <a:endParaRPr lang="ru-RU" sz="1400" dirty="0">
                        <a:effectLst/>
                        <a:latin typeface="Times New Roman CYR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Чистая прибыль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1 337 352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242 569 911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−</a:t>
                      </a: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241 232 559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−</a:t>
                      </a: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99,45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 (по форме 123)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1 701 117 296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1 802 070 892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−</a:t>
                      </a: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100 953 596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−</a:t>
                      </a: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5,60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Кредитный портфель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11 819 101 275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11 791 901 285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+27 199 990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+0,23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104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Просроченная задолженность в кредитном портфеле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321 453 232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313 319 375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+8 133 857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+2,60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Вклады физических лиц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5 043 217 339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5 100 141 334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−</a:t>
                      </a: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56 923 995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−</a:t>
                      </a: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Вложения в ценные бумаги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3 269 886 801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3 290 842 320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−</a:t>
                      </a:r>
                      <a:r>
                        <a:rPr lang="ru-RU" sz="140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20 955 519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−</a:t>
                      </a:r>
                      <a:r>
                        <a:rPr lang="ru-RU" sz="1400" dirty="0">
                          <a:effectLst/>
                          <a:latin typeface="Times New Roman CYR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0,64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9733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практики обслуживания клиентов ВТБ 24 (ПАО) в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Private banking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1721923"/>
            <a:ext cx="10131425" cy="4987636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ВТБ занял первое место в рейтинге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Forbes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среди банков, предлагающих услуги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private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Авторы рейтинга оценили, как ключевые бизнес-результаты ВТБ в данном сегменте, так и уровень продуктов и сервисов, которые банк предлагает VIP-клиентам.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сегодняшний день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Private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ВТБ является самым крупным на российском рынке. Объем активов под управлением с июля 2019 по июль 2020 гг. вырос на 23% и составил 2,41 трлн. рублей. Наибольшую динамику показал портфель инвестиционно-страховых продуктов, который увеличился за этот период на 63% и превысил 907 млрд рублей. За 2020 год VIP-клиентами банка стали еще 2,8 тысячи человек, сейчас их общее число достигает 23,3 тысяч.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Private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ВТБ стабильно показывает опережающую динамику роста: с начала 2018 года объем средств под управлением увеличился более чем на 85%, инвестиционный портфель —в 4 раза, а количество клиентов — более чем на 70%.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64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225632"/>
            <a:ext cx="10131425" cy="1270659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 CYR" panose="02020603050405020304" pitchFamily="18" charset="0"/>
                <a:ea typeface="Times New Roman" panose="02020603050405020304" pitchFamily="18" charset="0"/>
              </a:rPr>
              <a:t>Перечень услуг предоставляемых привилегированным клиентам в ВТБ </a:t>
            </a: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90984" y="1282231"/>
            <a:ext cx="5521057" cy="11368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612" y="2693780"/>
            <a:ext cx="4705350" cy="10191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612" y="4169165"/>
            <a:ext cx="4705350" cy="9429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1358" y="2650917"/>
            <a:ext cx="4724400" cy="11049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71358" y="4001985"/>
            <a:ext cx="4800600" cy="1143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7612" y="5408468"/>
            <a:ext cx="4752975" cy="10287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71358" y="5313218"/>
            <a:ext cx="481965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652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142505"/>
            <a:ext cx="10131425" cy="1377538"/>
          </a:xfrm>
        </p:spPr>
        <p:txBody>
          <a:bodyPr/>
          <a:lstStyle/>
          <a:p>
            <a:pPr algn="ctr"/>
            <a:r>
              <a:rPr lang="ru-RU" sz="2400" b="1" dirty="0">
                <a:solidFill>
                  <a:prstClr val="white"/>
                </a:solidFill>
                <a:latin typeface="Times New Roman CYR" panose="02020603050405020304" pitchFamily="18" charset="0"/>
                <a:ea typeface="Times New Roman" panose="02020603050405020304" pitchFamily="18" charset="0"/>
              </a:rPr>
              <a:t>Перечень услуг предоставляемых привилегированным клиентам в ВТБ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017" y="2741159"/>
            <a:ext cx="4791075" cy="12668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0275" y="1363621"/>
            <a:ext cx="4562475" cy="11144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017" y="4534456"/>
            <a:ext cx="4762500" cy="10191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8894" y="2869746"/>
            <a:ext cx="4800600" cy="10096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2619" y="4458255"/>
            <a:ext cx="4772025" cy="11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68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225632"/>
            <a:ext cx="10131425" cy="142503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услуг предоставляемых привилегированным клиентам в ВТБ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50857" y="1650670"/>
            <a:ext cx="4581525" cy="12001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953" y="2961161"/>
            <a:ext cx="2733675" cy="36195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9545" y="3037361"/>
            <a:ext cx="2724150" cy="34671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19570" y="2961161"/>
            <a:ext cx="2695575" cy="348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76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4385" y="95004"/>
            <a:ext cx="11412186" cy="197086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совершенствования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Private banking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ВТБ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 (ПАО)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1650671"/>
            <a:ext cx="10131425" cy="4140530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Российским банкам на сегодняшний день приходится сталкиваться со следующими барьерами и ограничениями: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неспособность обеспечить клиентам полный спектр услуг на высоком уровне;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дефицит квалифицированных специалистов;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низкий уровень доверия к российской банковской системе;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несоблюдение принципа конфиденциальности.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качестве недостатков можно выделить недостаточный уровень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ква-лификации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консультантов в банках.</a:t>
            </a:r>
          </a:p>
        </p:txBody>
      </p:sp>
    </p:spTree>
    <p:extLst>
      <p:ext uri="{BB962C8B-B14F-4D97-AF65-F5344CB8AC3E}">
        <p14:creationId xmlns:p14="http://schemas.microsoft.com/office/powerpoint/2010/main" val="3132776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382" y="609600"/>
            <a:ext cx="11435937" cy="1456267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совершенствования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Private banking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ВТБ 24 (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ПАО)</a:t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</a:t>
            </a:r>
            <a:r>
              <a:rPr lang="nb-NO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Private banking ВТБ 24 (</a:t>
            </a:r>
            <a:r>
              <a:rPr lang="nb-NO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ПАО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и пути выхода из них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2065867"/>
            <a:ext cx="10131425" cy="3729291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  <a:r>
              <a:rPr lang="nb-NO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Private banking ВТБ 24 (ПАО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):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Конкуренция; Привлечение клиентов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проблемы: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ужны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новые инструменты и новые технологии, направленные на формирование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лояльности, такие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технологии должны разрабатываться и применяться с учетом рыночных критериев оценки привлекательности предложения, четко обоснованных экономически со стороны клиента (а значит, и со стороны структурного подразделения банковского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private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58875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881" y="609600"/>
            <a:ext cx="11495314" cy="1456267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совершенствования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Private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ВТБ 24 (ПАО)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Private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ВТБ 24 (ПАО) и пути выхода из них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Private banking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ВТБ 24 (ПАО): </a:t>
            </a:r>
            <a:r>
              <a:rPr lang="ru-RU" sz="2400" dirty="0">
                <a:latin typeface="Times New Roman CYR" panose="02020603050405020304" pitchFamily="18" charset="0"/>
                <a:ea typeface="Times New Roman" panose="02020603050405020304" pitchFamily="18" charset="0"/>
              </a:rPr>
              <a:t>Новые санкции и </a:t>
            </a:r>
            <a:r>
              <a:rPr lang="ru-RU" sz="2400" dirty="0" smtClean="0">
                <a:latin typeface="Times New Roman CYR" panose="02020603050405020304" pitchFamily="18" charset="0"/>
                <a:ea typeface="Times New Roman" panose="02020603050405020304" pitchFamily="18" charset="0"/>
              </a:rPr>
              <a:t>ограничения</a:t>
            </a:r>
          </a:p>
          <a:p>
            <a:r>
              <a:rPr lang="ru-RU" sz="2400" b="1" dirty="0">
                <a:latin typeface="Times New Roman CYR" panose="02020603050405020304" pitchFamily="18" charset="0"/>
                <a:ea typeface="Times New Roman" panose="02020603050405020304" pitchFamily="18" charset="0"/>
              </a:rPr>
              <a:t>Решение проблемы: </a:t>
            </a:r>
            <a:r>
              <a:rPr lang="ru-RU" sz="2400" dirty="0">
                <a:latin typeface="Times New Roman CYR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sz="2400" dirty="0" smtClean="0">
                <a:latin typeface="Times New Roman CYR" panose="02020603050405020304" pitchFamily="18" charset="0"/>
                <a:ea typeface="Times New Roman" panose="02020603050405020304" pitchFamily="18" charset="0"/>
              </a:rPr>
              <a:t>сегда </a:t>
            </a:r>
            <a:r>
              <a:rPr lang="ru-RU" sz="2400" dirty="0">
                <a:latin typeface="Times New Roman CYR" panose="02020603050405020304" pitchFamily="18" charset="0"/>
                <a:ea typeface="Times New Roman" panose="02020603050405020304" pitchFamily="18" charset="0"/>
              </a:rPr>
              <a:t>уделять внимание продуктам на которые повышается спрос; команда </a:t>
            </a:r>
            <a:r>
              <a:rPr lang="ru-RU" sz="2400" dirty="0" err="1">
                <a:latin typeface="Times New Roman CYR" panose="02020603050405020304" pitchFamily="18" charset="0"/>
                <a:ea typeface="Times New Roman" panose="02020603050405020304" pitchFamily="18" charset="0"/>
              </a:rPr>
              <a:t>Private</a:t>
            </a:r>
            <a:r>
              <a:rPr lang="ru-RU" sz="2400" dirty="0">
                <a:latin typeface="Times New Roman CYR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 CYR" panose="02020603050405020304" pitchFamily="18" charset="0"/>
                <a:ea typeface="Times New Roman" panose="02020603050405020304" pitchFamily="18" charset="0"/>
              </a:rPr>
              <a:t>Banking</a:t>
            </a:r>
            <a:r>
              <a:rPr lang="ru-RU" sz="2400" dirty="0">
                <a:latin typeface="Times New Roman CYR" panose="02020603050405020304" pitchFamily="18" charset="0"/>
                <a:ea typeface="Times New Roman" panose="02020603050405020304" pitchFamily="18" charset="0"/>
              </a:rPr>
              <a:t> должна </a:t>
            </a:r>
            <a:r>
              <a:rPr lang="ru-RU" sz="2400" dirty="0" err="1">
                <a:latin typeface="Times New Roman CYR" panose="02020603050405020304" pitchFamily="18" charset="0"/>
                <a:ea typeface="Times New Roman" panose="02020603050405020304" pitchFamily="18" charset="0"/>
              </a:rPr>
              <a:t>подготовливать</a:t>
            </a:r>
            <a:r>
              <a:rPr lang="ru-RU" sz="2400" dirty="0">
                <a:latin typeface="Times New Roman CYR" panose="02020603050405020304" pitchFamily="18" charset="0"/>
                <a:ea typeface="Times New Roman" panose="02020603050405020304" pitchFamily="18" charset="0"/>
              </a:rPr>
              <a:t> особые тарифные условия на переводы средств, льготные курсы конвертации, операции с альтернативными валютами, в том числе с набирающими </a:t>
            </a:r>
            <a:r>
              <a:rPr lang="ru-RU" sz="2400" dirty="0" smtClean="0">
                <a:latin typeface="Times New Roman CYR" panose="02020603050405020304" pitchFamily="18" charset="0"/>
                <a:ea typeface="Times New Roman" panose="02020603050405020304" pitchFamily="18" charset="0"/>
              </a:rPr>
              <a:t>популярность, </a:t>
            </a:r>
            <a:r>
              <a:rPr lang="ru-RU" sz="2400" dirty="0">
                <a:latin typeface="Times New Roman CYR" panose="02020603050405020304" pitchFamily="18" charset="0"/>
                <a:ea typeface="Times New Roman" panose="02020603050405020304" pitchFamily="18" charset="0"/>
              </a:rPr>
              <a:t>а также индивидуальные инвестиционные решения.</a:t>
            </a:r>
            <a:endParaRPr lang="ru-RU" sz="2400" dirty="0" smtClean="0">
              <a:latin typeface="Times New Roman CYR" panose="02020603050405020304" pitchFamily="18" charset="0"/>
              <a:ea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71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631" y="609600"/>
            <a:ext cx="11400312" cy="1456267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совершенствования </a:t>
            </a:r>
            <a:r>
              <a:rPr lang="ru-RU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Private</a:t>
            </a: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ВТБ 24 (ПАО)</a:t>
            </a:r>
            <a:b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</a:t>
            </a:r>
            <a:r>
              <a:rPr lang="ru-RU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Private</a:t>
            </a: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ВТБ 24 (ПАО) и пути выхода из них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  <a:r>
              <a:rPr lang="en-US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Private banking </a:t>
            </a:r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ВТБ 24 (ПАО):</a:t>
            </a:r>
            <a:r>
              <a:rPr lang="ru-RU" sz="24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Сотрудники всей отрасли </a:t>
            </a:r>
            <a:r>
              <a:rPr lang="ru-RU" sz="24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Private</a:t>
            </a:r>
            <a:r>
              <a:rPr lang="ru-RU" sz="24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работают в режиме повышенной нагрузки, </a:t>
            </a:r>
            <a:r>
              <a:rPr lang="ru-RU" sz="24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всех всегда </a:t>
            </a:r>
            <a:r>
              <a:rPr lang="ru-RU" sz="24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 вопросов и тревог</a:t>
            </a:r>
            <a:r>
              <a:rPr lang="ru-RU" sz="24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проблемы: </a:t>
            </a:r>
            <a:r>
              <a:rPr lang="ru-RU" sz="24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решения этой проблемы стоит находить время для </a:t>
            </a:r>
            <a:r>
              <a:rPr lang="ru-RU" sz="240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</a:t>
            </a:r>
            <a:r>
              <a:rPr lang="ru-RU" sz="24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-ной работы с каждым клиентом. И искать решения тех задач, которые ста-вит перед нами новая реальность </a:t>
            </a:r>
            <a:endParaRPr lang="ru-RU" sz="2400" dirty="0" smtClean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809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1662545"/>
            <a:ext cx="10131425" cy="4128655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несмотря на некоторые проблемы, российский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private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изначально обладает неплохим потенциалом не только для сохранения своих позиций, но и для приобретения новых VIP-клиентов. Остается лишь реализовать этот потенциал, уже сейчас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задумываясь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том, что конкретно стоит предложить VIP-клиенту, который явно откладывает долгосрочные задачи и интересуется лишь краткосрочным планированием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Поставленные задачи письменной экзаменационной работы выполнены, цель достигнута.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31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052945"/>
          </a:xfrm>
        </p:spPr>
        <p:txBody>
          <a:bodyPr>
            <a:normAutofit/>
          </a:bodyPr>
          <a:lstStyle/>
          <a:p>
            <a:pPr algn="ctr"/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использованных источников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1151907"/>
            <a:ext cx="10975768" cy="5510150"/>
          </a:xfrm>
        </p:spPr>
        <p:txBody>
          <a:bodyPr numCol="2">
            <a:normAutofit fontScale="77500" lnSpcReduction="20000"/>
          </a:bodyPr>
          <a:lstStyle/>
          <a:p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Банки.ru. URL: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httр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://www.banki.ru.</a:t>
            </a:r>
          </a:p>
          <a:p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2. 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банка. // Официальный сайт ВТБ 24 (ПАО). URL: https://www.vtb.ru/ (дата обращения: 15.12.2022).</a:t>
            </a:r>
          </a:p>
          <a:p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3. 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Конституция Российской Федерации: офиц. текст: принята всенародным голосованием 12.12.1993 с изменениями, одобренными в ходе общероссийского голосования 01.07.2020).</a:t>
            </a:r>
          </a:p>
          <a:p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 банках и банковской деятельности: Федеральный закон Российской Федерации от 02 декабря 1990 г. № 395-1-ФЗ </a:t>
            </a:r>
          </a:p>
          <a:p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 валютном регулировании и валютном контроле: Федеральный закон от 10 декабря 2003 г. № 173-ФЗ </a:t>
            </a:r>
          </a:p>
          <a:p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6. 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противодействии легализации (отмыванию) доходов, полученных преступным путем: Федеральный закон Российской Федерации от 07 августа 2001 г. № 115-ФЗ </a:t>
            </a:r>
          </a:p>
          <a:p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 Центральном банке Российской Федерации (Банке России): Федеральный закон Российской Федерации от 10 июля 2002 г. № 86-ФЗ </a:t>
            </a:r>
          </a:p>
          <a:p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Об аудиторской деятельности: Федеральный закон от 30 декабря 2008 г. № 307-ФЗ </a:t>
            </a:r>
          </a:p>
          <a:p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 обязательных нормативах банков: Инструкция ЦБР от 03 декабря 2012 г. № 139-И.</a:t>
            </a:r>
          </a:p>
          <a:p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Официальный сайт ВТБ 24 (ПАО). URL: httрs://www.vtb24.ru 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Официальный сайт ЦБ РФ.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URL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private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vtb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ru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bankovskie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uslugi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показатели и отчеты // Официальный сайт ВТБ 24 (ПАО). URL: httр://www.vtb24.ru/аbоut/infо/rеsults/ (дата обращения: 10.11.2022)</a:t>
            </a:r>
          </a:p>
          <a:p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Российский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private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Что осталось сейчас от особой его специфики? URL: https://plusworld.ru/journal/2022/ (дата обращения: 10.10.2022).</a:t>
            </a:r>
          </a:p>
          <a:p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14. 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Private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Banking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 новой реальности. Точки опоры URL:https://www.forbes.ru/partner-article/ (дата обращения: 10.10.2022).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262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6435" y="2510366"/>
            <a:ext cx="10131425" cy="1456267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701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а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Небеса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ебеса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Небесная</Template>
  <TotalTime>2357</TotalTime>
  <Words>1575</Words>
  <Application>Microsoft Office PowerPoint</Application>
  <PresentationFormat>Широкоэкранный</PresentationFormat>
  <Paragraphs>150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Times New Roman CYR</vt:lpstr>
      <vt:lpstr>Небеса</vt:lpstr>
      <vt:lpstr>МИНИСТЕРСТВО ПРОФЕССИОНАЛЬНОГО ОБРАЗОВАНИЯ И ЗАНЯТОСТИ НАСЕЛЕНИЯ ПРИМОРСКОГО КРАЯ  КРАЕВОЕ ГОСУДАРСТВЕННОЕ БЮДЖЕТНОЕ ПРОФЕССИОНАЛЬНОЕ ОБРАЗОВАТЕЛЬНОЕ УЧРЕЖДЕНИЕ «КОЛЛЕДЖ МАШИНОСТРОЕНИЯ И ТРАНСПОРТА» (КГБ ПОУ «КМТ») </vt:lpstr>
      <vt:lpstr>Актуальность</vt:lpstr>
      <vt:lpstr> ЦЕЛЬ</vt:lpstr>
      <vt:lpstr> ЗАДАЧИ</vt:lpstr>
      <vt:lpstr>ОБЪЕКТ И ПРЕДМЕТ ИССЛЕДОВАНИЯ</vt:lpstr>
      <vt:lpstr>Понятие и сущность Рrivatе banking</vt:lpstr>
      <vt:lpstr>Понятие и сущность Рrivatе banking</vt:lpstr>
      <vt:lpstr>Понятие и сущность Рrivatе banking</vt:lpstr>
      <vt:lpstr>Рrivatе banking включает: </vt:lpstr>
      <vt:lpstr>Private banking в ВТБ 24 (ПАО) Организационно-экономическая характеристика ВТБ 24 (ПАО)</vt:lpstr>
      <vt:lpstr>Private banking в ВТБ 24 (ПАО) Организационно-экономическая характеристика ВТБ 24 (ПАО)</vt:lpstr>
      <vt:lpstr>Private banking в ВТБ 24 (ПАО) Организационно-экономическая характеристика ВТБ 24 (ПАО)</vt:lpstr>
      <vt:lpstr>Действующие лицензии ВТБ 24 (ПАО)</vt:lpstr>
      <vt:lpstr>Основные показатели финансово-экономической деятельности ВТБ 24 (ПАО) за январь-февраль 2022-2022 гг., тыс. руб. </vt:lpstr>
      <vt:lpstr>Анализ практики обслуживания клиентов ВТБ 24 (ПАО) в Private banking </vt:lpstr>
      <vt:lpstr>Перечень услуг предоставляемых привилегированным клиентам в ВТБ </vt:lpstr>
      <vt:lpstr>Перечень услуг предоставляемых привилегированным клиентам в ВТБ </vt:lpstr>
      <vt:lpstr>Перечень услуг предоставляемых привилегированным клиентам в ВТБ </vt:lpstr>
      <vt:lpstr>Направления совершенствования Private banking ВТБ 24 (ПАО) </vt:lpstr>
      <vt:lpstr>Направления совершенствования Private banking ВТБ 24 (ПАО) Проблемы Private banking ВТБ 24 (ПАО) и пути выхода из них</vt:lpstr>
      <vt:lpstr>Направления совершенствования Private banking ВТБ 24 (ПАО) Проблемы Private banking ВТБ 24 (ПАО) и пути выхода из них</vt:lpstr>
      <vt:lpstr>Направления совершенствования Private banking ВТБ 24 (ПАО) Проблемы Private banking ВТБ 24 (ПАО) и пути выхода из них</vt:lpstr>
      <vt:lpstr>Заключение</vt:lpstr>
      <vt:lpstr>Список использованных источников </vt:lpstr>
      <vt:lpstr>СПАСИБО ЗА ВНИМАНИЕ</vt:lpstr>
    </vt:vector>
  </TitlesOfParts>
  <Company>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ПРОФЕССИОНАЛЬНОГО ОБРАЗОВАНИЯ И ЗАНЯТОСТИ НАСЕЛЕНИЯ ПРИМОРСКОГО КРАЯ  КРАЕВОЕ ГОСУДАРСТВЕННОЕ БЮДЖЕТНОЕ ПРОФЕССИОНАЛЬНОЕ ОБРАЗОВАТЕЛЬНОЕ УЧРЕЖДЕНИЕ «КОЛЛЕДЖ МАШИНОСТРОЕНИЯ И ТРАНСПОРТА» (КГБ ПОУ «КМТ») </dc:title>
  <dc:creator>User</dc:creator>
  <cp:lastModifiedBy>User</cp:lastModifiedBy>
  <cp:revision>27</cp:revision>
  <dcterms:created xsi:type="dcterms:W3CDTF">2022-12-25T08:17:51Z</dcterms:created>
  <dcterms:modified xsi:type="dcterms:W3CDTF">2023-02-12T02:19:59Z</dcterms:modified>
</cp:coreProperties>
</file>