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23"/>
  </p:notesMasterIdLst>
  <p:handoutMasterIdLst>
    <p:handoutMasterId r:id="rId24"/>
  </p:handoutMasterIdLst>
  <p:sldIdLst>
    <p:sldId id="257" r:id="rId3"/>
    <p:sldId id="305" r:id="rId4"/>
    <p:sldId id="259" r:id="rId5"/>
    <p:sldId id="302" r:id="rId6"/>
    <p:sldId id="318" r:id="rId7"/>
    <p:sldId id="303" r:id="rId8"/>
    <p:sldId id="304" r:id="rId9"/>
    <p:sldId id="319" r:id="rId10"/>
    <p:sldId id="306" r:id="rId11"/>
    <p:sldId id="309" r:id="rId12"/>
    <p:sldId id="317" r:id="rId13"/>
    <p:sldId id="298" r:id="rId14"/>
    <p:sldId id="297" r:id="rId15"/>
    <p:sldId id="299" r:id="rId16"/>
    <p:sldId id="313" r:id="rId17"/>
    <p:sldId id="312" r:id="rId18"/>
    <p:sldId id="311" r:id="rId19"/>
    <p:sldId id="314" r:id="rId20"/>
    <p:sldId id="315" r:id="rId21"/>
    <p:sldId id="316" r:id="rId22"/>
  </p:sldIdLst>
  <p:sldSz cx="9144000" cy="6858000" type="screen4x3"/>
  <p:notesSz cx="6858000" cy="994568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E9D"/>
    <a:srgbClr val="0688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9" autoAdjust="0"/>
    <p:restoredTop sz="94600"/>
  </p:normalViewPr>
  <p:slideViewPr>
    <p:cSldViewPr>
      <p:cViewPr varScale="1">
        <p:scale>
          <a:sx n="101" d="100"/>
          <a:sy n="101" d="100"/>
        </p:scale>
        <p:origin x="114" y="14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2098" cy="49827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414" y="0"/>
            <a:ext cx="2972098" cy="498272"/>
          </a:xfrm>
          <a:prstGeom prst="rect">
            <a:avLst/>
          </a:prstGeom>
        </p:spPr>
        <p:txBody>
          <a:bodyPr vert="horz" lIns="91440" tIns="45720" rIns="91440" bIns="45720" rtlCol="0"/>
          <a:lstStyle>
            <a:lvl1pPr algn="r">
              <a:defRPr sz="1200"/>
            </a:lvl1pPr>
          </a:lstStyle>
          <a:p>
            <a:fld id="{D59E8D80-A7E6-4BFE-94DB-84348E62B0C8}" type="datetimeFigureOut">
              <a:rPr lang="ru-RU" smtClean="0"/>
              <a:t>27.11.2018</a:t>
            </a:fld>
            <a:endParaRPr lang="ru-RU"/>
          </a:p>
        </p:txBody>
      </p:sp>
      <p:sp>
        <p:nvSpPr>
          <p:cNvPr id="4" name="Нижний колонтитул 3"/>
          <p:cNvSpPr>
            <a:spLocks noGrp="1"/>
          </p:cNvSpPr>
          <p:nvPr>
            <p:ph type="ftr" sz="quarter" idx="2"/>
          </p:nvPr>
        </p:nvSpPr>
        <p:spPr>
          <a:xfrm>
            <a:off x="0" y="9447417"/>
            <a:ext cx="2972098" cy="498271"/>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414" y="9447417"/>
            <a:ext cx="2972098" cy="498271"/>
          </a:xfrm>
          <a:prstGeom prst="rect">
            <a:avLst/>
          </a:prstGeom>
        </p:spPr>
        <p:txBody>
          <a:bodyPr vert="horz" lIns="91440" tIns="45720" rIns="91440" bIns="45720" rtlCol="0" anchor="b"/>
          <a:lstStyle>
            <a:lvl1pPr algn="r">
              <a:defRPr sz="1200"/>
            </a:lvl1pPr>
          </a:lstStyle>
          <a:p>
            <a:fld id="{8BEDAF58-9C95-4F7D-95F5-2E7D2F899DE7}" type="slidenum">
              <a:rPr lang="ru-RU" smtClean="0"/>
              <a:t>‹#›</a:t>
            </a:fld>
            <a:endParaRPr lang="ru-RU"/>
          </a:p>
        </p:txBody>
      </p:sp>
    </p:spTree>
    <p:extLst>
      <p:ext uri="{BB962C8B-B14F-4D97-AF65-F5344CB8AC3E}">
        <p14:creationId xmlns:p14="http://schemas.microsoft.com/office/powerpoint/2010/main" val="24081102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2098" cy="49827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414" y="0"/>
            <a:ext cx="2972098" cy="498272"/>
          </a:xfrm>
          <a:prstGeom prst="rect">
            <a:avLst/>
          </a:prstGeom>
        </p:spPr>
        <p:txBody>
          <a:bodyPr vert="horz" lIns="91440" tIns="45720" rIns="91440" bIns="45720" rtlCol="0"/>
          <a:lstStyle>
            <a:lvl1pPr algn="r">
              <a:defRPr sz="1200"/>
            </a:lvl1pPr>
          </a:lstStyle>
          <a:p>
            <a:fld id="{4D3C4A6A-F1B8-445F-A107-D13E942784A9}" type="datetimeFigureOut">
              <a:rPr lang="ru-RU" smtClean="0"/>
              <a:t>27.11.2018</a:t>
            </a:fld>
            <a:endParaRPr lang="ru-RU"/>
          </a:p>
        </p:txBody>
      </p:sp>
      <p:sp>
        <p:nvSpPr>
          <p:cNvPr id="4" name="Образ слайда 3"/>
          <p:cNvSpPr>
            <a:spLocks noGrp="1" noRot="1" noChangeAspect="1"/>
          </p:cNvSpPr>
          <p:nvPr>
            <p:ph type="sldImg" idx="2"/>
          </p:nvPr>
        </p:nvSpPr>
        <p:spPr>
          <a:xfrm>
            <a:off x="1192213" y="1243013"/>
            <a:ext cx="4473575" cy="33559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6098" y="4787021"/>
            <a:ext cx="5485805" cy="3915456"/>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7417"/>
            <a:ext cx="2972098" cy="498271"/>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414" y="9447417"/>
            <a:ext cx="2972098" cy="498271"/>
          </a:xfrm>
          <a:prstGeom prst="rect">
            <a:avLst/>
          </a:prstGeom>
        </p:spPr>
        <p:txBody>
          <a:bodyPr vert="horz" lIns="91440" tIns="45720" rIns="91440" bIns="45720" rtlCol="0" anchor="b"/>
          <a:lstStyle>
            <a:lvl1pPr algn="r">
              <a:defRPr sz="1200"/>
            </a:lvl1pPr>
          </a:lstStyle>
          <a:p>
            <a:fld id="{8517A324-D8FA-4879-886A-4EBD109A72A1}" type="slidenum">
              <a:rPr lang="ru-RU" smtClean="0"/>
              <a:t>‹#›</a:t>
            </a:fld>
            <a:endParaRPr lang="ru-RU"/>
          </a:p>
        </p:txBody>
      </p:sp>
    </p:spTree>
    <p:extLst>
      <p:ext uri="{BB962C8B-B14F-4D97-AF65-F5344CB8AC3E}">
        <p14:creationId xmlns:p14="http://schemas.microsoft.com/office/powerpoint/2010/main" val="310011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13"/>
          <p:cNvSpPr>
            <a:spLocks noChangeArrowheads="1"/>
          </p:cNvSpPr>
          <p:nvPr/>
        </p:nvSpPr>
        <p:spPr bwMode="auto">
          <a:xfrm>
            <a:off x="687388" y="685800"/>
            <a:ext cx="7769225" cy="5486400"/>
          </a:xfrm>
          <a:prstGeom prst="rect">
            <a:avLst/>
          </a:prstGeom>
          <a:solidFill>
            <a:srgbClr val="FCEE9D"/>
          </a:solidFill>
          <a:ln w="50800">
            <a:solidFill>
              <a:schemeClr val="bg2"/>
            </a:solidFill>
            <a:miter lim="800000"/>
            <a:headEnd/>
            <a:tailEnd/>
          </a:ln>
          <a:effectLst/>
        </p:spPr>
        <p:txBody>
          <a:bodyPr wrap="none" anchor="ctr"/>
          <a:lstStyle/>
          <a:p>
            <a:pPr>
              <a:defRPr/>
            </a:pPr>
            <a:endParaRPr lang="en-US"/>
          </a:p>
        </p:txBody>
      </p:sp>
      <p:sp>
        <p:nvSpPr>
          <p:cNvPr id="5" name="Rectangle 14"/>
          <p:cNvSpPr>
            <a:spLocks noChangeArrowheads="1"/>
          </p:cNvSpPr>
          <p:nvPr/>
        </p:nvSpPr>
        <p:spPr bwMode="auto">
          <a:xfrm>
            <a:off x="914400" y="914400"/>
            <a:ext cx="7313613" cy="5027613"/>
          </a:xfrm>
          <a:prstGeom prst="rect">
            <a:avLst/>
          </a:prstGeom>
          <a:solidFill>
            <a:schemeClr val="bg1"/>
          </a:solidFill>
          <a:ln w="6350">
            <a:solidFill>
              <a:schemeClr val="bg2"/>
            </a:solidFill>
            <a:miter lim="800000"/>
            <a:headEnd/>
            <a:tailEnd/>
          </a:ln>
          <a:effectLst/>
        </p:spPr>
        <p:txBody>
          <a:bodyPr wrap="none" anchor="ctr"/>
          <a:lstStyle/>
          <a:p>
            <a:pPr>
              <a:defRPr/>
            </a:pPr>
            <a:endParaRPr lang="en-US"/>
          </a:p>
        </p:txBody>
      </p:sp>
      <p:pic>
        <p:nvPicPr>
          <p:cNvPr id="6" name="Picture 12" descr="kindergarten_diplo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42863"/>
            <a:ext cx="9134475" cy="677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p:cNvSpPr>
            <a:spLocks noGrp="1" noChangeArrowheads="1"/>
          </p:cNvSpPr>
          <p:nvPr>
            <p:ph type="ctrTitle"/>
          </p:nvPr>
        </p:nvSpPr>
        <p:spPr>
          <a:xfrm>
            <a:off x="2362200" y="1295400"/>
            <a:ext cx="4419600" cy="990600"/>
          </a:xfrm>
        </p:spPr>
        <p:txBody>
          <a:bodyPr/>
          <a:lstStyle>
            <a:lvl1pPr algn="ctr">
              <a:defRPr sz="3000"/>
            </a:lvl1pPr>
          </a:lstStyle>
          <a:p>
            <a:r>
              <a:rPr lang="ru-RU" smtClean="0"/>
              <a:t>Образец заголовка</a:t>
            </a:r>
            <a:endParaRPr lang="ru-RU"/>
          </a:p>
        </p:txBody>
      </p:sp>
      <p:sp>
        <p:nvSpPr>
          <p:cNvPr id="4100" name="Rectangle 4"/>
          <p:cNvSpPr>
            <a:spLocks noGrp="1" noChangeArrowheads="1"/>
          </p:cNvSpPr>
          <p:nvPr>
            <p:ph type="subTitle" idx="1"/>
          </p:nvPr>
        </p:nvSpPr>
        <p:spPr>
          <a:xfrm>
            <a:off x="1371600" y="2362200"/>
            <a:ext cx="6400800" cy="838200"/>
          </a:xfrm>
        </p:spPr>
        <p:txBody>
          <a:bodyPr wrap="none"/>
          <a:lstStyle>
            <a:lvl1pPr marL="0" indent="0" algn="ctr">
              <a:buFontTx/>
              <a:buNone/>
              <a:defRPr sz="4600"/>
            </a:lvl1pPr>
          </a:lstStyle>
          <a:p>
            <a:r>
              <a:rPr lang="ru-RU" smtClean="0"/>
              <a:t>Образец подзаголовка</a:t>
            </a:r>
            <a:endParaRPr lang="ru-RU"/>
          </a:p>
        </p:txBody>
      </p:sp>
    </p:spTree>
    <p:extLst>
      <p:ext uri="{BB962C8B-B14F-4D97-AF65-F5344CB8AC3E}">
        <p14:creationId xmlns:p14="http://schemas.microsoft.com/office/powerpoint/2010/main" val="30040434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346697358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extLst>
      <p:ext uri="{BB962C8B-B14F-4D97-AF65-F5344CB8AC3E}">
        <p14:creationId xmlns:p14="http://schemas.microsoft.com/office/powerpoint/2010/main" val="320131602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1066800" y="2209800"/>
            <a:ext cx="3429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2209800"/>
            <a:ext cx="3429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23114716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3280812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Tree>
    <p:extLst>
      <p:ext uri="{BB962C8B-B14F-4D97-AF65-F5344CB8AC3E}">
        <p14:creationId xmlns:p14="http://schemas.microsoft.com/office/powerpoint/2010/main" val="26377124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74646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extLst>
      <p:ext uri="{BB962C8B-B14F-4D97-AF65-F5344CB8AC3E}">
        <p14:creationId xmlns:p14="http://schemas.microsoft.com/office/powerpoint/2010/main" val="130904822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extLst>
      <p:ext uri="{BB962C8B-B14F-4D97-AF65-F5344CB8AC3E}">
        <p14:creationId xmlns:p14="http://schemas.microsoft.com/office/powerpoint/2010/main" val="22661834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39977497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24600" y="990600"/>
            <a:ext cx="1752600" cy="4876800"/>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1066800" y="990600"/>
            <a:ext cx="5105400" cy="4876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7802628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auto">
          <a:xfrm>
            <a:off x="687388" y="685800"/>
            <a:ext cx="7769225" cy="5486400"/>
          </a:xfrm>
          <a:prstGeom prst="rect">
            <a:avLst/>
          </a:prstGeom>
          <a:solidFill>
            <a:srgbClr val="FCEE9D"/>
          </a:solidFill>
          <a:ln w="50800">
            <a:solidFill>
              <a:schemeClr val="bg2"/>
            </a:solidFill>
            <a:miter lim="800000"/>
            <a:headEnd/>
            <a:tailEnd/>
          </a:ln>
          <a:effectLst/>
        </p:spPr>
        <p:txBody>
          <a:bodyPr wrap="none" anchor="ctr"/>
          <a:lstStyle/>
          <a:p>
            <a:pPr>
              <a:defRPr/>
            </a:pPr>
            <a:endParaRPr lang="en-US"/>
          </a:p>
        </p:txBody>
      </p:sp>
      <p:sp>
        <p:nvSpPr>
          <p:cNvPr id="1037" name="Rectangle 13"/>
          <p:cNvSpPr>
            <a:spLocks noChangeArrowheads="1"/>
          </p:cNvSpPr>
          <p:nvPr/>
        </p:nvSpPr>
        <p:spPr bwMode="auto">
          <a:xfrm>
            <a:off x="914400" y="914400"/>
            <a:ext cx="7313613" cy="5027613"/>
          </a:xfrm>
          <a:prstGeom prst="rect">
            <a:avLst/>
          </a:prstGeom>
          <a:solidFill>
            <a:schemeClr val="bg1"/>
          </a:solidFill>
          <a:ln w="6350">
            <a:solidFill>
              <a:schemeClr val="bg2"/>
            </a:solidFill>
            <a:miter lim="800000"/>
            <a:headEnd/>
            <a:tailEnd/>
          </a:ln>
          <a:effectLst/>
        </p:spPr>
        <p:txBody>
          <a:bodyPr wrap="none" anchor="ctr"/>
          <a:lstStyle/>
          <a:p>
            <a:pPr>
              <a:defRPr/>
            </a:pPr>
            <a:endParaRPr lang="en-US"/>
          </a:p>
        </p:txBody>
      </p:sp>
      <p:pic>
        <p:nvPicPr>
          <p:cNvPr id="1028" name="Picture 14" descr="kindergarten_diploma"/>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63" y="42863"/>
            <a:ext cx="9134475" cy="677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Rectangle 2"/>
          <p:cNvSpPr>
            <a:spLocks noGrp="1" noChangeArrowheads="1"/>
          </p:cNvSpPr>
          <p:nvPr>
            <p:ph type="title"/>
          </p:nvPr>
        </p:nvSpPr>
        <p:spPr bwMode="auto">
          <a:xfrm>
            <a:off x="1066800" y="990600"/>
            <a:ext cx="7010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30" name="Rectangle 3"/>
          <p:cNvSpPr>
            <a:spLocks noGrp="1" noChangeArrowheads="1"/>
          </p:cNvSpPr>
          <p:nvPr>
            <p:ph type="body" idx="1"/>
          </p:nvPr>
        </p:nvSpPr>
        <p:spPr bwMode="auto">
          <a:xfrm>
            <a:off x="1066800" y="2209800"/>
            <a:ext cx="7010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Garamond" pitchFamily="18" charset="0"/>
        </a:defRPr>
      </a:lvl2pPr>
      <a:lvl3pPr algn="l" rtl="0" eaLnBrk="1" fontAlgn="base" hangingPunct="1">
        <a:spcBef>
          <a:spcPct val="0"/>
        </a:spcBef>
        <a:spcAft>
          <a:spcPct val="0"/>
        </a:spcAft>
        <a:defRPr sz="4400">
          <a:solidFill>
            <a:schemeClr val="tx1"/>
          </a:solidFill>
          <a:latin typeface="Garamond" pitchFamily="18" charset="0"/>
        </a:defRPr>
      </a:lvl3pPr>
      <a:lvl4pPr algn="l" rtl="0" eaLnBrk="1" fontAlgn="base" hangingPunct="1">
        <a:spcBef>
          <a:spcPct val="0"/>
        </a:spcBef>
        <a:spcAft>
          <a:spcPct val="0"/>
        </a:spcAft>
        <a:defRPr sz="4400">
          <a:solidFill>
            <a:schemeClr val="tx1"/>
          </a:solidFill>
          <a:latin typeface="Garamond" pitchFamily="18" charset="0"/>
        </a:defRPr>
      </a:lvl4pPr>
      <a:lvl5pPr algn="l" rtl="0" eaLnBrk="1" fontAlgn="base" hangingPunct="1">
        <a:spcBef>
          <a:spcPct val="0"/>
        </a:spcBef>
        <a:spcAft>
          <a:spcPct val="0"/>
        </a:spcAft>
        <a:defRPr sz="4400">
          <a:solidFill>
            <a:schemeClr val="tx1"/>
          </a:solidFill>
          <a:latin typeface="Garamond" pitchFamily="18" charset="0"/>
        </a:defRPr>
      </a:lvl5pPr>
      <a:lvl6pPr marL="457200" algn="l" rtl="0" eaLnBrk="1" fontAlgn="base" hangingPunct="1">
        <a:spcBef>
          <a:spcPct val="0"/>
        </a:spcBef>
        <a:spcAft>
          <a:spcPct val="0"/>
        </a:spcAft>
        <a:defRPr sz="4400">
          <a:solidFill>
            <a:schemeClr val="tx1"/>
          </a:solidFill>
          <a:latin typeface="Garamond" pitchFamily="18" charset="0"/>
        </a:defRPr>
      </a:lvl6pPr>
      <a:lvl7pPr marL="914400" algn="l" rtl="0" eaLnBrk="1" fontAlgn="base" hangingPunct="1">
        <a:spcBef>
          <a:spcPct val="0"/>
        </a:spcBef>
        <a:spcAft>
          <a:spcPct val="0"/>
        </a:spcAft>
        <a:defRPr sz="4400">
          <a:solidFill>
            <a:schemeClr val="tx1"/>
          </a:solidFill>
          <a:latin typeface="Garamond" pitchFamily="18" charset="0"/>
        </a:defRPr>
      </a:lvl7pPr>
      <a:lvl8pPr marL="1371600" algn="l" rtl="0" eaLnBrk="1" fontAlgn="base" hangingPunct="1">
        <a:spcBef>
          <a:spcPct val="0"/>
        </a:spcBef>
        <a:spcAft>
          <a:spcPct val="0"/>
        </a:spcAft>
        <a:defRPr sz="4400">
          <a:solidFill>
            <a:schemeClr val="tx1"/>
          </a:solidFill>
          <a:latin typeface="Garamond" pitchFamily="18" charset="0"/>
        </a:defRPr>
      </a:lvl8pPr>
      <a:lvl9pPr marL="1828800" algn="l" rtl="0" eaLnBrk="1" fontAlgn="base" hangingPunct="1">
        <a:spcBef>
          <a:spcPct val="0"/>
        </a:spcBef>
        <a:spcAft>
          <a:spcPct val="0"/>
        </a:spcAft>
        <a:defRPr sz="4400">
          <a:solidFill>
            <a:schemeClr val="tx1"/>
          </a:solidFill>
          <a:latin typeface="Garamond"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8"/>
          <p:cNvSpPr>
            <a:spLocks noGrp="1" noChangeArrowheads="1"/>
          </p:cNvSpPr>
          <p:nvPr>
            <p:ph type="subTitle" idx="1"/>
          </p:nvPr>
        </p:nvSpPr>
        <p:spPr>
          <a:xfrm>
            <a:off x="1259632" y="1845499"/>
            <a:ext cx="6436568" cy="1439485"/>
          </a:xfrm>
        </p:spPr>
        <p:txBody>
          <a:bodyPr/>
          <a:lstStyle/>
          <a:p>
            <a:endParaRPr lang="ru-RU" sz="2000" b="1" dirty="0">
              <a:solidFill>
                <a:schemeClr val="accent6">
                  <a:lumMod val="75000"/>
                </a:schemeClr>
              </a:solidFill>
              <a:effectLst>
                <a:outerShdw blurRad="38100" dist="38100" dir="2700000" algn="tl">
                  <a:srgbClr val="000000">
                    <a:alpha val="43137"/>
                  </a:srgbClr>
                </a:outerShdw>
              </a:effectLst>
            </a:endParaRPr>
          </a:p>
          <a:p>
            <a:endParaRPr lang="ru-RU" sz="2000" b="1" dirty="0" smtClean="0"/>
          </a:p>
        </p:txBody>
      </p:sp>
      <p:sp>
        <p:nvSpPr>
          <p:cNvPr id="3076" name="Rectangle 10"/>
          <p:cNvSpPr>
            <a:spLocks noGrp="1" noChangeArrowheads="1"/>
          </p:cNvSpPr>
          <p:nvPr>
            <p:ph type="ctrTitle"/>
          </p:nvPr>
        </p:nvSpPr>
        <p:spPr>
          <a:xfrm>
            <a:off x="899592" y="1246413"/>
            <a:ext cx="7200800" cy="2254595"/>
          </a:xfrm>
        </p:spPr>
        <p:txBody>
          <a:bodyPr/>
          <a:lstStyle/>
          <a:p>
            <a:r>
              <a:rPr lang="ru-RU" sz="2000" b="1" dirty="0">
                <a:latin typeface="Times New Roman" panose="02020603050405020304" pitchFamily="18" charset="0"/>
                <a:cs typeface="Times New Roman" panose="02020603050405020304" pitchFamily="18" charset="0"/>
              </a:rPr>
              <a:t>ГБОУ города Москвы  «Школа №2093 </a:t>
            </a:r>
            <a:r>
              <a:rPr lang="ru-RU" sz="2000" b="1" dirty="0" err="1">
                <a:latin typeface="Times New Roman" panose="02020603050405020304" pitchFamily="18" charset="0"/>
                <a:cs typeface="Times New Roman" panose="02020603050405020304" pitchFamily="18" charset="0"/>
              </a:rPr>
              <a:t>им.А.Н.Савельева</a:t>
            </a:r>
            <a:r>
              <a:rPr lang="ru-RU" sz="2000" b="1" dirty="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
            </a:r>
            <a:br>
              <a:rPr lang="en-US"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Дошкольный корпус №2</a:t>
            </a:r>
            <a:br>
              <a:rPr lang="ru-RU" sz="2000" b="1" dirty="0">
                <a:latin typeface="Times New Roman" panose="02020603050405020304" pitchFamily="18" charset="0"/>
                <a:cs typeface="Times New Roman" panose="02020603050405020304" pitchFamily="18" charset="0"/>
              </a:rPr>
            </a:br>
            <a:r>
              <a:rPr lang="ru-RU" sz="2400" dirty="0"/>
              <a:t> </a:t>
            </a:r>
            <a:br>
              <a:rPr lang="ru-RU" sz="2400" dirty="0"/>
            </a:br>
            <a:r>
              <a:rPr lang="ru-RU" sz="2800" b="1" dirty="0">
                <a:solidFill>
                  <a:schemeClr val="accent6"/>
                </a:solidFill>
              </a:rPr>
              <a:t>Тема: «Обучение рисованию  детей с ОВЗ».</a:t>
            </a:r>
            <a:r>
              <a:rPr lang="ru-RU" sz="2400" b="1" dirty="0">
                <a:solidFill>
                  <a:schemeClr val="accent6"/>
                </a:solidFill>
              </a:rPr>
              <a:t/>
            </a:r>
            <a:br>
              <a:rPr lang="ru-RU" sz="2400" b="1" dirty="0">
                <a:solidFill>
                  <a:schemeClr val="accent6"/>
                </a:solidFill>
              </a:rPr>
            </a:br>
            <a:r>
              <a:rPr lang="ru-RU" sz="2400" b="1" dirty="0">
                <a:latin typeface="Times New Roman" panose="02020603050405020304" pitchFamily="18" charset="0"/>
                <a:cs typeface="Times New Roman" panose="02020603050405020304" pitchFamily="18" charset="0"/>
              </a:rPr>
              <a:t/>
            </a:r>
            <a:br>
              <a:rPr lang="ru-RU" sz="2400" b="1" dirty="0">
                <a:latin typeface="Times New Roman" panose="02020603050405020304" pitchFamily="18" charset="0"/>
                <a:cs typeface="Times New Roman" panose="02020603050405020304" pitchFamily="18" charset="0"/>
              </a:rPr>
            </a:br>
            <a:endParaRPr lang="ru-RU" sz="2000" b="1" dirty="0" smtClean="0">
              <a:latin typeface="Times New Roman" panose="02020603050405020304" pitchFamily="18" charset="0"/>
              <a:cs typeface="Times New Roman" panose="02020603050405020304" pitchFamily="18" charset="0"/>
            </a:endParaRPr>
          </a:p>
        </p:txBody>
      </p:sp>
      <p:sp>
        <p:nvSpPr>
          <p:cNvPr id="3077" name="Text Box 11"/>
          <p:cNvSpPr txBox="1">
            <a:spLocks noChangeArrowheads="1"/>
          </p:cNvSpPr>
          <p:nvPr/>
        </p:nvSpPr>
        <p:spPr bwMode="auto">
          <a:xfrm>
            <a:off x="1790719" y="4725144"/>
            <a:ext cx="685325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u-RU" sz="1200" dirty="0">
                <a:latin typeface="Garamond" pitchFamily="18" charset="0"/>
              </a:rPr>
              <a:t>			</a:t>
            </a:r>
            <a:r>
              <a:rPr lang="ru-RU" sz="1600" b="1" dirty="0" smtClean="0">
                <a:effectLst>
                  <a:outerShdw blurRad="38100" dist="38100" dir="2700000" algn="tl">
                    <a:srgbClr val="000000">
                      <a:alpha val="43137"/>
                    </a:srgbClr>
                  </a:outerShdw>
                </a:effectLst>
                <a:latin typeface="Garamond" pitchFamily="18" charset="0"/>
              </a:rPr>
              <a:t>                      Подготовил: воспитатель </a:t>
            </a:r>
          </a:p>
          <a:p>
            <a:pPr eaLnBrk="1" hangingPunct="1"/>
            <a:r>
              <a:rPr lang="ru-RU" sz="1400" b="1" dirty="0">
                <a:effectLst>
                  <a:outerShdw blurRad="38100" dist="38100" dir="2700000" algn="tl">
                    <a:srgbClr val="000000">
                      <a:alpha val="43137"/>
                    </a:srgbClr>
                  </a:outerShdw>
                </a:effectLst>
                <a:latin typeface="Garamond" pitchFamily="18" charset="0"/>
              </a:rPr>
              <a:t> </a:t>
            </a:r>
            <a:r>
              <a:rPr lang="ru-RU" sz="1400" b="1" dirty="0" smtClean="0">
                <a:effectLst>
                  <a:outerShdw blurRad="38100" dist="38100" dir="2700000" algn="tl">
                    <a:srgbClr val="000000">
                      <a:alpha val="43137"/>
                    </a:srgbClr>
                  </a:outerShdw>
                </a:effectLst>
                <a:latin typeface="Garamond" pitchFamily="18" charset="0"/>
              </a:rPr>
              <a:t>                                                                                                                                                   </a:t>
            </a:r>
          </a:p>
          <a:p>
            <a:pPr eaLnBrk="1" hangingPunct="1"/>
            <a:r>
              <a:rPr lang="ru-RU" sz="1200" dirty="0" smtClean="0">
                <a:latin typeface="Garamond" pitchFamily="18" charset="0"/>
              </a:rPr>
              <a:t>		                                                          </a:t>
            </a:r>
            <a:r>
              <a:rPr lang="ru-RU" b="1" dirty="0" err="1" smtClean="0">
                <a:latin typeface="Garamond" pitchFamily="18" charset="0"/>
              </a:rPr>
              <a:t>Воронкина</a:t>
            </a:r>
            <a:r>
              <a:rPr lang="ru-RU" b="1" dirty="0" smtClean="0">
                <a:latin typeface="Garamond" pitchFamily="18" charset="0"/>
              </a:rPr>
              <a:t> Е.Г.</a:t>
            </a:r>
            <a:endParaRPr lang="ru-RU" b="1" dirty="0">
              <a:latin typeface="Garamond" pitchFamily="18" charset="0"/>
            </a:endParaRPr>
          </a:p>
        </p:txBody>
      </p:sp>
      <p:pic>
        <p:nvPicPr>
          <p:cNvPr id="4" name="Рисунок 3"/>
          <p:cNvPicPr>
            <a:picLocks noChangeAspect="1"/>
          </p:cNvPicPr>
          <p:nvPr/>
        </p:nvPicPr>
        <p:blipFill>
          <a:blip r:embed="rId2"/>
          <a:stretch>
            <a:fillRect/>
          </a:stretch>
        </p:blipFill>
        <p:spPr>
          <a:xfrm>
            <a:off x="1262915" y="3349352"/>
            <a:ext cx="3137470" cy="1889823"/>
          </a:xfrm>
          <a:prstGeom prst="rect">
            <a:avLst/>
          </a:prstGeom>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644008" y="2902624"/>
            <a:ext cx="3319822" cy="17505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rot="10800000" flipV="1">
            <a:off x="3851920" y="1347156"/>
            <a:ext cx="3456384" cy="923330"/>
          </a:xfrm>
          <a:prstGeom prst="rect">
            <a:avLst/>
          </a:prstGeom>
        </p:spPr>
        <p:txBody>
          <a:bodyPr wrap="square">
            <a:spAutoFit/>
          </a:bodyPr>
          <a:lstStyle/>
          <a:p>
            <a:r>
              <a:rPr lang="ru-RU" sz="1600" b="1" i="1" dirty="0" smtClean="0">
                <a:solidFill>
                  <a:schemeClr val="accent6"/>
                </a:solidFill>
                <a:effectLst>
                  <a:outerShdw blurRad="38100" dist="38100" dir="2700000" algn="tl">
                    <a:srgbClr val="000000">
                      <a:alpha val="43137"/>
                    </a:srgbClr>
                  </a:outerShdw>
                </a:effectLst>
              </a:rPr>
              <a:t>« </a:t>
            </a:r>
            <a:r>
              <a:rPr lang="ru-RU" b="1" i="1" dirty="0" smtClean="0">
                <a:solidFill>
                  <a:schemeClr val="accent6"/>
                </a:solidFill>
                <a:effectLst>
                  <a:outerShdw blurRad="38100" dist="38100" dir="2700000" algn="tl">
                    <a:srgbClr val="000000">
                      <a:alpha val="43137"/>
                    </a:srgbClr>
                  </a:outerShdw>
                </a:effectLst>
              </a:rPr>
              <a:t>Ум </a:t>
            </a:r>
            <a:r>
              <a:rPr lang="ru-RU" b="1" i="1" dirty="0">
                <a:solidFill>
                  <a:schemeClr val="accent6"/>
                </a:solidFill>
                <a:effectLst>
                  <a:outerShdw blurRad="38100" dist="38100" dir="2700000" algn="tl">
                    <a:srgbClr val="000000">
                      <a:alpha val="43137"/>
                    </a:srgbClr>
                  </a:outerShdw>
                </a:effectLst>
              </a:rPr>
              <a:t>ребенка-</a:t>
            </a:r>
          </a:p>
          <a:p>
            <a:r>
              <a:rPr lang="ru-RU" b="1" i="1" dirty="0">
                <a:solidFill>
                  <a:schemeClr val="accent6"/>
                </a:solidFill>
                <a:effectLst>
                  <a:outerShdw blurRad="38100" dist="38100" dir="2700000" algn="tl">
                    <a:srgbClr val="000000">
                      <a:alpha val="43137"/>
                    </a:srgbClr>
                  </a:outerShdw>
                </a:effectLst>
              </a:rPr>
              <a:t>  </a:t>
            </a:r>
            <a:r>
              <a:rPr lang="ru-RU" b="1" i="1" dirty="0" smtClean="0">
                <a:solidFill>
                  <a:schemeClr val="accent6"/>
                </a:solidFill>
                <a:effectLst>
                  <a:outerShdw blurRad="38100" dist="38100" dir="2700000" algn="tl">
                    <a:srgbClr val="000000">
                      <a:alpha val="43137"/>
                    </a:srgbClr>
                  </a:outerShdw>
                </a:effectLst>
              </a:rPr>
              <a:t>на кончиках </a:t>
            </a:r>
            <a:r>
              <a:rPr lang="ru-RU" b="1" i="1" dirty="0">
                <a:solidFill>
                  <a:schemeClr val="accent6"/>
                </a:solidFill>
                <a:effectLst>
                  <a:outerShdw blurRad="38100" dist="38100" dir="2700000" algn="tl">
                    <a:srgbClr val="000000">
                      <a:alpha val="43137"/>
                    </a:srgbClr>
                  </a:outerShdw>
                </a:effectLst>
              </a:rPr>
              <a:t>его пальцев».</a:t>
            </a:r>
          </a:p>
          <a:p>
            <a:r>
              <a:rPr lang="ru-RU" b="1" i="1" dirty="0">
                <a:solidFill>
                  <a:schemeClr val="accent6"/>
                </a:solidFill>
                <a:effectLst>
                  <a:outerShdw blurRad="38100" dist="38100" dir="2700000" algn="tl">
                    <a:srgbClr val="000000">
                      <a:alpha val="43137"/>
                    </a:srgbClr>
                  </a:outerShdw>
                </a:effectLst>
              </a:rPr>
              <a:t>  </a:t>
            </a:r>
            <a:r>
              <a:rPr lang="ru-RU" b="1" i="1" dirty="0" smtClean="0">
                <a:solidFill>
                  <a:schemeClr val="accent6"/>
                </a:solidFill>
                <a:effectLst>
                  <a:outerShdw blurRad="38100" dist="38100" dir="2700000" algn="tl">
                    <a:srgbClr val="000000">
                      <a:alpha val="43137"/>
                    </a:srgbClr>
                  </a:outerShdw>
                </a:effectLst>
              </a:rPr>
              <a:t>             В.И</a:t>
            </a:r>
            <a:r>
              <a:rPr lang="ru-RU" b="1" i="1" dirty="0">
                <a:solidFill>
                  <a:schemeClr val="accent6"/>
                </a:solidFill>
                <a:effectLst>
                  <a:outerShdw blurRad="38100" dist="38100" dir="2700000" algn="tl">
                    <a:srgbClr val="000000">
                      <a:alpha val="43137"/>
                    </a:srgbClr>
                  </a:outerShdw>
                </a:effectLst>
              </a:rPr>
              <a:t>. Сухомлинский</a:t>
            </a:r>
          </a:p>
        </p:txBody>
      </p:sp>
      <p:sp>
        <p:nvSpPr>
          <p:cNvPr id="5" name="Прямоугольник 4"/>
          <p:cNvSpPr/>
          <p:nvPr/>
        </p:nvSpPr>
        <p:spPr>
          <a:xfrm>
            <a:off x="1907704" y="2564904"/>
            <a:ext cx="5688632" cy="3293209"/>
          </a:xfrm>
          <a:prstGeom prst="rect">
            <a:avLst/>
          </a:prstGeom>
        </p:spPr>
        <p:txBody>
          <a:bodyPr wrap="square">
            <a:spAutoFit/>
          </a:bodyPr>
          <a:lstStyle/>
          <a:p>
            <a:pPr algn="ctr"/>
            <a:r>
              <a:rPr lang="ru-RU" sz="2400" b="1" dirty="0">
                <a:latin typeface="+mn-lt"/>
              </a:rPr>
              <a:t>Рисование для детей – это чудо занятие. </a:t>
            </a:r>
          </a:p>
          <a:p>
            <a:pPr algn="ctr"/>
            <a:r>
              <a:rPr lang="ru-RU" sz="2400" b="1" dirty="0">
                <a:latin typeface="+mn-lt"/>
              </a:rPr>
              <a:t>А для детей с ОВЗ </a:t>
            </a:r>
            <a:r>
              <a:rPr lang="ru-RU" sz="2400" b="1" dirty="0" smtClean="0">
                <a:latin typeface="+mn-lt"/>
              </a:rPr>
              <a:t>вдвойне</a:t>
            </a:r>
            <a:r>
              <a:rPr lang="ru-RU" sz="2400" b="1" dirty="0">
                <a:latin typeface="+mn-lt"/>
              </a:rPr>
              <a:t>!</a:t>
            </a:r>
          </a:p>
          <a:p>
            <a:pPr algn="ctr"/>
            <a:endParaRPr lang="ru-RU" sz="2000" b="1" dirty="0">
              <a:latin typeface="+mn-lt"/>
            </a:endParaRPr>
          </a:p>
          <a:p>
            <a:pPr algn="ctr"/>
            <a:r>
              <a:rPr lang="ru-RU" sz="2000" b="1" dirty="0">
                <a:latin typeface="+mn-lt"/>
              </a:rPr>
              <a:t>Рисование является одним из важнейших средств познания мира и развития знаний эстетического восприятия, так как оно связано с самостоятельной практической и творческой деятельностью ребёнка.</a:t>
            </a:r>
          </a:p>
          <a:p>
            <a:pPr algn="ctr"/>
            <a:endParaRPr lang="ru-RU" sz="2000" b="1" dirty="0">
              <a:latin typeface="+mn-lt"/>
            </a:endParaRPr>
          </a:p>
          <a:p>
            <a:pPr algn="ctr"/>
            <a:endParaRPr lang="ru-RU" sz="2000" b="1" dirty="0">
              <a:latin typeface="+mn-lt"/>
            </a:endParaRPr>
          </a:p>
        </p:txBody>
      </p:sp>
    </p:spTree>
    <p:extLst>
      <p:ext uri="{BB962C8B-B14F-4D97-AF65-F5344CB8AC3E}">
        <p14:creationId xmlns:p14="http://schemas.microsoft.com/office/powerpoint/2010/main" val="22680807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1640" y="1412776"/>
            <a:ext cx="6912768" cy="1015663"/>
          </a:xfrm>
          <a:prstGeom prst="rect">
            <a:avLst/>
          </a:prstGeom>
        </p:spPr>
        <p:txBody>
          <a:bodyPr wrap="square">
            <a:spAutoFit/>
          </a:bodyPr>
          <a:lstStyle/>
          <a:p>
            <a:r>
              <a:rPr lang="ru-RU" sz="2000" b="1" i="1" dirty="0" smtClean="0">
                <a:effectLst>
                  <a:outerShdw blurRad="38100" dist="38100" dir="2700000" algn="tl">
                    <a:srgbClr val="000000">
                      <a:alpha val="43137"/>
                    </a:srgbClr>
                  </a:outerShdw>
                </a:effectLst>
                <a:latin typeface="+mj-lt"/>
              </a:rPr>
              <a:t>                                                  </a:t>
            </a:r>
          </a:p>
          <a:p>
            <a:r>
              <a:rPr lang="ru-RU" sz="2000" b="1" i="1" dirty="0">
                <a:solidFill>
                  <a:schemeClr val="accent6"/>
                </a:solidFill>
                <a:effectLst>
                  <a:outerShdw blurRad="38100" dist="38100" dir="2700000" algn="tl">
                    <a:srgbClr val="000000">
                      <a:alpha val="43137"/>
                    </a:srgbClr>
                  </a:outerShdw>
                </a:effectLst>
                <a:latin typeface="+mj-lt"/>
              </a:rPr>
              <a:t> </a:t>
            </a:r>
            <a:r>
              <a:rPr lang="ru-RU" sz="2000" b="1" i="1" dirty="0" smtClean="0">
                <a:solidFill>
                  <a:schemeClr val="accent6"/>
                </a:solidFill>
                <a:effectLst>
                  <a:outerShdw blurRad="38100" dist="38100" dir="2700000" algn="tl">
                    <a:srgbClr val="000000">
                      <a:alpha val="43137"/>
                    </a:srgbClr>
                  </a:outerShdw>
                </a:effectLst>
                <a:latin typeface="+mj-lt"/>
              </a:rPr>
              <a:t>                                                   </a:t>
            </a:r>
            <a:endParaRPr lang="ru-RU" sz="2400" i="1" dirty="0" smtClean="0">
              <a:effectLst>
                <a:outerShdw blurRad="38100" dist="38100" dir="2700000" algn="tl">
                  <a:srgbClr val="000000">
                    <a:alpha val="43137"/>
                  </a:srgbClr>
                </a:outerShdw>
              </a:effectLst>
              <a:latin typeface="+mj-lt"/>
            </a:endParaRPr>
          </a:p>
          <a:p>
            <a:endParaRPr lang="ru-RU" sz="2000" dirty="0" smtClean="0">
              <a:effectLst>
                <a:outerShdw blurRad="38100" dist="38100" dir="2700000" algn="tl">
                  <a:srgbClr val="000000">
                    <a:alpha val="43137"/>
                  </a:srgbClr>
                </a:outerShdw>
              </a:effectLst>
              <a:latin typeface="+mj-lt"/>
            </a:endParaRPr>
          </a:p>
        </p:txBody>
      </p:sp>
      <p:sp>
        <p:nvSpPr>
          <p:cNvPr id="3" name="Прямоугольник 2"/>
          <p:cNvSpPr/>
          <p:nvPr/>
        </p:nvSpPr>
        <p:spPr>
          <a:xfrm>
            <a:off x="1303065" y="1268760"/>
            <a:ext cx="6840760" cy="3477875"/>
          </a:xfrm>
          <a:prstGeom prst="rect">
            <a:avLst/>
          </a:prstGeom>
        </p:spPr>
        <p:txBody>
          <a:bodyPr wrap="square">
            <a:spAutoFit/>
          </a:bodyPr>
          <a:lstStyle/>
          <a:p>
            <a:r>
              <a:rPr lang="ru-RU" b="1" i="1" dirty="0">
                <a:solidFill>
                  <a:schemeClr val="accent6"/>
                </a:solidFill>
                <a:effectLst>
                  <a:outerShdw blurRad="38100" dist="38100" dir="2700000" algn="tl">
                    <a:srgbClr val="000000">
                      <a:alpha val="43137"/>
                    </a:srgbClr>
                  </a:outerShdw>
                </a:effectLst>
              </a:rPr>
              <a:t> </a:t>
            </a:r>
            <a:r>
              <a:rPr lang="ru-RU" sz="2000" b="1" dirty="0">
                <a:effectLst>
                  <a:outerShdw blurRad="38100" dist="38100" dir="2700000" algn="tl">
                    <a:srgbClr val="000000">
                      <a:alpha val="43137"/>
                    </a:srgbClr>
                  </a:outerShdw>
                </a:effectLst>
                <a:latin typeface="+mn-lt"/>
              </a:rPr>
              <a:t>Обучение рисованию в дошкольном возрасте предполагает решение двух взаимосвязанных задач:</a:t>
            </a:r>
          </a:p>
          <a:p>
            <a:r>
              <a:rPr lang="ru-RU" sz="2000" b="1" dirty="0">
                <a:effectLst>
                  <a:outerShdw blurRad="38100" dist="38100" dir="2700000" algn="tl">
                    <a:srgbClr val="000000">
                      <a:alpha val="43137"/>
                    </a:srgbClr>
                  </a:outerShdw>
                </a:effectLst>
                <a:latin typeface="+mn-lt"/>
              </a:rPr>
              <a:t>-  пробудить у детей эмоциональную отзывчивость к окружающему миру, родной природе, к событиям жизни;</a:t>
            </a:r>
          </a:p>
          <a:p>
            <a:r>
              <a:rPr lang="ru-RU" sz="2000" b="1" dirty="0">
                <a:effectLst>
                  <a:outerShdw blurRad="38100" dist="38100" dir="2700000" algn="tl">
                    <a:srgbClr val="000000">
                      <a:alpha val="43137"/>
                    </a:srgbClr>
                  </a:outerShdw>
                </a:effectLst>
                <a:latin typeface="+mn-lt"/>
              </a:rPr>
              <a:t>- сформировать изобразительные навыки и умения.</a:t>
            </a:r>
          </a:p>
          <a:p>
            <a:pPr marL="342900" indent="-342900">
              <a:buFontTx/>
              <a:buChar char="-"/>
            </a:pPr>
            <a:endParaRPr lang="ru-RU" sz="2000" b="1" dirty="0">
              <a:effectLst>
                <a:outerShdw blurRad="38100" dist="38100" dir="2700000" algn="tl">
                  <a:srgbClr val="000000">
                    <a:alpha val="43137"/>
                  </a:srgbClr>
                </a:outerShdw>
              </a:effectLst>
            </a:endParaRPr>
          </a:p>
          <a:p>
            <a:r>
              <a:rPr lang="ru-RU" b="1" dirty="0"/>
              <a:t>   </a:t>
            </a:r>
            <a:r>
              <a:rPr lang="ru-RU" sz="2000" b="1" dirty="0">
                <a:latin typeface="+mn-lt"/>
              </a:rPr>
              <a:t>В процессе рисования у ребёнка совершенствуются наблюдательность, эстетическое восприятие, эстетические эмоции, художественный вкус, творческие способности. Рисование для ребёнка должно быть средством познания окружающего мира.</a:t>
            </a:r>
            <a:endParaRPr lang="ru-RU" sz="2000" b="1" i="1" dirty="0">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36286451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9632" y="1556792"/>
            <a:ext cx="6624736" cy="4647426"/>
          </a:xfrm>
          <a:prstGeom prst="rect">
            <a:avLst/>
          </a:prstGeom>
        </p:spPr>
        <p:txBody>
          <a:bodyPr wrap="square">
            <a:spAutoFit/>
          </a:bodyPr>
          <a:lstStyle/>
          <a:p>
            <a:r>
              <a:rPr lang="ru-RU" sz="2000" b="1" dirty="0">
                <a:latin typeface="+mn-lt"/>
              </a:rPr>
              <a:t> </a:t>
            </a:r>
            <a:r>
              <a:rPr lang="ru-RU" sz="2000" b="1" u="sng" dirty="0">
                <a:latin typeface="+mn-lt"/>
              </a:rPr>
              <a:t>Основная  цель  работы с детьми с ОВЗ:</a:t>
            </a:r>
          </a:p>
          <a:p>
            <a:endParaRPr lang="ru-RU" sz="2000" b="1" u="sng" dirty="0">
              <a:latin typeface="+mn-lt"/>
            </a:endParaRPr>
          </a:p>
          <a:p>
            <a:pPr marL="285750" indent="-285750">
              <a:buFontTx/>
              <a:buChar char="-"/>
            </a:pPr>
            <a:r>
              <a:rPr lang="ru-RU" sz="2000" b="1" dirty="0">
                <a:latin typeface="+mn-lt"/>
              </a:rPr>
              <a:t>формирование элементарных практических навыков,</a:t>
            </a:r>
          </a:p>
          <a:p>
            <a:pPr marL="285750" indent="-285750">
              <a:buFontTx/>
              <a:buChar char="-"/>
            </a:pPr>
            <a:r>
              <a:rPr lang="ru-RU" sz="2000" b="1" dirty="0">
                <a:latin typeface="+mn-lt"/>
              </a:rPr>
              <a:t>адаптация к окружающей среде. </a:t>
            </a:r>
          </a:p>
          <a:p>
            <a:pPr marL="285750" indent="-285750">
              <a:buFontTx/>
              <a:buChar char="-"/>
            </a:pPr>
            <a:r>
              <a:rPr lang="ru-RU" sz="2000" b="1" dirty="0">
                <a:latin typeface="+mn-lt"/>
              </a:rPr>
              <a:t>развитие личности  ребенка.</a:t>
            </a:r>
          </a:p>
          <a:p>
            <a:pPr marL="285750" indent="-285750">
              <a:buFontTx/>
              <a:buChar char="-"/>
            </a:pPr>
            <a:endParaRPr lang="ru-RU" sz="2000" b="1" dirty="0">
              <a:latin typeface="+mn-lt"/>
            </a:endParaRPr>
          </a:p>
          <a:p>
            <a:pPr marL="285750" indent="-285750">
              <a:buFontTx/>
              <a:buChar char="-"/>
            </a:pPr>
            <a:r>
              <a:rPr lang="ru-RU" sz="2000" b="1" dirty="0">
                <a:latin typeface="+mn-lt"/>
              </a:rPr>
              <a:t>Занятия по рисованию  строятся на основе их потенциальных возможностей и способностей. </a:t>
            </a:r>
          </a:p>
          <a:p>
            <a:pPr marL="285750" indent="-285750">
              <a:buFontTx/>
              <a:buChar char="-"/>
            </a:pPr>
            <a:endParaRPr lang="ru-RU" sz="2000" b="1" dirty="0">
              <a:latin typeface="+mn-lt"/>
            </a:endParaRPr>
          </a:p>
          <a:p>
            <a:pPr marL="285750" indent="-285750">
              <a:buFontTx/>
              <a:buChar char="-"/>
            </a:pPr>
            <a:r>
              <a:rPr lang="ru-RU" sz="2000" b="1" dirty="0">
                <a:latin typeface="+mn-lt"/>
              </a:rPr>
              <a:t>Рисование  является одним из наиболее доступных видов деятельности для данной группы воспитанников.</a:t>
            </a:r>
          </a:p>
          <a:p>
            <a:pPr marL="285750" indent="-285750">
              <a:buFontTx/>
              <a:buChar char="-"/>
            </a:pPr>
            <a:endParaRPr lang="ru-RU" b="1" dirty="0"/>
          </a:p>
          <a:p>
            <a:pPr marL="285750" indent="-285750">
              <a:buFontTx/>
              <a:buChar char="-"/>
            </a:pPr>
            <a:endParaRPr lang="ru-RU" b="1" dirty="0">
              <a:latin typeface="+mn-lt"/>
            </a:endParaRPr>
          </a:p>
        </p:txBody>
      </p:sp>
    </p:spTree>
    <p:extLst>
      <p:ext uri="{BB962C8B-B14F-4D97-AF65-F5344CB8AC3E}">
        <p14:creationId xmlns:p14="http://schemas.microsoft.com/office/powerpoint/2010/main" val="35809128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1640" y="1484784"/>
            <a:ext cx="6624736" cy="1938992"/>
          </a:xfrm>
          <a:prstGeom prst="rect">
            <a:avLst/>
          </a:prstGeom>
        </p:spPr>
        <p:txBody>
          <a:bodyPr wrap="square">
            <a:spAutoFit/>
          </a:bodyPr>
          <a:lstStyle/>
          <a:p>
            <a:r>
              <a:rPr lang="ru-RU" sz="2000" b="1" dirty="0">
                <a:latin typeface="+mn-lt"/>
              </a:rPr>
              <a:t>Рисуя, ребёнок развивает определённые способности: зрительную оценку формы, ориентирование в пространстве, чувство цвета. Развиваются специальные навыки и умения: координация глаз и руки, владение кистью руки. Важно чтобы занятия доставляли ребёнку радость, создали положительный настрой.</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7784" y="3431763"/>
            <a:ext cx="3659899" cy="2160240"/>
          </a:xfrm>
          <a:prstGeom prst="rect">
            <a:avLst/>
          </a:prstGeom>
        </p:spPr>
      </p:pic>
    </p:spTree>
    <p:extLst>
      <p:ext uri="{BB962C8B-B14F-4D97-AF65-F5344CB8AC3E}">
        <p14:creationId xmlns:p14="http://schemas.microsoft.com/office/powerpoint/2010/main" val="140116415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1547664" y="4293097"/>
            <a:ext cx="2799426" cy="1368152"/>
          </a:xfrm>
          <a:prstGeom prst="rect">
            <a:avLst/>
          </a:prstGeom>
        </p:spPr>
      </p:pic>
      <p:sp>
        <p:nvSpPr>
          <p:cNvPr id="3" name="Прямоугольник 2"/>
          <p:cNvSpPr/>
          <p:nvPr/>
        </p:nvSpPr>
        <p:spPr>
          <a:xfrm>
            <a:off x="899592" y="1566952"/>
            <a:ext cx="6984776" cy="2616101"/>
          </a:xfrm>
          <a:prstGeom prst="rect">
            <a:avLst/>
          </a:prstGeom>
        </p:spPr>
        <p:txBody>
          <a:bodyPr wrap="square">
            <a:spAutoFit/>
          </a:bodyPr>
          <a:lstStyle/>
          <a:p>
            <a:pPr algn="ctr"/>
            <a:r>
              <a:rPr lang="ru-RU" sz="2400" b="1" u="sng" dirty="0">
                <a:solidFill>
                  <a:schemeClr val="accent6"/>
                </a:solidFill>
                <a:latin typeface="+mn-lt"/>
              </a:rPr>
              <a:t>Задачи для детей с ОВЗ  </a:t>
            </a:r>
            <a:endParaRPr lang="ru-RU" sz="2400" b="1" dirty="0">
              <a:solidFill>
                <a:schemeClr val="accent6"/>
              </a:solidFill>
              <a:latin typeface="+mn-lt"/>
            </a:endParaRPr>
          </a:p>
          <a:p>
            <a:r>
              <a:rPr lang="ru-RU" sz="2000" b="1">
                <a:latin typeface="+mn-lt"/>
              </a:rPr>
              <a:t> </a:t>
            </a:r>
            <a:r>
              <a:rPr lang="ru-RU" sz="2000" b="1" smtClean="0">
                <a:latin typeface="+mn-lt"/>
              </a:rPr>
              <a:t>-  развивать </a:t>
            </a:r>
            <a:r>
              <a:rPr lang="ru-RU" sz="2000" b="1" dirty="0">
                <a:latin typeface="+mn-lt"/>
              </a:rPr>
              <a:t>творческое воображение, </a:t>
            </a:r>
          </a:p>
          <a:p>
            <a:pPr marL="285750" indent="-285750">
              <a:buFontTx/>
              <a:buChar char="-"/>
            </a:pPr>
            <a:r>
              <a:rPr lang="ru-RU" sz="2000" b="1" dirty="0">
                <a:latin typeface="+mn-lt"/>
              </a:rPr>
              <a:t>зрительно-двигательную координацию, </a:t>
            </a:r>
          </a:p>
          <a:p>
            <a:pPr marL="285750" indent="-285750">
              <a:buFontTx/>
              <a:buChar char="-"/>
            </a:pPr>
            <a:r>
              <a:rPr lang="ru-RU" sz="2000" b="1" dirty="0">
                <a:latin typeface="+mn-lt"/>
              </a:rPr>
              <a:t>мелкую моторику рук, тактильную чувствительность, психические процессы: восприятие, память, внимание, мышление, связную устную речь; </a:t>
            </a:r>
          </a:p>
          <a:p>
            <a:pPr marL="285750" indent="-285750">
              <a:buFontTx/>
              <a:buChar char="-"/>
            </a:pPr>
            <a:r>
              <a:rPr lang="ru-RU" sz="2000" b="1" dirty="0">
                <a:latin typeface="+mn-lt"/>
              </a:rPr>
              <a:t>Воспитывать устойчивый интерес к рисованию, желание работать в коллективе; </a:t>
            </a:r>
          </a:p>
        </p:txBody>
      </p:sp>
      <p:pic>
        <p:nvPicPr>
          <p:cNvPr id="6" name="Рисунок 5"/>
          <p:cNvPicPr>
            <a:picLocks noChangeAspect="1"/>
          </p:cNvPicPr>
          <p:nvPr/>
        </p:nvPicPr>
        <p:blipFill>
          <a:blip r:embed="rId3"/>
          <a:stretch>
            <a:fillRect/>
          </a:stretch>
        </p:blipFill>
        <p:spPr>
          <a:xfrm>
            <a:off x="5004049" y="4040857"/>
            <a:ext cx="2664296" cy="1760725"/>
          </a:xfrm>
          <a:prstGeom prst="rect">
            <a:avLst/>
          </a:prstGeom>
        </p:spPr>
      </p:pic>
    </p:spTree>
    <p:extLst>
      <p:ext uri="{BB962C8B-B14F-4D97-AF65-F5344CB8AC3E}">
        <p14:creationId xmlns:p14="http://schemas.microsoft.com/office/powerpoint/2010/main" val="180674672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1268760"/>
            <a:ext cx="6048672" cy="338554"/>
          </a:xfrm>
          <a:prstGeom prst="rect">
            <a:avLst/>
          </a:prstGeom>
        </p:spPr>
        <p:txBody>
          <a:bodyPr wrap="square">
            <a:spAutoFit/>
          </a:bodyPr>
          <a:lstStyle/>
          <a:p>
            <a:r>
              <a:rPr lang="ru-RU" sz="1600" dirty="0" smtClean="0"/>
              <a:t>.</a:t>
            </a:r>
            <a:endParaRPr lang="ru-RU" sz="1600" b="1" dirty="0">
              <a:latin typeface="+mn-lt"/>
            </a:endParaRPr>
          </a:p>
        </p:txBody>
      </p:sp>
      <p:sp>
        <p:nvSpPr>
          <p:cNvPr id="4" name="Прямоугольник 3"/>
          <p:cNvSpPr/>
          <p:nvPr/>
        </p:nvSpPr>
        <p:spPr>
          <a:xfrm>
            <a:off x="1583668" y="980728"/>
            <a:ext cx="6084676" cy="2000548"/>
          </a:xfrm>
          <a:prstGeom prst="rect">
            <a:avLst/>
          </a:prstGeom>
        </p:spPr>
        <p:txBody>
          <a:bodyPr wrap="square">
            <a:spAutoFit/>
          </a:bodyPr>
          <a:lstStyle/>
          <a:p>
            <a:pPr algn="ctr"/>
            <a:r>
              <a:rPr lang="ru-RU" sz="2400" b="1" dirty="0">
                <a:solidFill>
                  <a:srgbClr val="666666"/>
                </a:solidFill>
              </a:rPr>
              <a:t> </a:t>
            </a:r>
            <a:r>
              <a:rPr lang="ru-RU" sz="2000" b="1" u="sng" dirty="0">
                <a:latin typeface="+mn-lt"/>
              </a:rPr>
              <a:t>Предполагаемый результат: </a:t>
            </a:r>
          </a:p>
          <a:p>
            <a:r>
              <a:rPr lang="ru-RU" sz="2000" b="1" dirty="0" smtClean="0">
                <a:latin typeface="+mn-lt"/>
              </a:rPr>
              <a:t>-</a:t>
            </a:r>
            <a:r>
              <a:rPr lang="ru-RU" sz="2000" b="1" dirty="0">
                <a:latin typeface="+mn-lt"/>
              </a:rPr>
              <a:t>развитие творческих способностей воображения, </a:t>
            </a:r>
          </a:p>
          <a:p>
            <a:r>
              <a:rPr lang="ru-RU" sz="2000" b="1" dirty="0">
                <a:latin typeface="+mn-lt"/>
              </a:rPr>
              <a:t>-мелкой  моторики рук, тренировка дыхания, </a:t>
            </a:r>
            <a:r>
              <a:rPr lang="ru-RU" sz="2000" b="1" dirty="0" err="1">
                <a:latin typeface="+mn-lt"/>
              </a:rPr>
              <a:t>цветовосприятия</a:t>
            </a:r>
            <a:r>
              <a:rPr lang="ru-RU" sz="2000" b="1" dirty="0">
                <a:latin typeface="+mn-lt"/>
              </a:rPr>
              <a:t>, эстетического восприятия</a:t>
            </a:r>
            <a:r>
              <a:rPr lang="ru-RU" sz="2000" b="1" dirty="0">
                <a:solidFill>
                  <a:srgbClr val="666666"/>
                </a:solidFill>
                <a:latin typeface="+mn-lt"/>
              </a:rPr>
              <a:t>.</a:t>
            </a:r>
          </a:p>
          <a:p>
            <a:endParaRPr lang="ru-RU" sz="2000" b="1" dirty="0">
              <a:solidFill>
                <a:srgbClr val="666666"/>
              </a:solidFill>
              <a:latin typeface="+mn-lt"/>
            </a:endParaRPr>
          </a:p>
          <a:p>
            <a:r>
              <a:rPr lang="ru-RU" sz="2000" dirty="0">
                <a:latin typeface="+mn-lt"/>
              </a:rPr>
              <a:t>	</a:t>
            </a:r>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8" y="2564904"/>
            <a:ext cx="5328592" cy="2997334"/>
          </a:xfrm>
          <a:prstGeom prst="rect">
            <a:avLst/>
          </a:prstGeom>
        </p:spPr>
      </p:pic>
    </p:spTree>
    <p:extLst>
      <p:ext uri="{BB962C8B-B14F-4D97-AF65-F5344CB8AC3E}">
        <p14:creationId xmlns:p14="http://schemas.microsoft.com/office/powerpoint/2010/main" val="33372106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1484784"/>
            <a:ext cx="7272808" cy="400110"/>
          </a:xfrm>
          <a:prstGeom prst="rect">
            <a:avLst/>
          </a:prstGeom>
        </p:spPr>
        <p:txBody>
          <a:bodyPr wrap="square">
            <a:spAutoFit/>
          </a:bodyPr>
          <a:lstStyle/>
          <a:p>
            <a:r>
              <a:rPr lang="ru-RU" sz="2000" b="1" dirty="0">
                <a:solidFill>
                  <a:srgbClr val="002060"/>
                </a:solidFill>
                <a:latin typeface="+mn-lt"/>
              </a:rPr>
              <a:t>Трудности в изобразительной деятельности у детей с ОВЗ</a:t>
            </a:r>
            <a:endParaRPr lang="ru-RU" sz="2000" dirty="0">
              <a:latin typeface="+mn-lt"/>
            </a:endParaRPr>
          </a:p>
        </p:txBody>
      </p:sp>
      <p:sp>
        <p:nvSpPr>
          <p:cNvPr id="3" name="Прямоугольник 2"/>
          <p:cNvSpPr/>
          <p:nvPr/>
        </p:nvSpPr>
        <p:spPr>
          <a:xfrm>
            <a:off x="1331640" y="1918058"/>
            <a:ext cx="6480720" cy="1938992"/>
          </a:xfrm>
          <a:prstGeom prst="rect">
            <a:avLst/>
          </a:prstGeom>
        </p:spPr>
        <p:txBody>
          <a:bodyPr wrap="square">
            <a:spAutoFit/>
          </a:bodyPr>
          <a:lstStyle/>
          <a:p>
            <a:r>
              <a:rPr lang="ru-RU" dirty="0"/>
              <a:t> </a:t>
            </a:r>
            <a:r>
              <a:rPr lang="ru-RU" dirty="0" smtClean="0"/>
              <a:t>   </a:t>
            </a:r>
            <a:r>
              <a:rPr lang="ru-RU" sz="2000" b="1" dirty="0" err="1" smtClean="0">
                <a:latin typeface="+mn-lt"/>
              </a:rPr>
              <a:t>Несформированность</a:t>
            </a:r>
            <a:r>
              <a:rPr lang="ru-RU" sz="2000" b="1" dirty="0" smtClean="0">
                <a:latin typeface="+mn-lt"/>
              </a:rPr>
              <a:t> </a:t>
            </a:r>
            <a:r>
              <a:rPr lang="ru-RU" sz="2000" b="1" dirty="0">
                <a:latin typeface="+mn-lt"/>
              </a:rPr>
              <a:t>графических навыков и умений мешает ребёнку выражать в рисунках задуманное. Для детей сложно изображать предметы тонкими линиями и поэтому обучение рисованию в коррекционной группе начинается с обучения ребёнка владением карандашом.</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3758" y="3927727"/>
            <a:ext cx="3278442" cy="1844123"/>
          </a:xfrm>
          <a:prstGeom prst="rect">
            <a:avLst/>
          </a:prstGeom>
        </p:spPr>
      </p:pic>
    </p:spTree>
    <p:extLst>
      <p:ext uri="{BB962C8B-B14F-4D97-AF65-F5344CB8AC3E}">
        <p14:creationId xmlns:p14="http://schemas.microsoft.com/office/powerpoint/2010/main" val="35991065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15616" y="1268760"/>
            <a:ext cx="7010400" cy="3312368"/>
          </a:xfrm>
        </p:spPr>
        <p:txBody>
          <a:bodyPr/>
          <a:lstStyle/>
          <a:p>
            <a:r>
              <a:rPr lang="ru-RU" sz="2000" b="1" dirty="0"/>
              <a:t>Для того чтобы ребёнку удобнее было держать карандаш использую толстые трёхгранные карандаши, со слегка закруглёнными гранями. На трёх гранях удобно располагаются все три пальца. Благодаря такой форме, как бы ребёнок не взял карандаш, он будет держать пальцы правильно. Эти карандаши имеют очень яркие цвета и сами по себе очень мягкие.  Линии ложатся на бумагу ровно и чётко.</a:t>
            </a:r>
          </a:p>
          <a:p>
            <a:r>
              <a:rPr lang="ru-RU" sz="2000" b="1" dirty="0"/>
              <a:t> 	При помощи этих карандашей мы проводим гимнастику для пальцев. </a:t>
            </a:r>
          </a:p>
          <a:p>
            <a:endParaRPr lang="ru-RU" sz="2000" dirty="0"/>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9979" y="4437112"/>
            <a:ext cx="2803723" cy="1342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4185084"/>
            <a:ext cx="2736304" cy="169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724215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588" y="1518649"/>
            <a:ext cx="7010400" cy="720824"/>
          </a:xfrm>
        </p:spPr>
        <p:txBody>
          <a:bodyPr/>
          <a:lstStyle/>
          <a:p>
            <a:pPr algn="ctr"/>
            <a:r>
              <a:rPr lang="ru-RU" sz="2000" b="1" dirty="0"/>
              <a:t>Для создания хорошего настроения и для развития кисти руки, использую пальчиковый театр, пальчиковую гимнастику.</a:t>
            </a:r>
            <a:br>
              <a:rPr lang="ru-RU" sz="2000" b="1" dirty="0"/>
            </a:br>
            <a:endParaRPr lang="ru-RU" sz="2000" b="1"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747302" y="3068960"/>
            <a:ext cx="3360373" cy="2520280"/>
          </a:xfr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2924" y="2348880"/>
            <a:ext cx="3347864" cy="2510898"/>
          </a:xfrm>
          <a:prstGeom prst="rect">
            <a:avLst/>
          </a:prstGeom>
        </p:spPr>
      </p:pic>
    </p:spTree>
    <p:extLst>
      <p:ext uri="{BB962C8B-B14F-4D97-AF65-F5344CB8AC3E}">
        <p14:creationId xmlns:p14="http://schemas.microsoft.com/office/powerpoint/2010/main" val="379972955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b="1" dirty="0">
                <a:solidFill>
                  <a:srgbClr val="002060"/>
                </a:solidFill>
              </a:rPr>
              <a:t>Пальчиковый театр</a:t>
            </a:r>
            <a:br>
              <a:rPr lang="ru-RU" sz="3200" b="1" dirty="0">
                <a:solidFill>
                  <a:srgbClr val="002060"/>
                </a:solidFill>
              </a:rPr>
            </a:br>
            <a:r>
              <a:rPr lang="ru-RU" sz="2800" b="1" dirty="0">
                <a:solidFill>
                  <a:srgbClr val="002060"/>
                </a:solidFill>
              </a:rPr>
              <a:t>(</a:t>
            </a:r>
            <a:r>
              <a:rPr lang="ru-RU" sz="2800" b="1" i="1" dirty="0">
                <a:solidFill>
                  <a:srgbClr val="002060"/>
                </a:solidFill>
              </a:rPr>
              <a:t>для развития кисти руки)</a:t>
            </a:r>
            <a:endParaRPr lang="ru-RU" sz="2800" dirty="0"/>
          </a:p>
        </p:txBody>
      </p:sp>
      <p:pic>
        <p:nvPicPr>
          <p:cNvPr id="4" name="Объект 3"/>
          <p:cNvPicPr>
            <a:picLocks noGrp="1" noChangeAspect="1"/>
          </p:cNvPicPr>
          <p:nvPr>
            <p:ph idx="1"/>
          </p:nvPr>
        </p:nvPicPr>
        <p:blipFill>
          <a:blip r:embed="rId2"/>
          <a:stretch>
            <a:fillRect/>
          </a:stretch>
        </p:blipFill>
        <p:spPr>
          <a:xfrm>
            <a:off x="1331640" y="2133600"/>
            <a:ext cx="4112267" cy="2303512"/>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7969" y="3753272"/>
            <a:ext cx="3739488" cy="2103462"/>
          </a:xfrm>
          <a:prstGeom prst="rect">
            <a:avLst/>
          </a:prstGeom>
        </p:spPr>
      </p:pic>
    </p:spTree>
    <p:extLst>
      <p:ext uri="{BB962C8B-B14F-4D97-AF65-F5344CB8AC3E}">
        <p14:creationId xmlns:p14="http://schemas.microsoft.com/office/powerpoint/2010/main" val="4290788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b="1" dirty="0">
                <a:solidFill>
                  <a:srgbClr val="002060"/>
                </a:solidFill>
              </a:rPr>
              <a:t>Учимся обводить и штриховать трафареты </a:t>
            </a:r>
            <a:endParaRPr lang="ru-RU" sz="3200" dirty="0"/>
          </a:p>
        </p:txBody>
      </p:sp>
      <p:pic>
        <p:nvPicPr>
          <p:cNvPr id="7" name="Объект 6"/>
          <p:cNvPicPr>
            <a:picLocks noGrp="1" noChangeAspect="1"/>
          </p:cNvPicPr>
          <p:nvPr>
            <p:ph idx="1"/>
          </p:nvPr>
        </p:nvPicPr>
        <p:blipFill>
          <a:blip r:embed="rId2"/>
          <a:stretch>
            <a:fillRect/>
          </a:stretch>
        </p:blipFill>
        <p:spPr>
          <a:xfrm>
            <a:off x="1331640" y="3573016"/>
            <a:ext cx="3926401" cy="2205533"/>
          </a:xfrm>
          <a:prstGeom prst="rect">
            <a:avLst/>
          </a:prstGeom>
        </p:spPr>
      </p:pic>
      <p:pic>
        <p:nvPicPr>
          <p:cNvPr id="8" name="Рисунок 7"/>
          <p:cNvPicPr>
            <a:picLocks noChangeAspect="1"/>
          </p:cNvPicPr>
          <p:nvPr/>
        </p:nvPicPr>
        <p:blipFill>
          <a:blip r:embed="rId3"/>
          <a:stretch>
            <a:fillRect/>
          </a:stretch>
        </p:blipFill>
        <p:spPr>
          <a:xfrm>
            <a:off x="4716016" y="2276871"/>
            <a:ext cx="3384780" cy="1902781"/>
          </a:xfrm>
          <a:prstGeom prst="rect">
            <a:avLst/>
          </a:prstGeom>
        </p:spPr>
      </p:pic>
    </p:spTree>
    <p:extLst>
      <p:ext uri="{BB962C8B-B14F-4D97-AF65-F5344CB8AC3E}">
        <p14:creationId xmlns:p14="http://schemas.microsoft.com/office/powerpoint/2010/main" val="241007354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400" b="1" dirty="0"/>
              <a:t>Раскрашиваем раскраски с изображением мелких и крупных рисунков.</a:t>
            </a:r>
          </a:p>
        </p:txBody>
      </p:sp>
      <p:pic>
        <p:nvPicPr>
          <p:cNvPr id="4" name="Объект 3"/>
          <p:cNvPicPr>
            <a:picLocks noGrp="1" noChangeAspect="1"/>
          </p:cNvPicPr>
          <p:nvPr>
            <p:ph idx="1"/>
          </p:nvPr>
        </p:nvPicPr>
        <p:blipFill>
          <a:blip r:embed="rId2"/>
          <a:stretch>
            <a:fillRect/>
          </a:stretch>
        </p:blipFill>
        <p:spPr>
          <a:xfrm rot="10800000">
            <a:off x="1407037" y="2134456"/>
            <a:ext cx="1785477" cy="2128849"/>
          </a:xfrm>
          <a:prstGeom prst="rect">
            <a:avLst/>
          </a:prstGeom>
        </p:spPr>
      </p:pic>
      <p:pic>
        <p:nvPicPr>
          <p:cNvPr id="5" name="Рисунок 4"/>
          <p:cNvPicPr>
            <a:picLocks noChangeAspect="1"/>
          </p:cNvPicPr>
          <p:nvPr/>
        </p:nvPicPr>
        <p:blipFill>
          <a:blip r:embed="rId3"/>
          <a:stretch>
            <a:fillRect/>
          </a:stretch>
        </p:blipFill>
        <p:spPr>
          <a:xfrm rot="10276227">
            <a:off x="6168451" y="1971732"/>
            <a:ext cx="1861853" cy="2482470"/>
          </a:xfrm>
          <a:prstGeom prst="rect">
            <a:avLst/>
          </a:prstGeom>
        </p:spPr>
      </p:pic>
      <p:pic>
        <p:nvPicPr>
          <p:cNvPr id="6" name="Рисунок 5"/>
          <p:cNvPicPr>
            <a:picLocks noChangeAspect="1"/>
          </p:cNvPicPr>
          <p:nvPr/>
        </p:nvPicPr>
        <p:blipFill>
          <a:blip r:embed="rId4"/>
          <a:stretch>
            <a:fillRect/>
          </a:stretch>
        </p:blipFill>
        <p:spPr>
          <a:xfrm rot="16200000">
            <a:off x="2623347" y="3600019"/>
            <a:ext cx="2339752" cy="1754814"/>
          </a:xfrm>
          <a:prstGeom prst="rect">
            <a:avLst/>
          </a:prstGeom>
        </p:spPr>
      </p:pic>
      <p:pic>
        <p:nvPicPr>
          <p:cNvPr id="7" name="Рисунок 6"/>
          <p:cNvPicPr>
            <a:picLocks noChangeAspect="1"/>
          </p:cNvPicPr>
          <p:nvPr/>
        </p:nvPicPr>
        <p:blipFill>
          <a:blip r:embed="rId5"/>
          <a:stretch>
            <a:fillRect/>
          </a:stretch>
        </p:blipFill>
        <p:spPr>
          <a:xfrm rot="10800000">
            <a:off x="4932040" y="3853380"/>
            <a:ext cx="2411760" cy="1808820"/>
          </a:xfrm>
          <a:prstGeom prst="rect">
            <a:avLst/>
          </a:prstGeom>
        </p:spPr>
      </p:pic>
    </p:spTree>
    <p:extLst>
      <p:ext uri="{BB962C8B-B14F-4D97-AF65-F5344CB8AC3E}">
        <p14:creationId xmlns:p14="http://schemas.microsoft.com/office/powerpoint/2010/main" val="11464872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7286" y="1520416"/>
            <a:ext cx="7010400" cy="792832"/>
          </a:xfrm>
        </p:spPr>
        <p:txBody>
          <a:bodyPr/>
          <a:lstStyle/>
          <a:p>
            <a:pPr algn="ctr"/>
            <a:r>
              <a:rPr lang="ru-RU" sz="2400" b="1" dirty="0"/>
              <a:t>При обучении рисованию использую следующие схемы:</a:t>
            </a:r>
            <a:br>
              <a:rPr lang="ru-RU" sz="2400" b="1" dirty="0"/>
            </a:br>
            <a:endParaRPr lang="ru-RU" sz="2400" b="1" dirty="0"/>
          </a:p>
        </p:txBody>
      </p:sp>
      <p:pic>
        <p:nvPicPr>
          <p:cNvPr id="4" name="Объект 3"/>
          <p:cNvPicPr>
            <a:picLocks noGrp="1" noChangeAspect="1"/>
          </p:cNvPicPr>
          <p:nvPr>
            <p:ph idx="1"/>
          </p:nvPr>
        </p:nvPicPr>
        <p:blipFill>
          <a:blip r:embed="rId2"/>
          <a:stretch>
            <a:fillRect/>
          </a:stretch>
        </p:blipFill>
        <p:spPr>
          <a:xfrm rot="10800000">
            <a:off x="1331640" y="2348880"/>
            <a:ext cx="2630421" cy="1972816"/>
          </a:xfrm>
          <a:prstGeom prst="rect">
            <a:avLst/>
          </a:prstGeom>
        </p:spPr>
      </p:pic>
      <p:pic>
        <p:nvPicPr>
          <p:cNvPr id="5" name="Рисунок 4"/>
          <p:cNvPicPr>
            <a:picLocks noChangeAspect="1"/>
          </p:cNvPicPr>
          <p:nvPr/>
        </p:nvPicPr>
        <p:blipFill>
          <a:blip r:embed="rId3"/>
          <a:stretch>
            <a:fillRect/>
          </a:stretch>
        </p:blipFill>
        <p:spPr>
          <a:xfrm>
            <a:off x="5796136" y="1916832"/>
            <a:ext cx="2371550" cy="1780186"/>
          </a:xfrm>
          <a:prstGeom prst="rect">
            <a:avLst/>
          </a:prstGeom>
        </p:spPr>
      </p:pic>
      <p:pic>
        <p:nvPicPr>
          <p:cNvPr id="6" name="Рисунок 5"/>
          <p:cNvPicPr>
            <a:picLocks noChangeAspect="1"/>
          </p:cNvPicPr>
          <p:nvPr/>
        </p:nvPicPr>
        <p:blipFill>
          <a:blip r:embed="rId4"/>
          <a:stretch>
            <a:fillRect/>
          </a:stretch>
        </p:blipFill>
        <p:spPr>
          <a:xfrm>
            <a:off x="3982467" y="3212976"/>
            <a:ext cx="2932430" cy="2603218"/>
          </a:xfrm>
          <a:prstGeom prst="rect">
            <a:avLst/>
          </a:prstGeom>
        </p:spPr>
      </p:pic>
    </p:spTree>
    <p:extLst>
      <p:ext uri="{BB962C8B-B14F-4D97-AF65-F5344CB8AC3E}">
        <p14:creationId xmlns:p14="http://schemas.microsoft.com/office/powerpoint/2010/main" val="41690073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2800" b="1" dirty="0" smtClean="0"/>
              <a:t>ИТОГИ</a:t>
            </a:r>
            <a:br>
              <a:rPr lang="ru-RU" sz="2800" b="1" dirty="0" smtClean="0"/>
            </a:br>
            <a:r>
              <a:rPr lang="ru-RU" sz="2800" b="1" dirty="0" smtClean="0"/>
              <a:t>Представляю работы детей</a:t>
            </a:r>
            <a:endParaRPr lang="ru-RU" sz="2800" b="1"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1582390" y="1614540"/>
            <a:ext cx="2474019" cy="3505200"/>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3284984"/>
            <a:ext cx="3463939" cy="2330266"/>
          </a:xfrm>
          <a:prstGeom prst="rect">
            <a:avLst/>
          </a:prstGeom>
        </p:spPr>
      </p:pic>
    </p:spTree>
    <p:extLst>
      <p:ext uri="{BB962C8B-B14F-4D97-AF65-F5344CB8AC3E}">
        <p14:creationId xmlns:p14="http://schemas.microsoft.com/office/powerpoint/2010/main" val="255466739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dirty="0" smtClean="0"/>
              <a:t>Рисование мелками</a:t>
            </a:r>
            <a:endParaRPr lang="ru-RU" sz="4800"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66800" y="2276872"/>
            <a:ext cx="3666803" cy="2591544"/>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3968" y="3195426"/>
            <a:ext cx="3793232" cy="2616483"/>
          </a:xfrm>
          <a:prstGeom prst="rect">
            <a:avLst/>
          </a:prstGeom>
        </p:spPr>
      </p:pic>
    </p:spTree>
    <p:extLst>
      <p:ext uri="{BB962C8B-B14F-4D97-AF65-F5344CB8AC3E}">
        <p14:creationId xmlns:p14="http://schemas.microsoft.com/office/powerpoint/2010/main" val="4695756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Закрашивание гуашью</a:t>
            </a:r>
            <a:endParaRPr lang="ru-RU" dirty="0"/>
          </a:p>
        </p:txBody>
      </p:sp>
      <p:pic>
        <p:nvPicPr>
          <p:cNvPr id="7" name="Объект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15616" y="3861048"/>
            <a:ext cx="2813858" cy="1999211"/>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2348880"/>
            <a:ext cx="2657252" cy="3295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Объект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4211960" y="1844824"/>
            <a:ext cx="2535570" cy="1826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1603" y="2841455"/>
            <a:ext cx="2038417" cy="2803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0890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980728"/>
            <a:ext cx="7010400" cy="1143000"/>
          </a:xfrm>
        </p:spPr>
        <p:txBody>
          <a:bodyPr/>
          <a:lstStyle/>
          <a:p>
            <a:pPr algn="ctr"/>
            <a:r>
              <a:rPr lang="ru-RU" sz="3600" b="1" dirty="0">
                <a:solidFill>
                  <a:srgbClr val="002060"/>
                </a:solidFill>
              </a:rPr>
              <a:t>Участие детей в городских конкурсах</a:t>
            </a:r>
            <a:endParaRPr lang="ru-RU" sz="3600"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3608" y="3533488"/>
            <a:ext cx="1656184" cy="2342895"/>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86500">
            <a:off x="1681860" y="1723170"/>
            <a:ext cx="1702429" cy="242012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22294" y="4294051"/>
            <a:ext cx="1306103" cy="1858562"/>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22324" y="2110435"/>
            <a:ext cx="1706041" cy="2420133"/>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164749">
            <a:off x="5724970" y="1723170"/>
            <a:ext cx="1591831" cy="2210877"/>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13286" y="3934047"/>
            <a:ext cx="1435449" cy="1988085"/>
          </a:xfrm>
          <a:prstGeom prst="rect">
            <a:avLst/>
          </a:prstGeom>
        </p:spPr>
      </p:pic>
    </p:spTree>
    <p:extLst>
      <p:ext uri="{BB962C8B-B14F-4D97-AF65-F5344CB8AC3E}">
        <p14:creationId xmlns:p14="http://schemas.microsoft.com/office/powerpoint/2010/main" val="4212619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b="1" u="sng" dirty="0">
                <a:effectLst>
                  <a:outerShdw blurRad="38100" dist="38100" dir="2700000" algn="tl">
                    <a:srgbClr val="000000">
                      <a:alpha val="43137"/>
                    </a:srgbClr>
                  </a:outerShdw>
                </a:effectLst>
              </a:rPr>
              <a:t>Заключение</a:t>
            </a:r>
            <a:br>
              <a:rPr lang="ru-RU" sz="4000" b="1" u="sng" dirty="0">
                <a:effectLst>
                  <a:outerShdw blurRad="38100" dist="38100" dir="2700000" algn="tl">
                    <a:srgbClr val="000000">
                      <a:alpha val="43137"/>
                    </a:srgbClr>
                  </a:outerShdw>
                </a:effectLst>
              </a:rPr>
            </a:br>
            <a:r>
              <a:rPr lang="ru-RU" sz="4000" b="1" dirty="0" smtClean="0"/>
              <a:t>Советы </a:t>
            </a:r>
            <a:r>
              <a:rPr lang="ru-RU" sz="4000" b="1" dirty="0"/>
              <a:t>родителям</a:t>
            </a:r>
          </a:p>
        </p:txBody>
      </p:sp>
      <p:sp>
        <p:nvSpPr>
          <p:cNvPr id="3" name="Объект 2"/>
          <p:cNvSpPr>
            <a:spLocks noGrp="1"/>
          </p:cNvSpPr>
          <p:nvPr>
            <p:ph idx="1"/>
          </p:nvPr>
        </p:nvSpPr>
        <p:spPr/>
        <p:txBody>
          <a:bodyPr/>
          <a:lstStyle/>
          <a:p>
            <a:r>
              <a:rPr lang="ru-RU" sz="2000" b="1" dirty="0" smtClean="0"/>
              <a:t>Материалы </a:t>
            </a:r>
            <a:r>
              <a:rPr lang="ru-RU" sz="2000" b="1" dirty="0"/>
              <a:t>(карандаши, краски, кисти, фломастеры, восковые карандаши и т.д.) необходимо располагать в поле зрения малыша, чтобы у него возникло желание творить; знакомьте его с окружающим миром вещей, живой и неживой природой, предметами изобразительного искусства, предлагайте рисовать все, о чем ребенок любит говорить, и беседовать с ним обо всем, что он любит рисовать; не критикуйте ребенка и не торопите, наоборот, время от времени стимулируйте занятия ребенка рисованием; хвалите своего ребёнка, помогайте ему, доверяйте ему, ведь ваш ребёнок индивидуален!</a:t>
            </a:r>
          </a:p>
        </p:txBody>
      </p:sp>
    </p:spTree>
    <p:extLst>
      <p:ext uri="{BB962C8B-B14F-4D97-AF65-F5344CB8AC3E}">
        <p14:creationId xmlns:p14="http://schemas.microsoft.com/office/powerpoint/2010/main" val="7818299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b="1" dirty="0"/>
              <a:t>Рекомендации педагогам</a:t>
            </a:r>
          </a:p>
        </p:txBody>
      </p:sp>
      <p:sp>
        <p:nvSpPr>
          <p:cNvPr id="3" name="Объект 2"/>
          <p:cNvSpPr>
            <a:spLocks noGrp="1"/>
          </p:cNvSpPr>
          <p:nvPr>
            <p:ph idx="1"/>
          </p:nvPr>
        </p:nvSpPr>
        <p:spPr/>
        <p:txBody>
          <a:bodyPr/>
          <a:lstStyle/>
          <a:p>
            <a:pPr marL="0" indent="0">
              <a:buNone/>
            </a:pPr>
            <a:r>
              <a:rPr lang="ru-RU" sz="2000" b="1" dirty="0"/>
              <a:t>И</a:t>
            </a:r>
            <a:r>
              <a:rPr lang="ru-RU" sz="2000" b="1" dirty="0" smtClean="0"/>
              <a:t>спользуйте </a:t>
            </a:r>
            <a:r>
              <a:rPr lang="ru-RU" sz="2000" b="1" dirty="0"/>
              <a:t>разные формы художественной деятельности: коллективное творчество, самостоятельную и игровую деятельность детей по освоению </a:t>
            </a:r>
            <a:r>
              <a:rPr lang="ru-RU" sz="2000" b="1" dirty="0" smtClean="0"/>
              <a:t>традиционных техник </a:t>
            </a:r>
            <a:r>
              <a:rPr lang="ru-RU" sz="2000" b="1" dirty="0"/>
              <a:t>изображения; в планировании занятий по изобразительной деятельности соблюдайте систему и преемственность использования </a:t>
            </a:r>
            <a:r>
              <a:rPr lang="ru-RU" sz="2000" b="1" dirty="0" smtClean="0"/>
              <a:t>традиционных </a:t>
            </a:r>
            <a:r>
              <a:rPr lang="ru-RU" sz="2000" b="1" dirty="0"/>
              <a:t>изобразительных техник, учитывая возрастные и индивидуальные способности </a:t>
            </a:r>
            <a:r>
              <a:rPr lang="ru-RU" sz="2000" b="1" dirty="0" smtClean="0"/>
              <a:t>детей.</a:t>
            </a:r>
          </a:p>
          <a:p>
            <a:pPr marL="1371600" lvl="3" indent="0">
              <a:buNone/>
            </a:pPr>
            <a:r>
              <a:rPr lang="ru-RU" sz="3200" b="1" dirty="0" smtClean="0">
                <a:solidFill>
                  <a:srgbClr val="7030A0"/>
                </a:solidFill>
                <a:effectLst>
                  <a:outerShdw blurRad="38100" dist="38100" dir="2700000" algn="tl">
                    <a:srgbClr val="000000">
                      <a:alpha val="43137"/>
                    </a:srgbClr>
                  </a:outerShdw>
                </a:effectLst>
              </a:rPr>
              <a:t>Спасибо </a:t>
            </a:r>
            <a:r>
              <a:rPr lang="ru-RU" sz="3200" b="1" dirty="0">
                <a:solidFill>
                  <a:srgbClr val="7030A0"/>
                </a:solidFill>
                <a:effectLst>
                  <a:outerShdw blurRad="38100" dist="38100" dir="2700000" algn="tl">
                    <a:srgbClr val="000000">
                      <a:alpha val="43137"/>
                    </a:srgbClr>
                  </a:outerShdw>
                </a:effectLst>
              </a:rPr>
              <a:t>за внимание!</a:t>
            </a:r>
          </a:p>
          <a:p>
            <a:endParaRPr lang="ru-RU" sz="2000" dirty="0"/>
          </a:p>
        </p:txBody>
      </p:sp>
    </p:spTree>
    <p:extLst>
      <p:ext uri="{BB962C8B-B14F-4D97-AF65-F5344CB8AC3E}">
        <p14:creationId xmlns:p14="http://schemas.microsoft.com/office/powerpoint/2010/main" val="13428281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Тема Offic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C4AE28B-B54A-49D0-971A-5989352420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Диплом детского сада</Template>
  <TotalTime>695</TotalTime>
  <Words>555</Words>
  <Application>Microsoft Office PowerPoint</Application>
  <PresentationFormat>Экран (4:3)</PresentationFormat>
  <Paragraphs>57</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Arial</vt:lpstr>
      <vt:lpstr>Calibri</vt:lpstr>
      <vt:lpstr>Garamond</vt:lpstr>
      <vt:lpstr>Times New Roman</vt:lpstr>
      <vt:lpstr>Тема Office</vt:lpstr>
      <vt:lpstr>ГБОУ города Москвы  «Школа №2093 им.А.Н.Савельева» Дошкольный корпус №2   Тема: «Обучение рисованию  детей с ОВЗ».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Для создания хорошего настроения и для развития кисти руки, использую пальчиковый театр, пальчиковую гимнастику. </vt:lpstr>
      <vt:lpstr>Пальчиковый театр (для развития кисти руки)</vt:lpstr>
      <vt:lpstr>Учимся обводить и штриховать трафареты </vt:lpstr>
      <vt:lpstr>Раскрашиваем раскраски с изображением мелких и крупных рисунков.</vt:lpstr>
      <vt:lpstr>При обучении рисованию использую следующие схемы: </vt:lpstr>
      <vt:lpstr>ИТОГИ Представляю работы детей</vt:lpstr>
      <vt:lpstr>Рисование мелками</vt:lpstr>
      <vt:lpstr>Закрашивание гуашью</vt:lpstr>
      <vt:lpstr>Участие детей в городских конкурсах</vt:lpstr>
      <vt:lpstr>Заключение Советы родителям</vt:lpstr>
      <vt:lpstr>Рекомендации педагогам</vt:lpstr>
    </vt:vector>
  </TitlesOfParts>
  <Manager/>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ГБОУ города Москвы  «Школа №2093 им.А.Н.Савельева»</dc:title>
  <dc:subject/>
  <dc:creator>Наталья</dc:creator>
  <cp:keywords/>
  <dc:description/>
  <cp:lastModifiedBy>EvgenRus</cp:lastModifiedBy>
  <cp:revision>77</cp:revision>
  <cp:lastPrinted>2018-11-27T16:31:43Z</cp:lastPrinted>
  <dcterms:created xsi:type="dcterms:W3CDTF">2017-04-05T12:47:48Z</dcterms:created>
  <dcterms:modified xsi:type="dcterms:W3CDTF">2018-11-27T16:34:06Z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TC101130471049</vt:lpwstr>
  </property>
</Properties>
</file>