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9" r:id="rId3"/>
    <p:sldId id="260" r:id="rId4"/>
    <p:sldId id="257" r:id="rId5"/>
    <p:sldId id="261" r:id="rId6"/>
    <p:sldId id="263" r:id="rId7"/>
    <p:sldId id="262" r:id="rId8"/>
    <p:sldId id="258" r:id="rId9"/>
    <p:sldId id="264" r:id="rId10"/>
    <p:sldId id="265" r:id="rId11"/>
    <p:sldId id="266" r:id="rId12"/>
    <p:sldId id="278" r:id="rId13"/>
    <p:sldId id="268" r:id="rId14"/>
    <p:sldId id="269" r:id="rId15"/>
    <p:sldId id="276" r:id="rId16"/>
    <p:sldId id="270" r:id="rId17"/>
    <p:sldId id="271" r:id="rId18"/>
    <p:sldId id="272" r:id="rId19"/>
    <p:sldId id="273" r:id="rId20"/>
    <p:sldId id="274" r:id="rId21"/>
    <p:sldId id="275" r:id="rId22"/>
    <p:sldId id="267" r:id="rId23"/>
    <p:sldId id="277" r:id="rId24"/>
  </p:sldIdLst>
  <p:sldSz cx="9144000" cy="6858000" type="screen4x3"/>
  <p:notesSz cx="6881813" cy="95885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FAD9A-DE99-4EFF-B258-93F4A858B040}" type="datetimeFigureOut">
              <a:rPr lang="ru-RU" smtClean="0"/>
              <a:pPr/>
              <a:t>09.08.2017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5104A33-2834-40C7-B80D-6550357090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FAD9A-DE99-4EFF-B258-93F4A858B040}" type="datetimeFigureOut">
              <a:rPr lang="ru-RU" smtClean="0"/>
              <a:pPr/>
              <a:t>09.08.2017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5104A33-2834-40C7-B80D-6550357090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FAD9A-DE99-4EFF-B258-93F4A858B040}" type="datetimeFigureOut">
              <a:rPr lang="ru-RU" smtClean="0"/>
              <a:pPr/>
              <a:t>09.08.2017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4A33-2834-40C7-B80D-65503570901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FAD9A-DE99-4EFF-B258-93F4A858B040}" type="datetimeFigureOut">
              <a:rPr lang="ru-RU" smtClean="0"/>
              <a:pPr/>
              <a:t>09.08.2017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4A33-2834-40C7-B80D-6550357090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FAD9A-DE99-4EFF-B258-93F4A858B040}" type="datetimeFigureOut">
              <a:rPr lang="ru-RU" smtClean="0"/>
              <a:pPr/>
              <a:t>09.08.2017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5104A33-2834-40C7-B80D-65503570901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FAD9A-DE99-4EFF-B258-93F4A858B040}" type="datetimeFigureOut">
              <a:rPr lang="ru-RU" smtClean="0"/>
              <a:pPr/>
              <a:t>09.08.2017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4A33-2834-40C7-B80D-6550357090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FAD9A-DE99-4EFF-B258-93F4A858B040}" type="datetimeFigureOut">
              <a:rPr lang="ru-RU" smtClean="0"/>
              <a:pPr/>
              <a:t>09.08.2017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4A33-2834-40C7-B80D-6550357090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FAD9A-DE99-4EFF-B258-93F4A858B040}" type="datetimeFigureOut">
              <a:rPr lang="ru-RU" smtClean="0"/>
              <a:pPr/>
              <a:t>09.08.2017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4A33-2834-40C7-B80D-6550357090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FAD9A-DE99-4EFF-B258-93F4A858B040}" type="datetimeFigureOut">
              <a:rPr lang="ru-RU" smtClean="0"/>
              <a:pPr/>
              <a:t>09.08.2017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4A33-2834-40C7-B80D-65503570901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FAD9A-DE99-4EFF-B258-93F4A858B040}" type="datetimeFigureOut">
              <a:rPr lang="ru-RU" smtClean="0"/>
              <a:pPr/>
              <a:t>09.08.2017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4A33-2834-40C7-B80D-6550357090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FAD9A-DE99-4EFF-B258-93F4A858B040}" type="datetimeFigureOut">
              <a:rPr lang="ru-RU" smtClean="0"/>
              <a:pPr/>
              <a:t>09.08.2017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4A33-2834-40C7-B80D-6550357090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38FAD9A-DE99-4EFF-B258-93F4A858B040}" type="datetimeFigureOut">
              <a:rPr lang="ru-RU" smtClean="0"/>
              <a:pPr/>
              <a:t>09.08.2017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5104A33-2834-40C7-B80D-65503570901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wedge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slovari.yandex.ru/%D0%9E%D0%B4%D0%B0%D1%80%D1%91%D0%BD%D0%BD%D1%8B%D0%B5%20/&#1055;&#1089;&#1080;&#1093;&#1086;&#1083;&#1086;&#1075;&#1080;&#1103;%20&#1088;&#1072;&#1079;&#1074;&#1080;&#1090;&#1080;&#1103;/&#1054;&#1076;&#1072;&#1088;&#1077;&#1085;&#1085;&#1099;&#1077;%20&#1076;&#1077;&#1090;&#1080;/" TargetMode="External"/><Relationship Id="rId2" Type="http://schemas.openxmlformats.org/officeDocument/2006/relationships/hyperlink" Target="http://ru.wikipedia.org/wiki/%D0%9E%D0%B4%D0%B0%D1%80%D1%91%D0%BD%D0%BD%D1%8B%D0%B5_%D0%B4%D0%B5%D1%82%D0%B8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vocabulary.ru/dictionary/30/word/%CE%C4%C0%D0%C5%CD%CD%DB%C5+%C4%C5%D2%C8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900igr.net/datas/pedagogika/Rabota-s-odarjonnymi/0002-002-Odarennyj-rebenok-eto-rebenok-kotoryj-vydeljaetsja-jarkimi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s43.radikal.ru/i099/0911/2e/eb71429ce1ee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forangelsonly.org/wp-content/uploads/2009/11/www.forangelsonly.org_children-day_5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images.yandex.ru/yandsearch?noreask=1&amp;lr=11147&amp;ed=1&amp;text=%D0%BF%D1%80%D0%B5%D0%B7%D0%B5%D0%BD%D1%82%D0%B0%D1%86%D0%B8%D1%8F%20%D0%BE%D0%B4%D0%B0%D1%80%D1%91%D0%BD%D0%BD%D1%8B%D0%B5%20%D0%B4%D0%B5%D1%82%D0%B8&amp;img_url=kids.amur.net/index2.php?option=com_main_ajax&amp;task=img&amp;type=width&amp;width=570&amp;num_img=2&amp;id=1120&amp;rpt=simage&amp;p=42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9.jpeg"/><Relationship Id="rId2" Type="http://schemas.openxmlformats.org/officeDocument/2006/relationships/hyperlink" Target="http://img0.liveinternet.ru/images/attach/c/1/62/459/62459056_1281250189_8683.jpg" TargetMode="External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images.yandex.ru/yandsearch?text=%D1%84%D0%BE%D1%82%D0%BE%20%D0%BF%D1%83%D1%88%D0%BA%D0%B8%D0%BD%D0%B0&amp;rpt=simage&amp;img_url=www.mk.ru/upload/iblock_mk/475/4c/b8/d1/DETAIL_PICTURE_564473.jpg&amp;noreask=1&amp;lr=11147&amp;p=5" TargetMode="External"/><Relationship Id="rId5" Type="http://schemas.openxmlformats.org/officeDocument/2006/relationships/image" Target="../media/image8.jpeg"/><Relationship Id="rId4" Type="http://schemas.openxmlformats.org/officeDocument/2006/relationships/hyperlink" Target="http://usa-history.ru/books/item/f00/s00/z0000020/pic/000118.jpg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ftishe.files.wordpress.com/2010/11/science20fair1.jpg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s42.radikal.ru/i095/1006/37/0448fba70f90t.jpg" TargetMode="Externa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images.yandex.ru/yandsearch?noreask=1&amp;lr=11147&amp;ed=1&amp;text=%D0%BF%D1%80%D0%B5%D0%B7%D0%B5%D0%BD%D1%82%D0%B0%D1%86%D0%B8%D1%8F%20%D0%BE%D0%B4%D0%B0%D1%80%D1%91%D0%BD%D0%BD%D1%8B%D0%B5%20%D0%B4%D0%B5%D1%82%D0%B8&amp;img_url=f8.ifotki.info/org/242d240446ce234598b816e9c5cd8e385c7e0489580783.gif&amp;rpt=simage&amp;p=33" TargetMode="Externa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images.yandex.ru/yandsearch?noreask=1&amp;lr=11147&amp;ed=1&amp;text=%D0%BF%D1%80%D0%B5%D0%B7%D0%B5%D0%BD%D1%82%D0%B0%D1%86%D0%B8%D1%8F%20%D0%BE%D0%B4%D0%B0%D1%80%D1%91%D0%BD%D0%BD%D1%8B%D0%B5%20%D0%B4%D0%B5%D1%82%D0%B8&amp;p=138&amp;img_url=www.myjulia.ru/data/cache/2010/02/14/340409_8293-800x600.jpg&amp;rpt=simage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church.com.ua/wp-content/uploads/2011/11/d0bdd0b0d187d0b0d0bbd0be-d0bcd183d0b4d180d0bed181d182d0b8.jpg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rnns.ru/uploads/posts/2009-06/1245750755_img_5420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85852" y="359898"/>
            <a:ext cx="7553348" cy="2354722"/>
          </a:xfrm>
        </p:spPr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285728"/>
            <a:ext cx="8371656" cy="5715040"/>
          </a:xfrm>
        </p:spPr>
        <p:txBody>
          <a:bodyPr>
            <a:normAutofit lnSpcReduction="10000"/>
          </a:bodyPr>
          <a:lstStyle/>
          <a:p>
            <a:endParaRPr lang="ru-RU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Выступление на МО учителей начальной школы</a:t>
            </a:r>
            <a:endParaRPr lang="ru-RU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9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Тема</a:t>
            </a:r>
            <a:r>
              <a:rPr lang="ru-RU" sz="3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«Типы одарённости.</a:t>
            </a:r>
          </a:p>
          <a:p>
            <a:pPr algn="ctr"/>
            <a:r>
              <a:rPr lang="ru-RU" sz="3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Характеристика </a:t>
            </a:r>
            <a:r>
              <a:rPr lang="ru-RU" sz="3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одарённых </a:t>
            </a:r>
            <a:r>
              <a:rPr lang="ru-RU" sz="3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детей».</a:t>
            </a:r>
            <a:endParaRPr lang="ru-RU" sz="39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Презентация выполнена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учителем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начальных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классов</a:t>
            </a:r>
          </a:p>
          <a:p>
            <a:pPr algn="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Салун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О. А.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ДАРЁННЫЙ РЕБЁНОК ?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285860"/>
            <a:ext cx="8686800" cy="5143536"/>
          </a:xfrm>
          <a:ln>
            <a:solidFill>
              <a:srgbClr val="FF0000"/>
            </a:solidFill>
          </a:ln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hlinkClick r:id="rId2"/>
              </a:rPr>
              <a:t>Одарённые</a:t>
            </a:r>
            <a:r>
              <a:rPr lang="ru-RU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hlinkClick r:id="rId2"/>
              </a:rPr>
              <a:t> дети, или вундеркинды (от нем. </a:t>
            </a:r>
            <a:r>
              <a:rPr lang="ru-RU" sz="240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hlinkClick r:id="rId2"/>
              </a:rPr>
              <a:t>Wunderkind</a:t>
            </a:r>
            <a:r>
              <a:rPr lang="ru-RU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hlinkClick r:id="rId2"/>
              </a:rPr>
              <a:t>, дословно </a:t>
            </a:r>
            <a:r>
              <a:rPr lang="ru-RU" sz="2400" dirty="0" smtClean="0">
                <a:hlinkClick r:id="rId2"/>
              </a:rPr>
              <a:t>— чудесное дитя)</a:t>
            </a:r>
            <a:r>
              <a:rPr lang="ru-RU" sz="2400" dirty="0" smtClean="0"/>
              <a:t> — дети, которые признаны образовательной системой превосходящими уровень интеллектуального развития других детей своего возраста.</a:t>
            </a:r>
          </a:p>
          <a:p>
            <a:pPr>
              <a:buNone/>
            </a:pPr>
            <a:r>
              <a:rPr lang="ru-RU" sz="2400" dirty="0" smtClean="0"/>
              <a:t>    </a:t>
            </a:r>
            <a:r>
              <a:rPr lang="ru-RU" sz="2400" dirty="0" err="1" smtClean="0"/>
              <a:t>ru.wikipedia.org</a:t>
            </a:r>
            <a:endParaRPr lang="ru-RU" sz="2400" dirty="0" smtClean="0"/>
          </a:p>
          <a:p>
            <a:pPr>
              <a:buNone/>
            </a:pPr>
            <a:r>
              <a:rPr lang="ru-RU" sz="2400" b="1" dirty="0" smtClean="0">
                <a:hlinkClick r:id="rId3"/>
              </a:rPr>
              <a:t>Одаренные</a:t>
            </a:r>
            <a:r>
              <a:rPr lang="ru-RU" sz="2400" dirty="0" smtClean="0">
                <a:hlinkClick r:id="rId3"/>
              </a:rPr>
              <a:t> дети — </a:t>
            </a:r>
            <a:r>
              <a:rPr lang="ru-RU" sz="2400" dirty="0" err="1" smtClean="0">
                <a:hlinkClick r:id="rId3"/>
              </a:rPr>
              <a:t>дети</a:t>
            </a:r>
            <a:r>
              <a:rPr lang="ru-RU" sz="2400" dirty="0" smtClean="0">
                <a:hlinkClick r:id="rId3"/>
              </a:rPr>
              <a:t>, обнаруживающие особо высокий уровень способностей,</a:t>
            </a:r>
            <a:r>
              <a:rPr lang="ru-RU" sz="2400" dirty="0" smtClean="0"/>
              <a:t> общих или специальных (к музыке, рисованию, технике и т. д.). Соответственно, в психологии выделяются общая и специальная одаренность.</a:t>
            </a:r>
          </a:p>
          <a:p>
            <a:pPr>
              <a:buNone/>
            </a:pPr>
            <a:r>
              <a:rPr lang="ru-RU" sz="2400" dirty="0" smtClean="0"/>
              <a:t>    </a:t>
            </a:r>
            <a:r>
              <a:rPr lang="ru-RU" sz="2400" dirty="0" err="1" smtClean="0"/>
              <a:t>Яндекс.Словари</a:t>
            </a:r>
            <a:r>
              <a:rPr lang="ru-RU" sz="2400" dirty="0" smtClean="0"/>
              <a:t>›Психология развития, 2005</a:t>
            </a:r>
          </a:p>
          <a:p>
            <a:pPr>
              <a:buNone/>
            </a:pPr>
            <a:r>
              <a:rPr lang="ru-RU" sz="2400" b="1" dirty="0" smtClean="0">
                <a:hlinkClick r:id="rId4"/>
              </a:rPr>
              <a:t>Одаренные</a:t>
            </a:r>
            <a:r>
              <a:rPr lang="ru-RU" sz="2400" dirty="0" smtClean="0">
                <a:hlinkClick r:id="rId4"/>
              </a:rPr>
              <a:t> дети (англ. </a:t>
            </a:r>
            <a:r>
              <a:rPr lang="ru-RU" sz="2400" dirty="0" err="1" smtClean="0">
                <a:hlinkClick r:id="rId4"/>
              </a:rPr>
              <a:t>gifted</a:t>
            </a:r>
            <a:r>
              <a:rPr lang="ru-RU" sz="2400" dirty="0" smtClean="0">
                <a:hlinkClick r:id="rId4"/>
              </a:rPr>
              <a:t> </a:t>
            </a:r>
            <a:r>
              <a:rPr lang="ru-RU" sz="2400" dirty="0" err="1" smtClean="0">
                <a:hlinkClick r:id="rId4"/>
              </a:rPr>
              <a:t>children</a:t>
            </a:r>
            <a:r>
              <a:rPr lang="ru-RU" sz="2400" dirty="0" smtClean="0">
                <a:hlinkClick r:id="rId4"/>
              </a:rPr>
              <a:t>) -дети,</a:t>
            </a:r>
            <a:r>
              <a:rPr lang="ru-RU" sz="2400" dirty="0" smtClean="0"/>
              <a:t> обнаруживающие ту или иную специальную или общую одаренность (см. Одаренность общая).Существует определенная возрастная последовательность проявления одаренности в разных областях.</a:t>
            </a:r>
            <a:endParaRPr lang="ru-RU" sz="24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714356"/>
            <a:ext cx="6429420" cy="581044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44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Вывод:</a:t>
            </a:r>
            <a:endParaRPr lang="ru-RU" sz="4400" b="1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4" name="i-main-pic" descr="Картинка 14 из 2907">
            <a:hlinkClick r:id="rId2" tgtFrame="_blank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1428736"/>
            <a:ext cx="7308350" cy="507999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b="1" cap="none" dirty="0" smtClean="0">
                <a:ln/>
                <a:solidFill>
                  <a:schemeClr val="accent3"/>
                </a:solidFill>
                <a:effectLst/>
              </a:rPr>
              <a:t>Общие признаки одаренности.</a:t>
            </a:r>
            <a:endParaRPr lang="ru-RU" b="1" cap="none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1357298"/>
            <a:ext cx="814393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  <a:defRPr/>
            </a:pPr>
            <a:r>
              <a:rPr lang="ru-RU" sz="3200" dirty="0" smtClean="0">
                <a:solidFill>
                  <a:srgbClr val="002060"/>
                </a:solidFill>
              </a:rPr>
              <a:t> имеют более высокие по сравнению с большинством интеллектуальные способности, восприимчивость к учению, творческие возможности и их проявления;</a:t>
            </a:r>
          </a:p>
          <a:p>
            <a:pPr>
              <a:buFontTx/>
              <a:buChar char="-"/>
              <a:defRPr/>
            </a:pPr>
            <a:r>
              <a:rPr lang="ru-RU" sz="3200" dirty="0" smtClean="0">
                <a:solidFill>
                  <a:srgbClr val="002060"/>
                </a:solidFill>
              </a:rPr>
              <a:t> имеют доминирующую активную, ненасыщенную познавательную потребность;</a:t>
            </a:r>
          </a:p>
          <a:p>
            <a:pPr>
              <a:defRPr/>
            </a:pPr>
            <a:r>
              <a:rPr lang="ru-RU" sz="3200" dirty="0" smtClean="0">
                <a:solidFill>
                  <a:srgbClr val="002060"/>
                </a:solidFill>
              </a:rPr>
              <a:t>- испытывают радость от добывания знаний, умственного труда.</a:t>
            </a:r>
          </a:p>
          <a:p>
            <a:pPr>
              <a:defRPr/>
            </a:pPr>
            <a:r>
              <a:rPr lang="ru-RU" sz="3200" dirty="0" smtClean="0">
                <a:solidFill>
                  <a:srgbClr val="002060"/>
                </a:solidFill>
              </a:rPr>
              <a:t> 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428604"/>
            <a:ext cx="7286676" cy="8382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b="1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Аспекты одарённости</a:t>
            </a:r>
            <a:endParaRPr lang="ru-RU" b="1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142844" y="1500174"/>
            <a:ext cx="4429156" cy="1928826"/>
          </a:xfrm>
          <a:prstGeom prst="round2DiagRect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</a:rPr>
              <a:t>инструментальный</a:t>
            </a:r>
            <a:r>
              <a:rPr lang="ru-RU" b="1" dirty="0" smtClean="0"/>
              <a:t> </a:t>
            </a:r>
            <a:endParaRPr lang="ru-RU" b="1" dirty="0"/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4786314" y="1500174"/>
            <a:ext cx="4143404" cy="1918896"/>
          </a:xfrm>
          <a:prstGeom prst="round2DiagRect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</a:rPr>
              <a:t>мотивационный</a:t>
            </a:r>
            <a:endParaRPr lang="ru-RU" sz="3200" b="1" dirty="0">
              <a:solidFill>
                <a:srgbClr val="7030A0"/>
              </a:solidFill>
            </a:endParaRPr>
          </a:p>
        </p:txBody>
      </p:sp>
      <p:pic>
        <p:nvPicPr>
          <p:cNvPr id="8" name="i-main-pic" descr="Картинка 11 из 4303">
            <a:hlinkClick r:id="rId2" tgtFrame="_blank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3571876"/>
            <a:ext cx="3524250" cy="314327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i="1" cap="none" dirty="0" smtClean="0">
                <a:ln/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Инструментальный</a:t>
            </a:r>
            <a:r>
              <a:rPr lang="ru-RU" b="1" i="1" cap="none" dirty="0" smtClean="0">
                <a:ln/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аспект:</a:t>
            </a:r>
            <a:r>
              <a:rPr lang="ru-RU" b="1" i="1" cap="none" dirty="0" smtClean="0">
                <a:ln/>
                <a:solidFill>
                  <a:schemeClr val="accent3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cap="none" dirty="0" smtClean="0">
                <a:ln/>
                <a:solidFill>
                  <a:schemeClr val="accent3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b="1" cap="none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214422"/>
            <a:ext cx="8686800" cy="514353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dirty="0" smtClean="0"/>
              <a:t>1. Наличие специфических стратегий деятельности.</a:t>
            </a:r>
          </a:p>
          <a:p>
            <a:pPr>
              <a:buNone/>
            </a:pPr>
            <a:r>
              <a:rPr lang="ru-RU" sz="2000" dirty="0" smtClean="0"/>
              <a:t>   -   быстрое освоение деятельности и высокая успешность ее выполнения;</a:t>
            </a:r>
          </a:p>
          <a:p>
            <a:pPr>
              <a:buNone/>
            </a:pPr>
            <a:r>
              <a:rPr lang="ru-RU" sz="2000" dirty="0" smtClean="0"/>
              <a:t>   -   использование новых способов деятельности в условиях  поиска решений в заданной ситуации;</a:t>
            </a:r>
          </a:p>
          <a:p>
            <a:pPr>
              <a:buNone/>
            </a:pPr>
            <a:r>
              <a:rPr lang="ru-RU" sz="2000" dirty="0" smtClean="0"/>
              <a:t>   -   выдвижение новых целей деятельности за счет более глубокого овладения предметом.</a:t>
            </a:r>
          </a:p>
          <a:p>
            <a:pPr>
              <a:buNone/>
            </a:pPr>
            <a:r>
              <a:rPr lang="ru-RU" sz="2000" dirty="0" smtClean="0"/>
              <a:t> 2.  </a:t>
            </a:r>
            <a:r>
              <a:rPr lang="ru-RU" sz="2000" dirty="0" err="1" smtClean="0"/>
              <a:t>Сформированность</a:t>
            </a:r>
            <a:r>
              <a:rPr lang="ru-RU" sz="2000" dirty="0" smtClean="0"/>
              <a:t> индивидуального стиля деятельности.</a:t>
            </a:r>
          </a:p>
          <a:p>
            <a:pPr>
              <a:buNone/>
            </a:pPr>
            <a:r>
              <a:rPr lang="ru-RU" sz="2000" dirty="0" smtClean="0"/>
              <a:t> 3.  Особый тип организации знаний.</a:t>
            </a:r>
          </a:p>
          <a:p>
            <a:pPr>
              <a:buNone/>
            </a:pPr>
            <a:r>
              <a:rPr lang="ru-RU" sz="2000" dirty="0" smtClean="0"/>
              <a:t> 4.  Своеобразный тип </a:t>
            </a:r>
            <a:r>
              <a:rPr lang="ru-RU" sz="2000" dirty="0" err="1" smtClean="0"/>
              <a:t>обучаемости</a:t>
            </a:r>
            <a:r>
              <a:rPr lang="ru-RU" sz="2000" dirty="0" smtClean="0"/>
              <a:t>: высокая структурированность, категориальный характер.</a:t>
            </a:r>
          </a:p>
          <a:p>
            <a:pPr>
              <a:buNone/>
            </a:pPr>
            <a:r>
              <a:rPr lang="ru-RU" sz="2000" dirty="0" smtClean="0"/>
              <a:t> 5.  Своеобразный тип </a:t>
            </a:r>
            <a:r>
              <a:rPr lang="ru-RU" sz="2000" dirty="0" err="1" smtClean="0"/>
              <a:t>обучаемости</a:t>
            </a:r>
            <a:r>
              <a:rPr lang="ru-RU" sz="2000" dirty="0" smtClean="0"/>
              <a:t>: высокая способность к самообучению.</a:t>
            </a:r>
          </a:p>
          <a:p>
            <a:endParaRPr lang="ru-RU" sz="20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b="1" i="1" cap="none" dirty="0" smtClean="0">
                <a:ln/>
                <a:solidFill>
                  <a:srgbClr val="7030A0"/>
                </a:solidFill>
                <a:effectLst/>
                <a:latin typeface="Times New Roman" pitchFamily="18" charset="0"/>
              </a:rPr>
              <a:t>Мотивационный аспект:</a:t>
            </a:r>
            <a:br>
              <a:rPr lang="ru-RU" b="1" i="1" cap="none" dirty="0" smtClean="0">
                <a:ln/>
                <a:solidFill>
                  <a:srgbClr val="7030A0"/>
                </a:solidFill>
                <a:effectLst/>
                <a:latin typeface="Times New Roman" pitchFamily="18" charset="0"/>
              </a:rPr>
            </a:br>
            <a:endParaRPr lang="ru-RU" b="1" cap="none" dirty="0">
              <a:ln/>
              <a:solidFill>
                <a:srgbClr val="7030A0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571612"/>
            <a:ext cx="8686800" cy="4525963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90000"/>
              </a:lnSpc>
              <a:buNone/>
              <a:defRPr/>
            </a:pPr>
            <a:r>
              <a:rPr lang="ru-RU" dirty="0" smtClean="0"/>
              <a:t>1. Повышенная избирательная чувствительность к сторонам предметной деятельности (знакам, звукам, цвету, растениям, техническим устройствам) либо формам  предметной деятельности (физической, познавательной, художественной).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ru-RU" dirty="0" smtClean="0"/>
              <a:t> 2. Повышенная познавательная потребность.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ru-RU" dirty="0" smtClean="0"/>
              <a:t> 3. Ярко выраженный интерес к тем или иным занятиям или сферам деятельности. Упорство  трудолюбие.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ru-RU" dirty="0" smtClean="0"/>
              <a:t> 4. Предпочтение парадоксальной, противоречивой информации, неприятие стандартных заданий и готовых ответов.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ru-RU" dirty="0" smtClean="0"/>
              <a:t> 5. Высокая требовательность к результатам своего труда, стремление к совершенству.</a:t>
            </a:r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Уровни  одарённости</a:t>
            </a:r>
            <a:endParaRPr lang="ru-RU" sz="4800" b="1" cap="none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142844" y="1857364"/>
            <a:ext cx="4071966" cy="207170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Особая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исключительная 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одаренность </a:t>
            </a:r>
          </a:p>
        </p:txBody>
      </p:sp>
      <p:sp>
        <p:nvSpPr>
          <p:cNvPr id="4" name="Овал 3"/>
          <p:cNvSpPr/>
          <p:nvPr/>
        </p:nvSpPr>
        <p:spPr>
          <a:xfrm rot="10800000" flipH="1" flipV="1">
            <a:off x="2928926" y="4000504"/>
            <a:ext cx="3643338" cy="2214578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Особенное возрастное развитие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 rot="10800000" flipH="1" flipV="1">
            <a:off x="5072066" y="1714488"/>
            <a:ext cx="3786214" cy="214314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«Высокая норма»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 rot="16200000" flipH="1">
            <a:off x="3250397" y="2607464"/>
            <a:ext cx="2357455" cy="14287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5286380" y="1285860"/>
            <a:ext cx="1500198" cy="42862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rot="10800000" flipV="1">
            <a:off x="2071670" y="1285860"/>
            <a:ext cx="1285884" cy="50006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</a:t>
            </a:r>
            <a:r>
              <a:rPr lang="ru-RU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собая</a:t>
            </a:r>
            <a:r>
              <a:rPr lang="ru-RU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исключительная одаренность</a:t>
            </a:r>
            <a:endParaRPr lang="ru-RU" b="1" i="1" cap="none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Это те дети, для выявления одаренности которых, как правило, не нужны ни тесты, ни специальные наблюдения. </a:t>
            </a:r>
          </a:p>
          <a:p>
            <a:pPr>
              <a:buNone/>
            </a:pPr>
            <a:r>
              <a:rPr lang="ru-RU" b="1" dirty="0" smtClean="0"/>
              <a:t>Эта одаренность видна</a:t>
            </a:r>
            <a:r>
              <a:rPr lang="ru-RU" dirty="0" smtClean="0"/>
              <a:t>, что называется, </a:t>
            </a:r>
            <a:r>
              <a:rPr lang="ru-RU" b="1" dirty="0" smtClean="0"/>
              <a:t>невооруженным глазом. </a:t>
            </a:r>
            <a:r>
              <a:rPr lang="ru-RU" dirty="0" smtClean="0"/>
              <a:t>Такое яркие способности не даются даром: именно эти дети чаще всего относятся к группе риска. У них отмечаются серьезные </a:t>
            </a:r>
          </a:p>
          <a:p>
            <a:pPr>
              <a:buNone/>
            </a:pPr>
            <a:r>
              <a:rPr lang="ru-RU" dirty="0" smtClean="0"/>
              <a:t>   проблемы общения, часто </a:t>
            </a:r>
          </a:p>
          <a:p>
            <a:pPr>
              <a:buNone/>
            </a:pPr>
            <a:r>
              <a:rPr lang="ru-RU" dirty="0" smtClean="0"/>
              <a:t>   повышенная нервная </a:t>
            </a:r>
          </a:p>
          <a:p>
            <a:pPr>
              <a:buNone/>
            </a:pPr>
            <a:r>
              <a:rPr lang="ru-RU" dirty="0" smtClean="0"/>
              <a:t>   возбудимость. </a:t>
            </a:r>
          </a:p>
          <a:p>
            <a:endParaRPr lang="ru-RU" dirty="0"/>
          </a:p>
        </p:txBody>
      </p:sp>
      <p:pic>
        <p:nvPicPr>
          <p:cNvPr id="5" name="i-main-pic" descr="Картинка 25 из 4303">
            <a:hlinkClick r:id="rId2" tgtFrame="_blank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4429132"/>
            <a:ext cx="3182624" cy="228124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142852"/>
            <a:ext cx="7072362" cy="78581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«Высокая </a:t>
            </a:r>
            <a:r>
              <a:rPr lang="ru-RU" sz="3200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норма».</a:t>
            </a:r>
            <a:endParaRPr lang="ru-RU" sz="3200" b="1" cap="none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71546"/>
            <a:ext cx="8991600" cy="5008579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/>
              <a:t>Это дети, одарённость которых носит обычный характер. Это дети из хороших семей. Внимания, любви матери было столько, сколько надо ребенку, то есть очень много. Ребенок, как правило, не ходил в детский сад, или же пошел туда достаточно поздно и не надолго. Это благополучные дети. Именно по этим детям становится очевидным, что нет пропасти между одаренными и обычными детьми, а </a:t>
            </a:r>
            <a:r>
              <a:rPr lang="ru-RU" sz="2400" b="1" dirty="0" smtClean="0"/>
              <a:t>одаренность может быть в той или иной мере результатом полного и</a:t>
            </a:r>
          </a:p>
          <a:p>
            <a:pPr>
              <a:buNone/>
            </a:pPr>
            <a:r>
              <a:rPr lang="ru-RU" sz="2400" b="1" dirty="0" smtClean="0"/>
              <a:t> яркого развития достаточно </a:t>
            </a:r>
          </a:p>
          <a:p>
            <a:pPr>
              <a:buNone/>
            </a:pPr>
            <a:r>
              <a:rPr lang="ru-RU" sz="2400" b="1" dirty="0" smtClean="0"/>
              <a:t>обычных от природы </a:t>
            </a:r>
          </a:p>
          <a:p>
            <a:pPr>
              <a:buNone/>
            </a:pPr>
            <a:r>
              <a:rPr lang="ru-RU" sz="2400" b="1" dirty="0" smtClean="0"/>
              <a:t>возможностей. 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4" name="Рисунок 3" descr="http://im6-tub-ru.yandex.net/i?id=243311490-10-72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14" y="4143380"/>
            <a:ext cx="3143304" cy="250030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14298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</a:t>
            </a:r>
            <a:r>
              <a:rPr lang="ru-RU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азличия </a:t>
            </a:r>
            <a:r>
              <a:rPr lang="ru-RU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 особенностям возрастного развития. </a:t>
            </a:r>
            <a:br>
              <a:rPr lang="ru-RU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b="1" cap="none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Многие вундеркинды - это именно дети с ускоренным возрастным развитием. Такое ускорение часто носит только временный характер и с возрастом эти дети заметно «усредняются», тускнеют. 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dirty="0" smtClean="0"/>
              <a:t>Однако не всегда прогноз при ускоренном развитии пессимистичный: у части детей с заметным опережением развития яркая одаренность остается на всю жизнь, являясь, таким образом, индивидуальной, устойчивой характеристикой развития.</a:t>
            </a: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7422" y="5857892"/>
            <a:ext cx="4214842" cy="714380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/>
              <a:t>Поэт А.с. </a:t>
            </a:r>
            <a:r>
              <a:rPr lang="ru-RU" sz="2400" dirty="0" err="1" smtClean="0"/>
              <a:t>пушкин</a:t>
            </a:r>
            <a:endParaRPr lang="ru-RU" sz="2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81444" y="285728"/>
            <a:ext cx="3861928" cy="857256"/>
          </a:xfrm>
        </p:spPr>
        <p:txBody>
          <a:bodyPr/>
          <a:lstStyle/>
          <a:p>
            <a:r>
              <a:rPr lang="ru-RU" dirty="0" smtClean="0"/>
              <a:t>Писатель Александр Грибоедов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428604"/>
            <a:ext cx="4292241" cy="571504"/>
          </a:xfrm>
        </p:spPr>
        <p:txBody>
          <a:bodyPr/>
          <a:lstStyle/>
          <a:p>
            <a:pPr algn="r"/>
            <a:r>
              <a:rPr lang="ru-RU" dirty="0" smtClean="0"/>
              <a:t>Математик, физик Лев Ландау</a:t>
            </a:r>
            <a:endParaRPr lang="ru-RU" dirty="0"/>
          </a:p>
        </p:txBody>
      </p:sp>
      <p:pic>
        <p:nvPicPr>
          <p:cNvPr id="7" name="i-main-pic" descr="Картинка 2 из 30734">
            <a:hlinkClick r:id="rId2" tgtFrame="_blank"/>
          </p:cNvPr>
          <p:cNvPicPr>
            <a:picLocks noGrp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142984"/>
            <a:ext cx="2312222" cy="2247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-main-pic" descr="Картинка 6 из 834">
            <a:hlinkClick r:id="rId4" tgtFrame="_blank"/>
          </p:cNvPr>
          <p:cNvPicPr>
            <a:picLocks noGrp="1"/>
          </p:cNvPicPr>
          <p:nvPr>
            <p:ph sz="quarter" idx="4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74" y="1071546"/>
            <a:ext cx="2572937" cy="3398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://im2-tub-ru.yandex.net/i?id=352731721-43-72">
            <a:hlinkClick r:id="rId6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71802" y="3143248"/>
            <a:ext cx="2714644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1085872"/>
          </a:xfrm>
        </p:spPr>
        <p:txBody>
          <a:bodyPr>
            <a:normAutofit/>
          </a:bodyPr>
          <a:lstStyle/>
          <a:p>
            <a:r>
              <a:rPr lang="ru-RU" dirty="0" smtClean="0"/>
              <a:t>Заметить одаренность такого ребенка трудно, еще труднее поверить в то, что именно такие дети могут вырасти в гения.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0" y="609600"/>
            <a:ext cx="4214810" cy="480060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lvl="2" indent="0"/>
            <a:r>
              <a:rPr lang="ru-RU" sz="300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</a:t>
            </a:r>
            <a:r>
              <a:rPr lang="ru-RU" sz="3000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антивундеркиндный</a:t>
            </a:r>
            <a:r>
              <a:rPr lang="ru-RU" sz="300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» </a:t>
            </a:r>
            <a:r>
              <a:rPr lang="ru-RU" sz="2400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тип возрастного развития одаренности, когда одаренность не только не сопровождается </a:t>
            </a:r>
            <a:r>
              <a:rPr lang="ru-RU" sz="2400" dirty="0" err="1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забеганием</a:t>
            </a:r>
            <a:r>
              <a:rPr lang="ru-RU" sz="2400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вперед в развитии, но в некоторых отношениях, как это ни парадоксально, обнаруживается и замедленное развитие.</a:t>
            </a:r>
          </a:p>
          <a:p>
            <a:pPr marL="0" lvl="2" indent="0" algn="r"/>
            <a:r>
              <a:rPr lang="ru-RU" sz="2400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(Альберт </a:t>
            </a:r>
            <a:r>
              <a:rPr lang="ru-RU" sz="2400" dirty="0" err="1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Энштейн</a:t>
            </a:r>
            <a:r>
              <a:rPr lang="ru-RU" sz="2400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)</a:t>
            </a:r>
          </a:p>
          <a:p>
            <a:endParaRPr lang="ru-RU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Содержимое 4" descr="http://mikemannor.files.wordpress.com/2009/01/albert-einstein.jpg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78062" y="609600"/>
            <a:ext cx="3580152" cy="4176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428604"/>
            <a:ext cx="8686800" cy="132872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4000" b="1" cap="none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Диагностика по типам одарённости</a:t>
            </a:r>
            <a:endParaRPr lang="ru-RU" sz="4000" b="1" cap="none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57200" y="277813"/>
            <a:ext cx="8229600" cy="1139825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pSp>
        <p:nvGrpSpPr>
          <p:cNvPr id="7" name="Group 85"/>
          <p:cNvGrpSpPr>
            <a:grpSpLocks noChangeAspect="1"/>
          </p:cNvGrpSpPr>
          <p:nvPr/>
        </p:nvGrpSpPr>
        <p:grpSpPr bwMode="auto">
          <a:xfrm>
            <a:off x="114300" y="714356"/>
            <a:ext cx="9029700" cy="5438792"/>
            <a:chOff x="4862" y="2539"/>
            <a:chExt cx="7110" cy="4230"/>
          </a:xfrm>
        </p:grpSpPr>
        <p:sp>
          <p:nvSpPr>
            <p:cNvPr id="8" name="AutoShape 86"/>
            <p:cNvSpPr>
              <a:spLocks noChangeAspect="1" noChangeArrowheads="1"/>
            </p:cNvSpPr>
            <p:nvPr/>
          </p:nvSpPr>
          <p:spPr bwMode="auto">
            <a:xfrm>
              <a:off x="4862" y="2539"/>
              <a:ext cx="7110" cy="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ru-RU"/>
            </a:p>
          </p:txBody>
        </p:sp>
        <p:sp>
          <p:nvSpPr>
            <p:cNvPr id="9" name="Rectangle 87"/>
            <p:cNvSpPr>
              <a:spLocks noChangeArrowheads="1"/>
            </p:cNvSpPr>
            <p:nvPr/>
          </p:nvSpPr>
          <p:spPr bwMode="auto">
            <a:xfrm>
              <a:off x="5132" y="3709"/>
              <a:ext cx="1800" cy="540"/>
            </a:xfrm>
            <a:prstGeom prst="rect">
              <a:avLst/>
            </a:prstGeom>
            <a:solidFill>
              <a:srgbClr val="3399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400" b="1" i="1" dirty="0">
                  <a:solidFill>
                    <a:srgbClr val="000080"/>
                  </a:solidFill>
                </a:rPr>
                <a:t>Интеллектуальная</a:t>
              </a:r>
            </a:p>
            <a:p>
              <a:pPr algn="ctr"/>
              <a:r>
                <a:rPr lang="ru-RU" sz="1400" b="1" i="1" dirty="0">
                  <a:solidFill>
                    <a:srgbClr val="000080"/>
                  </a:solidFill>
                </a:rPr>
                <a:t>Академическая</a:t>
              </a:r>
            </a:p>
            <a:p>
              <a:pPr algn="ctr"/>
              <a:endParaRPr lang="ru-RU" dirty="0"/>
            </a:p>
          </p:txBody>
        </p:sp>
        <p:sp>
          <p:nvSpPr>
            <p:cNvPr id="10" name="Rectangle 88"/>
            <p:cNvSpPr>
              <a:spLocks noChangeArrowheads="1"/>
            </p:cNvSpPr>
            <p:nvPr/>
          </p:nvSpPr>
          <p:spPr bwMode="auto">
            <a:xfrm>
              <a:off x="4952" y="4429"/>
              <a:ext cx="1620" cy="540"/>
            </a:xfrm>
            <a:prstGeom prst="rect">
              <a:avLst/>
            </a:prstGeom>
            <a:solidFill>
              <a:srgbClr val="3399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400">
                  <a:solidFill>
                    <a:srgbClr val="000080"/>
                  </a:solidFill>
                </a:rPr>
                <a:t>Развитие интеллектуальных способностей</a:t>
              </a:r>
              <a:endParaRPr lang="ru-RU"/>
            </a:p>
          </p:txBody>
        </p:sp>
        <p:sp>
          <p:nvSpPr>
            <p:cNvPr id="11" name="Rectangle 89"/>
            <p:cNvSpPr>
              <a:spLocks noChangeArrowheads="1"/>
            </p:cNvSpPr>
            <p:nvPr/>
          </p:nvSpPr>
          <p:spPr bwMode="auto">
            <a:xfrm>
              <a:off x="6842" y="4429"/>
              <a:ext cx="1620" cy="540"/>
            </a:xfrm>
            <a:prstGeom prst="rect">
              <a:avLst/>
            </a:prstGeom>
            <a:solidFill>
              <a:srgbClr val="3399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400">
                  <a:solidFill>
                    <a:srgbClr val="000080"/>
                  </a:solidFill>
                </a:rPr>
                <a:t>Развитие художественных способностей</a:t>
              </a:r>
              <a:endParaRPr lang="ru-RU"/>
            </a:p>
          </p:txBody>
        </p:sp>
        <p:sp>
          <p:nvSpPr>
            <p:cNvPr id="12" name="Rectangle 90"/>
            <p:cNvSpPr>
              <a:spLocks noChangeArrowheads="1"/>
            </p:cNvSpPr>
            <p:nvPr/>
          </p:nvSpPr>
          <p:spPr bwMode="auto">
            <a:xfrm>
              <a:off x="8552" y="4429"/>
              <a:ext cx="1620" cy="540"/>
            </a:xfrm>
            <a:prstGeom prst="rect">
              <a:avLst/>
            </a:prstGeom>
            <a:solidFill>
              <a:srgbClr val="3399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400">
                  <a:solidFill>
                    <a:srgbClr val="000080"/>
                  </a:solidFill>
                </a:rPr>
                <a:t>Совершенствование физического мастерства</a:t>
              </a:r>
              <a:endParaRPr lang="ru-RU"/>
            </a:p>
          </p:txBody>
        </p:sp>
        <p:sp>
          <p:nvSpPr>
            <p:cNvPr id="13" name="Rectangle 91"/>
            <p:cNvSpPr>
              <a:spLocks noChangeArrowheads="1"/>
            </p:cNvSpPr>
            <p:nvPr/>
          </p:nvSpPr>
          <p:spPr bwMode="auto">
            <a:xfrm>
              <a:off x="10352" y="4429"/>
              <a:ext cx="1530" cy="540"/>
            </a:xfrm>
            <a:prstGeom prst="rect">
              <a:avLst/>
            </a:prstGeom>
            <a:solidFill>
              <a:srgbClr val="3399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400">
                  <a:solidFill>
                    <a:srgbClr val="000080"/>
                  </a:solidFill>
                </a:rPr>
                <a:t>Развитие лидерских способностей</a:t>
              </a:r>
              <a:endParaRPr lang="ru-RU"/>
            </a:p>
          </p:txBody>
        </p:sp>
        <p:sp>
          <p:nvSpPr>
            <p:cNvPr id="14" name="Rectangle 92"/>
            <p:cNvSpPr>
              <a:spLocks noChangeArrowheads="1"/>
            </p:cNvSpPr>
            <p:nvPr/>
          </p:nvSpPr>
          <p:spPr bwMode="auto">
            <a:xfrm>
              <a:off x="7022" y="3709"/>
              <a:ext cx="1530" cy="450"/>
            </a:xfrm>
            <a:prstGeom prst="rect">
              <a:avLst/>
            </a:prstGeom>
            <a:solidFill>
              <a:srgbClr val="3399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400" b="1" i="1">
                  <a:solidFill>
                    <a:srgbClr val="000080"/>
                  </a:solidFill>
                </a:rPr>
                <a:t>Художественная</a:t>
              </a:r>
              <a:endParaRPr lang="ru-RU"/>
            </a:p>
          </p:txBody>
        </p:sp>
        <p:sp>
          <p:nvSpPr>
            <p:cNvPr id="15" name="Rectangle 93"/>
            <p:cNvSpPr>
              <a:spLocks noChangeArrowheads="1"/>
            </p:cNvSpPr>
            <p:nvPr/>
          </p:nvSpPr>
          <p:spPr bwMode="auto">
            <a:xfrm>
              <a:off x="8642" y="3709"/>
              <a:ext cx="1350" cy="450"/>
            </a:xfrm>
            <a:prstGeom prst="rect">
              <a:avLst/>
            </a:prstGeom>
            <a:solidFill>
              <a:srgbClr val="3399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400" b="1" i="1">
                  <a:solidFill>
                    <a:srgbClr val="000080"/>
                  </a:solidFill>
                </a:rPr>
                <a:t>Двигательная</a:t>
              </a:r>
              <a:endParaRPr lang="ru-RU"/>
            </a:p>
          </p:txBody>
        </p:sp>
        <p:sp>
          <p:nvSpPr>
            <p:cNvPr id="16" name="Rectangle 94"/>
            <p:cNvSpPr>
              <a:spLocks noChangeArrowheads="1"/>
            </p:cNvSpPr>
            <p:nvPr/>
          </p:nvSpPr>
          <p:spPr bwMode="auto">
            <a:xfrm>
              <a:off x="10262" y="3709"/>
              <a:ext cx="1260" cy="450"/>
            </a:xfrm>
            <a:prstGeom prst="rect">
              <a:avLst/>
            </a:prstGeom>
            <a:solidFill>
              <a:srgbClr val="3399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400" b="1" i="1">
                  <a:solidFill>
                    <a:srgbClr val="000080"/>
                  </a:solidFill>
                </a:rPr>
                <a:t>Социальная</a:t>
              </a:r>
              <a:endParaRPr lang="ru-RU"/>
            </a:p>
          </p:txBody>
        </p:sp>
        <p:sp>
          <p:nvSpPr>
            <p:cNvPr id="17" name="Rectangle 95"/>
            <p:cNvSpPr>
              <a:spLocks noChangeArrowheads="1"/>
            </p:cNvSpPr>
            <p:nvPr/>
          </p:nvSpPr>
          <p:spPr bwMode="auto">
            <a:xfrm>
              <a:off x="10262" y="5149"/>
              <a:ext cx="1620" cy="540"/>
            </a:xfrm>
            <a:prstGeom prst="rect">
              <a:avLst/>
            </a:prstGeom>
            <a:solidFill>
              <a:srgbClr val="3399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400">
                  <a:solidFill>
                    <a:srgbClr val="000080"/>
                  </a:solidFill>
                </a:rPr>
                <a:t>Организация классных, школьных мероприятий</a:t>
              </a:r>
              <a:endParaRPr lang="ru-RU"/>
            </a:p>
          </p:txBody>
        </p:sp>
        <p:sp>
          <p:nvSpPr>
            <p:cNvPr id="18" name="Rectangle 96"/>
            <p:cNvSpPr>
              <a:spLocks noChangeArrowheads="1"/>
            </p:cNvSpPr>
            <p:nvPr/>
          </p:nvSpPr>
          <p:spPr bwMode="auto">
            <a:xfrm>
              <a:off x="8732" y="5149"/>
              <a:ext cx="1440" cy="540"/>
            </a:xfrm>
            <a:prstGeom prst="rect">
              <a:avLst/>
            </a:prstGeom>
            <a:solidFill>
              <a:srgbClr val="3399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400">
                  <a:solidFill>
                    <a:srgbClr val="000080"/>
                  </a:solidFill>
                </a:rPr>
                <a:t>Соревнования различного уровня</a:t>
              </a:r>
              <a:endParaRPr lang="ru-RU"/>
            </a:p>
          </p:txBody>
        </p:sp>
        <p:sp>
          <p:nvSpPr>
            <p:cNvPr id="19" name="Rectangle 97"/>
            <p:cNvSpPr>
              <a:spLocks noChangeArrowheads="1"/>
            </p:cNvSpPr>
            <p:nvPr/>
          </p:nvSpPr>
          <p:spPr bwMode="auto">
            <a:xfrm>
              <a:off x="6932" y="5149"/>
              <a:ext cx="1620" cy="540"/>
            </a:xfrm>
            <a:prstGeom prst="rect">
              <a:avLst/>
            </a:prstGeom>
            <a:solidFill>
              <a:srgbClr val="3399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400">
                  <a:solidFill>
                    <a:srgbClr val="000080"/>
                  </a:solidFill>
                </a:rPr>
                <a:t>Творческие концерты, фестивали, выставки ручного творчества</a:t>
              </a:r>
              <a:endParaRPr lang="ru-RU"/>
            </a:p>
          </p:txBody>
        </p:sp>
        <p:sp>
          <p:nvSpPr>
            <p:cNvPr id="20" name="Rectangle 98"/>
            <p:cNvSpPr>
              <a:spLocks noChangeArrowheads="1"/>
            </p:cNvSpPr>
            <p:nvPr/>
          </p:nvSpPr>
          <p:spPr bwMode="auto">
            <a:xfrm>
              <a:off x="4862" y="5149"/>
              <a:ext cx="1800" cy="540"/>
            </a:xfrm>
            <a:prstGeom prst="rect">
              <a:avLst/>
            </a:prstGeom>
            <a:solidFill>
              <a:srgbClr val="3399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400">
                  <a:solidFill>
                    <a:srgbClr val="000080"/>
                  </a:solidFill>
                </a:rPr>
                <a:t>Научно-практические конференции, предметные олимпиады</a:t>
              </a:r>
              <a:endParaRPr lang="ru-RU"/>
            </a:p>
          </p:txBody>
        </p:sp>
        <p:sp>
          <p:nvSpPr>
            <p:cNvPr id="21" name="Oval 99"/>
            <p:cNvSpPr>
              <a:spLocks noChangeArrowheads="1"/>
            </p:cNvSpPr>
            <p:nvPr/>
          </p:nvSpPr>
          <p:spPr bwMode="auto">
            <a:xfrm>
              <a:off x="5942" y="5959"/>
              <a:ext cx="4860" cy="72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r>
                <a:rPr lang="ru-RU" dirty="0">
                  <a:solidFill>
                    <a:srgbClr val="000080"/>
                  </a:solidFill>
                </a:rPr>
                <a:t>Профессиональное определение личности</a:t>
              </a:r>
              <a:endParaRPr lang="ru-RU" dirty="0"/>
            </a:p>
          </p:txBody>
        </p:sp>
        <p:sp>
          <p:nvSpPr>
            <p:cNvPr id="22" name="Line 100"/>
            <p:cNvSpPr>
              <a:spLocks noChangeShapeType="1"/>
            </p:cNvSpPr>
            <p:nvPr/>
          </p:nvSpPr>
          <p:spPr bwMode="auto">
            <a:xfrm flipH="1">
              <a:off x="5942" y="4249"/>
              <a:ext cx="9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/>
              <a:endParaRPr lang="ru-RU"/>
            </a:p>
          </p:txBody>
        </p:sp>
        <p:sp>
          <p:nvSpPr>
            <p:cNvPr id="23" name="Line 101"/>
            <p:cNvSpPr>
              <a:spLocks noChangeShapeType="1"/>
            </p:cNvSpPr>
            <p:nvPr/>
          </p:nvSpPr>
          <p:spPr bwMode="auto">
            <a:xfrm>
              <a:off x="7742" y="4159"/>
              <a:ext cx="0" cy="27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/>
              <a:endParaRPr lang="ru-RU"/>
            </a:p>
          </p:txBody>
        </p:sp>
        <p:sp>
          <p:nvSpPr>
            <p:cNvPr id="24" name="Line 102"/>
            <p:cNvSpPr>
              <a:spLocks noChangeShapeType="1"/>
            </p:cNvSpPr>
            <p:nvPr/>
          </p:nvSpPr>
          <p:spPr bwMode="auto">
            <a:xfrm>
              <a:off x="9362" y="4159"/>
              <a:ext cx="0" cy="27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/>
              <a:endParaRPr lang="ru-RU"/>
            </a:p>
          </p:txBody>
        </p:sp>
        <p:sp>
          <p:nvSpPr>
            <p:cNvPr id="25" name="Line 103"/>
            <p:cNvSpPr>
              <a:spLocks noChangeShapeType="1"/>
            </p:cNvSpPr>
            <p:nvPr/>
          </p:nvSpPr>
          <p:spPr bwMode="auto">
            <a:xfrm>
              <a:off x="10892" y="4159"/>
              <a:ext cx="0" cy="27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/>
              <a:endParaRPr lang="ru-RU"/>
            </a:p>
          </p:txBody>
        </p:sp>
        <p:sp>
          <p:nvSpPr>
            <p:cNvPr id="26" name="Line 104"/>
            <p:cNvSpPr>
              <a:spLocks noChangeShapeType="1"/>
            </p:cNvSpPr>
            <p:nvPr/>
          </p:nvSpPr>
          <p:spPr bwMode="auto">
            <a:xfrm>
              <a:off x="5852" y="4969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/>
              <a:endParaRPr lang="ru-RU"/>
            </a:p>
          </p:txBody>
        </p:sp>
        <p:sp>
          <p:nvSpPr>
            <p:cNvPr id="27" name="Line 105"/>
            <p:cNvSpPr>
              <a:spLocks noChangeShapeType="1"/>
            </p:cNvSpPr>
            <p:nvPr/>
          </p:nvSpPr>
          <p:spPr bwMode="auto">
            <a:xfrm>
              <a:off x="7742" y="4969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/>
              <a:endParaRPr lang="ru-RU"/>
            </a:p>
          </p:txBody>
        </p:sp>
        <p:sp>
          <p:nvSpPr>
            <p:cNvPr id="28" name="Line 106"/>
            <p:cNvSpPr>
              <a:spLocks noChangeShapeType="1"/>
            </p:cNvSpPr>
            <p:nvPr/>
          </p:nvSpPr>
          <p:spPr bwMode="auto">
            <a:xfrm>
              <a:off x="9362" y="4969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/>
              <a:endParaRPr lang="ru-RU"/>
            </a:p>
          </p:txBody>
        </p:sp>
        <p:sp>
          <p:nvSpPr>
            <p:cNvPr id="29" name="Line 107"/>
            <p:cNvSpPr>
              <a:spLocks noChangeShapeType="1"/>
            </p:cNvSpPr>
            <p:nvPr/>
          </p:nvSpPr>
          <p:spPr bwMode="auto">
            <a:xfrm>
              <a:off x="11072" y="4969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/>
              <a:endParaRPr lang="ru-RU"/>
            </a:p>
          </p:txBody>
        </p:sp>
        <p:sp>
          <p:nvSpPr>
            <p:cNvPr id="30" name="Line 108"/>
            <p:cNvSpPr>
              <a:spLocks noChangeShapeType="1"/>
            </p:cNvSpPr>
            <p:nvPr/>
          </p:nvSpPr>
          <p:spPr bwMode="auto">
            <a:xfrm>
              <a:off x="5762" y="5689"/>
              <a:ext cx="81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/>
              <a:endParaRPr lang="ru-RU"/>
            </a:p>
          </p:txBody>
        </p:sp>
        <p:sp>
          <p:nvSpPr>
            <p:cNvPr id="31" name="Line 109"/>
            <p:cNvSpPr>
              <a:spLocks noChangeShapeType="1"/>
            </p:cNvSpPr>
            <p:nvPr/>
          </p:nvSpPr>
          <p:spPr bwMode="auto">
            <a:xfrm>
              <a:off x="7832" y="5689"/>
              <a:ext cx="0" cy="27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/>
              <a:endParaRPr lang="ru-RU"/>
            </a:p>
          </p:txBody>
        </p:sp>
        <p:sp>
          <p:nvSpPr>
            <p:cNvPr id="32" name="Line 110"/>
            <p:cNvSpPr>
              <a:spLocks noChangeShapeType="1"/>
            </p:cNvSpPr>
            <p:nvPr/>
          </p:nvSpPr>
          <p:spPr bwMode="auto">
            <a:xfrm>
              <a:off x="9362" y="5689"/>
              <a:ext cx="0" cy="27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/>
              <a:endParaRPr lang="ru-RU"/>
            </a:p>
          </p:txBody>
        </p:sp>
        <p:sp>
          <p:nvSpPr>
            <p:cNvPr id="33" name="Line 111"/>
            <p:cNvSpPr>
              <a:spLocks noChangeShapeType="1"/>
            </p:cNvSpPr>
            <p:nvPr/>
          </p:nvSpPr>
          <p:spPr bwMode="auto">
            <a:xfrm flipH="1">
              <a:off x="10262" y="5689"/>
              <a:ext cx="810" cy="45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214282" y="142852"/>
            <a:ext cx="8569325" cy="120032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>
                <a:solidFill>
                  <a:srgbClr val="FF3300"/>
                </a:solidFill>
              </a:rPr>
              <a:t>Одаренность                                                            </a:t>
            </a:r>
            <a:r>
              <a:rPr lang="ru-RU" sz="2400" b="1" dirty="0"/>
              <a:t>многолика и многогранна, ее можно классифицировать по различным основаниям: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79388" y="1628775"/>
            <a:ext cx="2411412" cy="10636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dirty="0">
                <a:solidFill>
                  <a:srgbClr val="FF3300"/>
                </a:solidFill>
              </a:rPr>
              <a:t>по широте проявления</a:t>
            </a:r>
          </a:p>
          <a:p>
            <a:pPr algn="ctr">
              <a:spcBef>
                <a:spcPct val="50000"/>
              </a:spcBef>
            </a:pPr>
            <a:r>
              <a:rPr lang="ru-RU" sz="1400" b="1" dirty="0">
                <a:solidFill>
                  <a:schemeClr val="tx2"/>
                </a:solidFill>
              </a:rPr>
              <a:t>(общая, специальная)</a:t>
            </a:r>
            <a:r>
              <a:rPr lang="ru-RU" dirty="0">
                <a:solidFill>
                  <a:srgbClr val="FF3300"/>
                </a:solidFill>
              </a:rPr>
              <a:t>      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092950" y="1700213"/>
            <a:ext cx="1800225" cy="151923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dirty="0">
                <a:solidFill>
                  <a:srgbClr val="FF3300"/>
                </a:solidFill>
              </a:rPr>
              <a:t>по личностным особенностям </a:t>
            </a:r>
          </a:p>
          <a:p>
            <a:pPr algn="ctr">
              <a:spcBef>
                <a:spcPct val="50000"/>
              </a:spcBef>
            </a:pPr>
            <a:r>
              <a:rPr lang="ru-RU" sz="1400" b="1" dirty="0">
                <a:solidFill>
                  <a:schemeClr val="tx2"/>
                </a:solidFill>
              </a:rPr>
              <a:t>(социально-половым и др.)</a:t>
            </a:r>
            <a:r>
              <a:rPr lang="ru-RU" dirty="0">
                <a:solidFill>
                  <a:srgbClr val="FF3300"/>
                </a:solidFill>
              </a:rPr>
              <a:t>     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5508625" y="3379788"/>
            <a:ext cx="3384550" cy="347821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dirty="0">
                <a:solidFill>
                  <a:srgbClr val="FF3300"/>
                </a:solidFill>
              </a:rPr>
              <a:t>по интенсивности проявления </a:t>
            </a:r>
          </a:p>
          <a:p>
            <a:pPr algn="ctr">
              <a:spcBef>
                <a:spcPct val="50000"/>
              </a:spcBef>
            </a:pPr>
            <a:r>
              <a:rPr lang="ru-RU" sz="1400" b="1" dirty="0">
                <a:solidFill>
                  <a:schemeClr val="tx2"/>
                </a:solidFill>
              </a:rPr>
              <a:t>(дети с чрезвычайно ускоренным умственным развитием; дети с очень высоким  специализированным уровнем способностей, </a:t>
            </a:r>
            <a:r>
              <a:rPr lang="ru-RU" sz="1400" b="1" u="sng" dirty="0">
                <a:solidFill>
                  <a:schemeClr val="tx2"/>
                </a:solidFill>
              </a:rPr>
              <a:t>дети с особой  предрасположенностью  к овладению той или иной образовательной областью, ранней психологической зрелостью, высоким уровнем социальной культуры</a:t>
            </a:r>
            <a:r>
              <a:rPr lang="ru-RU" sz="1400" b="1" dirty="0">
                <a:solidFill>
                  <a:schemeClr val="tx2"/>
                </a:solidFill>
              </a:rPr>
              <a:t>.</a:t>
            </a:r>
            <a:r>
              <a:rPr lang="ru-RU" dirty="0"/>
              <a:t> </a:t>
            </a:r>
          </a:p>
          <a:p>
            <a:pPr algn="ctr">
              <a:spcBef>
                <a:spcPct val="50000"/>
              </a:spcBef>
            </a:pPr>
            <a:endParaRPr lang="ru-RU" sz="1400" b="1" dirty="0">
              <a:solidFill>
                <a:schemeClr val="tx2"/>
              </a:solidFill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3348038" y="2997200"/>
            <a:ext cx="1800225" cy="11826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dirty="0">
                <a:solidFill>
                  <a:srgbClr val="FF3300"/>
                </a:solidFill>
              </a:rPr>
              <a:t>по возрастным </a:t>
            </a:r>
            <a:r>
              <a:rPr lang="ru-RU" dirty="0" err="1">
                <a:solidFill>
                  <a:srgbClr val="FF3300"/>
                </a:solidFill>
              </a:rPr>
              <a:t>особенносиям</a:t>
            </a:r>
            <a:endParaRPr lang="ru-RU" dirty="0">
              <a:solidFill>
                <a:srgbClr val="FF3300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ru-RU" sz="1400" b="1" dirty="0">
                <a:solidFill>
                  <a:schemeClr val="tx2"/>
                </a:solidFill>
              </a:rPr>
              <a:t>(стабильная, временная)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23850" y="3284538"/>
            <a:ext cx="2016125" cy="18208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dirty="0">
                <a:solidFill>
                  <a:srgbClr val="FF3300"/>
                </a:solidFill>
              </a:rPr>
              <a:t>по типу деятельности</a:t>
            </a:r>
          </a:p>
          <a:p>
            <a:pPr algn="ctr">
              <a:spcBef>
                <a:spcPct val="50000"/>
              </a:spcBef>
            </a:pPr>
            <a:r>
              <a:rPr lang="ru-RU" sz="1400" b="1" dirty="0">
                <a:solidFill>
                  <a:schemeClr val="tx2"/>
                </a:solidFill>
              </a:rPr>
              <a:t>(интеллектуальная, академическая, творческая, художественная, лидерская и т.п.)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4572000" y="1844675"/>
            <a:ext cx="1800225" cy="96996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dirty="0">
                <a:solidFill>
                  <a:srgbClr val="FF3300"/>
                </a:solidFill>
              </a:rPr>
              <a:t>по виду проявления</a:t>
            </a:r>
          </a:p>
          <a:p>
            <a:pPr algn="ctr">
              <a:spcBef>
                <a:spcPct val="50000"/>
              </a:spcBef>
            </a:pPr>
            <a:r>
              <a:rPr lang="ru-RU" sz="1400" b="1" dirty="0">
                <a:solidFill>
                  <a:schemeClr val="tx2"/>
                </a:solidFill>
              </a:rPr>
              <a:t>(явная, скрытая)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2700338" y="4581525"/>
            <a:ext cx="2195512" cy="20955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dirty="0">
                <a:solidFill>
                  <a:srgbClr val="FF3300"/>
                </a:solidFill>
              </a:rPr>
              <a:t>по временным характеристикам</a:t>
            </a:r>
          </a:p>
          <a:p>
            <a:pPr algn="ctr">
              <a:spcBef>
                <a:spcPct val="50000"/>
              </a:spcBef>
            </a:pPr>
            <a:r>
              <a:rPr lang="ru-RU" sz="1400" b="1" dirty="0">
                <a:solidFill>
                  <a:schemeClr val="tx2"/>
                </a:solidFill>
              </a:rPr>
              <a:t>(одаренные с нормальным темпом возрастного развития, с его опережением  или отставанием</a:t>
            </a:r>
            <a:r>
              <a:rPr lang="ru-RU" dirty="0">
                <a:solidFill>
                  <a:srgbClr val="333399"/>
                </a:solidFill>
              </a:rPr>
              <a:t>)</a:t>
            </a:r>
            <a:endParaRPr lang="ru-RU" sz="1400" b="1" dirty="0">
              <a:solidFill>
                <a:schemeClr val="tx2"/>
              </a:solidFill>
            </a:endParaRPr>
          </a:p>
        </p:txBody>
      </p:sp>
      <p:sp>
        <p:nvSpPr>
          <p:cNvPr id="11" name="Line 10"/>
          <p:cNvSpPr>
            <a:spLocks noChangeShapeType="1"/>
          </p:cNvSpPr>
          <p:nvPr/>
        </p:nvSpPr>
        <p:spPr bwMode="auto">
          <a:xfrm flipH="1">
            <a:off x="1547813" y="1412875"/>
            <a:ext cx="360362" cy="2159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" name="Line 11"/>
          <p:cNvSpPr>
            <a:spLocks noChangeShapeType="1"/>
          </p:cNvSpPr>
          <p:nvPr/>
        </p:nvSpPr>
        <p:spPr bwMode="auto">
          <a:xfrm flipH="1">
            <a:off x="2268538" y="1412875"/>
            <a:ext cx="1150937" cy="187166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>
            <a:off x="3851275" y="1412875"/>
            <a:ext cx="0" cy="1584325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4" name="Line 13"/>
          <p:cNvSpPr>
            <a:spLocks noChangeShapeType="1"/>
          </p:cNvSpPr>
          <p:nvPr/>
        </p:nvSpPr>
        <p:spPr bwMode="auto">
          <a:xfrm flipH="1">
            <a:off x="2916238" y="1412875"/>
            <a:ext cx="719137" cy="316865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5" name="Line 14"/>
          <p:cNvSpPr>
            <a:spLocks noChangeShapeType="1"/>
          </p:cNvSpPr>
          <p:nvPr/>
        </p:nvSpPr>
        <p:spPr bwMode="auto">
          <a:xfrm>
            <a:off x="5076825" y="1412875"/>
            <a:ext cx="71438" cy="4318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6" name="Line 15"/>
          <p:cNvSpPr>
            <a:spLocks noChangeShapeType="1"/>
          </p:cNvSpPr>
          <p:nvPr/>
        </p:nvSpPr>
        <p:spPr bwMode="auto">
          <a:xfrm>
            <a:off x="6588125" y="1412875"/>
            <a:ext cx="215900" cy="1944688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7" name="Line 16"/>
          <p:cNvSpPr>
            <a:spLocks noChangeShapeType="1"/>
          </p:cNvSpPr>
          <p:nvPr/>
        </p:nvSpPr>
        <p:spPr bwMode="auto">
          <a:xfrm>
            <a:off x="7740650" y="1412875"/>
            <a:ext cx="71438" cy="287338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35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85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35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850"/>
                            </p:stCondLst>
                            <p:childTnLst>
                              <p:par>
                                <p:cTn id="2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350"/>
                            </p:stCondLst>
                            <p:childTnLst>
                              <p:par>
                                <p:cTn id="3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850"/>
                            </p:stCondLst>
                            <p:childTnLst>
                              <p:par>
                                <p:cTn id="3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350"/>
                            </p:stCondLst>
                            <p:childTnLst>
                              <p:par>
                                <p:cTn id="4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И</a:t>
            </a:r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нтеллектуальный </a:t>
            </a:r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тип </a:t>
            </a:r>
            <a:r>
              <a:rPr lang="ru-RU" b="1" dirty="0" err="1" smtClean="0">
                <a:solidFill>
                  <a:schemeClr val="accent3">
                    <a:lumMod val="75000"/>
                  </a:schemeClr>
                </a:solidFill>
              </a:rPr>
              <a:t>одарЁнности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4" name="Содержимое 3" descr="http://ftishe.files.wordpress.com/2010/11/science20fair1.jpg">
            <a:hlinkClick r:id="rId2" tgtFrame="_blank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4143380"/>
            <a:ext cx="3749222" cy="2577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42844" y="1166843"/>
            <a:ext cx="850112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Выделяется </a:t>
            </a:r>
            <a:r>
              <a:rPr lang="ru-RU" sz="2400" b="1" dirty="0" smtClean="0"/>
              <a:t>два основных подтипа интеллектуальной одаренности:</a:t>
            </a:r>
            <a:r>
              <a:rPr lang="ru-RU" sz="2400" dirty="0" smtClean="0"/>
              <a:t> </a:t>
            </a:r>
          </a:p>
          <a:p>
            <a:r>
              <a:rPr lang="ru-RU" sz="2400" dirty="0" smtClean="0"/>
              <a:t>- когда проявляются, прежде всего, общие умственные способности и нет какой-либо специализации;</a:t>
            </a:r>
          </a:p>
          <a:p>
            <a:r>
              <a:rPr lang="ru-RU" sz="2400" dirty="0" smtClean="0"/>
              <a:t>-  и когда, напротив, высокие способности проявляются, прежде всего, в одной какой-либо специальной области знания.</a:t>
            </a:r>
          </a:p>
          <a:p>
            <a:r>
              <a:rPr lang="ru-RU" sz="2400" dirty="0" smtClean="0"/>
              <a:t> Очень часто различия между этими подтипами всего лишь вопрос времени - сначала </a:t>
            </a:r>
          </a:p>
          <a:p>
            <a:r>
              <a:rPr lang="ru-RU" sz="2400" dirty="0" smtClean="0"/>
              <a:t>высокие способности </a:t>
            </a:r>
          </a:p>
          <a:p>
            <a:r>
              <a:rPr lang="ru-RU" sz="2400" dirty="0" smtClean="0"/>
              <a:t>проявляются как бы «по всему </a:t>
            </a:r>
          </a:p>
          <a:p>
            <a:r>
              <a:rPr lang="ru-RU" sz="2400" dirty="0" smtClean="0"/>
              <a:t>фронту», а со временем </a:t>
            </a:r>
          </a:p>
          <a:p>
            <a:r>
              <a:rPr lang="ru-RU" sz="2400" dirty="0" smtClean="0"/>
              <a:t>обнаруживается специализация </a:t>
            </a:r>
          </a:p>
          <a:p>
            <a:r>
              <a:rPr lang="ru-RU" sz="2400" dirty="0" smtClean="0"/>
              <a:t>способностей и, соответственно,</a:t>
            </a:r>
          </a:p>
          <a:p>
            <a:r>
              <a:rPr lang="ru-RU" sz="2400" dirty="0" smtClean="0"/>
              <a:t> интересов. </a:t>
            </a:r>
            <a:endParaRPr lang="ru-RU" sz="24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Подтипы академической одарённости</a:t>
            </a:r>
            <a:endParaRPr lang="ru-RU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5910274" cy="47244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- есть учащиеся с широкой способностью к обучению - они легко осваивают любую деятельность, проявляют заметные успехи во всех школьных науках;  </a:t>
            </a:r>
          </a:p>
          <a:p>
            <a:pPr>
              <a:buNone/>
            </a:pPr>
            <a:r>
              <a:rPr lang="ru-RU" dirty="0" smtClean="0"/>
              <a:t>- есть учащиеся , у которых повышенные способности к усвоению проявляются лишь в одной или нескольких близких областях деятельности  - дети с академическими способностями, скажем, к точным наукам, или к гуманитарным. </a:t>
            </a:r>
            <a:endParaRPr lang="ru-RU" dirty="0"/>
          </a:p>
        </p:txBody>
      </p:sp>
      <p:pic>
        <p:nvPicPr>
          <p:cNvPr id="5" name="i-tmb-0x" descr="http://im8-tub-ru.yandex.net/i?id=285929489-62-72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6446" y="3929066"/>
            <a:ext cx="3214710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7030A0"/>
                </a:solidFill>
              </a:rPr>
              <a:t>художественный тип одаренности</a:t>
            </a:r>
            <a:r>
              <a:rPr lang="ru-RU" dirty="0" smtClean="0">
                <a:solidFill>
                  <a:srgbClr val="7030A0"/>
                </a:solidFill>
              </a:rPr>
              <a:t>.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43372" y="1600200"/>
            <a:ext cx="4848228" cy="472440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Этот вид одаренности, как правило, проявляется в высоких достижениях в художественной деятельности - в музыке, танце, живописи, скульптуре, в сценической деятельности. Учитель должен видеть эти способности, способствовать их развитию и в случае действительно высокого уровня их проявления позаботиться о том, чтобы такой ребенок как можно скорее попал к соответствующему специалисту, который смог бы профессионально заниматься с этим учеником. </a:t>
            </a:r>
          </a:p>
          <a:p>
            <a:endParaRPr lang="ru-RU" dirty="0"/>
          </a:p>
        </p:txBody>
      </p:sp>
      <p:pic>
        <p:nvPicPr>
          <p:cNvPr id="5" name="i-main-pic" descr="Картинка 35 из 2908">
            <a:hlinkClick r:id="rId2" tgtFrame="_blank"/>
          </p:cNvPr>
          <p:cNvPicPr>
            <a:picLocks noGrp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2071678"/>
            <a:ext cx="4191000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686800" cy="841248"/>
          </a:xfrm>
        </p:spPr>
        <p:txBody>
          <a:bodyPr>
            <a:normAutofit fontScale="90000"/>
          </a:bodyPr>
          <a:lstStyle/>
          <a:p>
            <a:r>
              <a:rPr lang="ru-RU" b="1" dirty="0" err="1" smtClean="0">
                <a:solidFill>
                  <a:schemeClr val="accent2">
                    <a:lumMod val="75000"/>
                  </a:schemeClr>
                </a:solidFill>
              </a:rPr>
              <a:t>Креативность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. 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8410604" cy="511494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Главная особенность </a:t>
            </a:r>
          </a:p>
          <a:p>
            <a:pPr>
              <a:buNone/>
            </a:pPr>
            <a:r>
              <a:rPr lang="ru-RU" dirty="0" smtClean="0"/>
              <a:t>этого типа одаренности в </a:t>
            </a:r>
          </a:p>
          <a:p>
            <a:pPr algn="r">
              <a:buNone/>
            </a:pPr>
            <a:r>
              <a:rPr lang="ru-RU" dirty="0" smtClean="0"/>
              <a:t>нестандартности мышления, в особом, часто непохожем на других взгляде на мир, в том, что поэт назвал «лица с </a:t>
            </a:r>
            <a:r>
              <a:rPr lang="ru-RU" dirty="0" err="1" smtClean="0"/>
              <a:t>необщим</a:t>
            </a:r>
            <a:r>
              <a:rPr lang="ru-RU" dirty="0" smtClean="0"/>
              <a:t> выраженьем».</a:t>
            </a:r>
          </a:p>
          <a:p>
            <a:pPr>
              <a:buNone/>
            </a:pPr>
            <a:r>
              <a:rPr lang="ru-RU" dirty="0" smtClean="0"/>
              <a:t>Им присуща пониженная мотивация к усвоению материала, придумать им бывает легче, чем усвоить готовое, у них собственный, иногда очень причудливый познавательный мир, в котором не всегда есть место школьным урокам.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5" name="Содержимое 4" descr="http://im2-tub-ru.yandex.net/i?id=491584747-61-72">
            <a:hlinkClick r:id="rId2"/>
          </p:cNvPr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072215" y="-285793"/>
            <a:ext cx="2533622" cy="33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14290"/>
            <a:ext cx="8686800" cy="1143008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лидерская, или социальная одаренность.</a:t>
            </a:r>
            <a:endParaRPr lang="ru-RU" sz="4000" b="1" cap="none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554162"/>
            <a:ext cx="8848756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dirty="0" smtClean="0"/>
              <a:t> Тип одаренности</a:t>
            </a:r>
            <a:r>
              <a:rPr lang="ru-RU" dirty="0" smtClean="0"/>
              <a:t>, который учителю сравнительно легко увидеть, но очень и очень нелегко принять именно как вид одаренности. Синонимом к этим словам будет являться понятие «организаторские способности». Эта одаренность характеризуется способностью понимать других людей, строить </a:t>
            </a:r>
          </a:p>
          <a:p>
            <a:pPr>
              <a:buNone/>
            </a:pPr>
            <a:r>
              <a:rPr lang="ru-RU" dirty="0" smtClean="0"/>
              <a:t>с ними конструктивные отношения,</a:t>
            </a:r>
          </a:p>
          <a:p>
            <a:pPr>
              <a:buNone/>
            </a:pPr>
            <a:r>
              <a:rPr lang="ru-RU" dirty="0" smtClean="0"/>
              <a:t> руководить ими.</a:t>
            </a:r>
            <a:endParaRPr lang="ru-RU" dirty="0"/>
          </a:p>
        </p:txBody>
      </p:sp>
      <p:pic>
        <p:nvPicPr>
          <p:cNvPr id="4" name="Рисунок 3" descr="http://im6-tub-ru.yandex.net/i?id=338224426-31-72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7984" y="4572008"/>
            <a:ext cx="2286016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42852"/>
            <a:ext cx="8686800" cy="115254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психомоторной или спортивной одаренности</a:t>
            </a:r>
            <a:endParaRPr lang="ru-RU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554162"/>
            <a:ext cx="8848756" cy="4525963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Хотя ученики со спортивной одаренностью далеко не часто хорошо учатся, это связано, прежде всего, с недостатком времени и соответствующего желания. Если у школьников, увлекающихся спортом, создать соответствующую мотивацию, то есть  настрой, то они, </a:t>
            </a:r>
          </a:p>
          <a:p>
            <a:pPr>
              <a:buNone/>
            </a:pPr>
            <a:r>
              <a:rPr lang="ru-RU" dirty="0" smtClean="0"/>
              <a:t>    как правило, могут превосходно учиться и продолжать карьеру вне </a:t>
            </a:r>
          </a:p>
          <a:p>
            <a:pPr>
              <a:buNone/>
            </a:pPr>
            <a:r>
              <a:rPr lang="ru-RU" dirty="0" smtClean="0"/>
              <a:t>    спорта.</a:t>
            </a:r>
          </a:p>
          <a:p>
            <a:pPr>
              <a:buNone/>
            </a:pPr>
            <a:r>
              <a:rPr lang="ru-RU" dirty="0" smtClean="0"/>
              <a:t>(чемпионка мира Ирина</a:t>
            </a:r>
          </a:p>
          <a:p>
            <a:pPr>
              <a:buNone/>
            </a:pPr>
            <a:r>
              <a:rPr lang="ru-RU" dirty="0" smtClean="0"/>
              <a:t> Роднина, </a:t>
            </a:r>
          </a:p>
          <a:p>
            <a:pPr>
              <a:buNone/>
            </a:pPr>
            <a:r>
              <a:rPr lang="ru-RU" dirty="0" smtClean="0"/>
              <a:t>тяжелоатлет Юрий Власов).</a:t>
            </a:r>
            <a:endParaRPr lang="ru-RU" dirty="0"/>
          </a:p>
        </p:txBody>
      </p:sp>
      <p:pic>
        <p:nvPicPr>
          <p:cNvPr id="5" name="Рисунок 4" descr="http://www.usmsport.ru/images/portret/rodnina0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0" y="4071942"/>
            <a:ext cx="1911985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www.steroidu.net/biography/yuri-vlasov/82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4071942"/>
            <a:ext cx="2000264" cy="2502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08" y="457200"/>
            <a:ext cx="4143404" cy="1757354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3357562"/>
            <a:ext cx="8686800" cy="328614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solidFill>
                  <a:srgbClr val="990000"/>
                </a:solidFill>
              </a:rPr>
              <a:t>«Каковы бы ни были способности детей в раннем возрасте, без активной поддержки и специальных методов обучения, они вряд ли достигли бы тех высот, покорив которые, они стали знаменитыми». </a:t>
            </a:r>
            <a:br>
              <a:rPr lang="ru-RU" dirty="0" smtClean="0">
                <a:solidFill>
                  <a:srgbClr val="990000"/>
                </a:solidFill>
              </a:rPr>
            </a:br>
            <a:r>
              <a:rPr lang="ru-RU" dirty="0" smtClean="0">
                <a:solidFill>
                  <a:srgbClr val="990000"/>
                </a:solidFill>
              </a:rPr>
              <a:t>                                          </a:t>
            </a:r>
            <a:r>
              <a:rPr lang="ru-RU" dirty="0" err="1" smtClean="0"/>
              <a:t>Бенджамин</a:t>
            </a:r>
            <a:r>
              <a:rPr lang="ru-RU" dirty="0" smtClean="0"/>
              <a:t> </a:t>
            </a:r>
            <a:r>
              <a:rPr lang="ru-RU" dirty="0" err="1" smtClean="0"/>
              <a:t>Блум</a:t>
            </a:r>
            <a:endParaRPr lang="ru-RU" dirty="0"/>
          </a:p>
        </p:txBody>
      </p:sp>
      <p:pic>
        <p:nvPicPr>
          <p:cNvPr id="4" name="i-main-pic" descr="Картинка 25 из 2908">
            <a:hlinkClick r:id="rId2" tgtFrame="_blank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142852"/>
            <a:ext cx="4857784" cy="30873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2185982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rgbClr val="FF0000"/>
                </a:solidFill>
              </a:rPr>
              <a:t>Спасибо за внимание.</a:t>
            </a:r>
            <a:br>
              <a:rPr lang="ru-RU" sz="4400" dirty="0" smtClean="0">
                <a:solidFill>
                  <a:srgbClr val="FF0000"/>
                </a:solidFill>
              </a:rPr>
            </a:br>
            <a:r>
              <a:rPr lang="ru-RU" sz="4400" dirty="0" smtClean="0">
                <a:solidFill>
                  <a:srgbClr val="FF0000"/>
                </a:solidFill>
              </a:rPr>
              <a:t>Успехов в работе!</a:t>
            </a:r>
            <a:endParaRPr lang="ru-RU" sz="4400" dirty="0">
              <a:solidFill>
                <a:srgbClr val="FF0000"/>
              </a:solidFill>
            </a:endParaRPr>
          </a:p>
        </p:txBody>
      </p:sp>
      <p:pic>
        <p:nvPicPr>
          <p:cNvPr id="4" name="i-main-pic" descr="Картинка 38 из 2908">
            <a:hlinkClick r:id="rId2" tgtFrame="_blank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3071810"/>
            <a:ext cx="5214974" cy="337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245</TotalTime>
  <Words>1258</Words>
  <Application>Microsoft Office PowerPoint</Application>
  <PresentationFormat>Экран (4:3)</PresentationFormat>
  <Paragraphs>132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Трек</vt:lpstr>
      <vt:lpstr>  </vt:lpstr>
      <vt:lpstr>ОДАРЁННЫЙ РЕБЁНОК ?</vt:lpstr>
      <vt:lpstr>Вывод:</vt:lpstr>
      <vt:lpstr>Общие признаки одаренности.</vt:lpstr>
      <vt:lpstr>Аспекты одарённости</vt:lpstr>
      <vt:lpstr>Инструментальный аспект: </vt:lpstr>
      <vt:lpstr>Мотивационный аспект: </vt:lpstr>
      <vt:lpstr>Уровни  одарённости</vt:lpstr>
      <vt:lpstr>Особая, исключительная одаренность</vt:lpstr>
      <vt:lpstr>«Высокая норма».</vt:lpstr>
      <vt:lpstr> Различия по особенностям возрастного развития.  </vt:lpstr>
      <vt:lpstr>Поэт А.с. пушкин</vt:lpstr>
      <vt:lpstr>Заметить одаренность такого ребенка трудно, еще труднее поверить в то, что именно такие дети могут вырасти в гения.  </vt:lpstr>
      <vt:lpstr>Диагностика по типам одарённости</vt:lpstr>
      <vt:lpstr>Слайд 15</vt:lpstr>
      <vt:lpstr>Интеллектуальный тип одарЁнности</vt:lpstr>
      <vt:lpstr>Подтипы академической одарённости</vt:lpstr>
      <vt:lpstr>художественный тип одаренности.</vt:lpstr>
      <vt:lpstr>Креативность.  </vt:lpstr>
      <vt:lpstr>лидерская, или социальная одаренность.</vt:lpstr>
      <vt:lpstr>психомоторной или спортивной одаренности</vt:lpstr>
      <vt:lpstr>Слайд 22</vt:lpstr>
      <vt:lpstr>Спасибо за внимание. Успехов в работе!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</dc:title>
  <dc:creator>Андрей</dc:creator>
  <cp:lastModifiedBy>Андрей</cp:lastModifiedBy>
  <cp:revision>31</cp:revision>
  <dcterms:created xsi:type="dcterms:W3CDTF">2012-02-04T18:32:50Z</dcterms:created>
  <dcterms:modified xsi:type="dcterms:W3CDTF">2017-08-09T19:52:37Z</dcterms:modified>
</cp:coreProperties>
</file>