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92" r:id="rId2"/>
    <p:sldId id="293" r:id="rId3"/>
    <p:sldId id="295" r:id="rId4"/>
    <p:sldId id="296" r:id="rId5"/>
    <p:sldId id="310" r:id="rId6"/>
    <p:sldId id="298" r:id="rId7"/>
    <p:sldId id="304" r:id="rId8"/>
    <p:sldId id="297" r:id="rId9"/>
    <p:sldId id="303" r:id="rId10"/>
    <p:sldId id="302" r:id="rId11"/>
    <p:sldId id="301" r:id="rId12"/>
    <p:sldId id="300" r:id="rId13"/>
    <p:sldId id="309" r:id="rId14"/>
    <p:sldId id="308" r:id="rId15"/>
    <p:sldId id="299" r:id="rId16"/>
    <p:sldId id="319" r:id="rId17"/>
    <p:sldId id="318" r:id="rId18"/>
    <p:sldId id="317" r:id="rId19"/>
    <p:sldId id="316" r:id="rId20"/>
    <p:sldId id="315" r:id="rId21"/>
    <p:sldId id="320" r:id="rId22"/>
    <p:sldId id="307" r:id="rId23"/>
    <p:sldId id="312" r:id="rId24"/>
    <p:sldId id="314" r:id="rId25"/>
    <p:sldId id="306" r:id="rId26"/>
    <p:sldId id="313" r:id="rId2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00"/>
    <a:srgbClr val="FF0000"/>
    <a:srgbClr val="FF9933"/>
    <a:srgbClr val="0000FF"/>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1" autoAdjust="0"/>
    <p:restoredTop sz="94660"/>
  </p:normalViewPr>
  <p:slideViewPr>
    <p:cSldViewPr>
      <p:cViewPr varScale="1">
        <p:scale>
          <a:sx n="68" d="100"/>
          <a:sy n="68" d="100"/>
        </p:scale>
        <p:origin x="-145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2DB0DB1-BEC6-46AD-88FB-45C72AEEAA40}" type="datetimeFigureOut">
              <a:rPr lang="ru-RU" smtClean="0"/>
              <a:pPr/>
              <a:t>05.10.2017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5B4D01-238F-4300-A9D5-1739057F1504}"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05.10.2017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05.10.2017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05.10.2017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05.10.2017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05.10.2017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05.10.2017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05.10.2017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05.10.2017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05.10.2017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05.10.2017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05.10.2017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05.10.2017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33.jpeg"/><Relationship Id="rId4" Type="http://schemas.openxmlformats.org/officeDocument/2006/relationships/image" Target="../media/image32.jpeg"/></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5" name="TextBox 4"/>
          <p:cNvSpPr txBox="1"/>
          <p:nvPr/>
        </p:nvSpPr>
        <p:spPr>
          <a:xfrm>
            <a:off x="0" y="0"/>
            <a:ext cx="8964488" cy="707886"/>
          </a:xfrm>
          <a:prstGeom prst="rect">
            <a:avLst/>
          </a:prstGeom>
          <a:noFill/>
        </p:spPr>
        <p:txBody>
          <a:bodyPr wrap="square" rtlCol="0">
            <a:spAutoFit/>
          </a:bodyPr>
          <a:lstStyle/>
          <a:p>
            <a:pPr algn="ctr"/>
            <a:r>
              <a:rPr lang="ru-RU" sz="2000" dirty="0" smtClean="0">
                <a:solidFill>
                  <a:srgbClr val="006600"/>
                </a:solidFill>
                <a:latin typeface="Times New Roman" pitchFamily="18" charset="0"/>
                <a:cs typeface="Times New Roman" pitchFamily="18" charset="0"/>
              </a:rPr>
              <a:t>Муниципальное бюджетное дошкольное образовательное учреждение</a:t>
            </a:r>
          </a:p>
          <a:p>
            <a:pPr algn="ctr"/>
            <a:r>
              <a:rPr lang="ru-RU" sz="2000" dirty="0" smtClean="0">
                <a:solidFill>
                  <a:srgbClr val="006600"/>
                </a:solidFill>
                <a:latin typeface="Times New Roman" pitchFamily="18" charset="0"/>
                <a:cs typeface="Times New Roman" pitchFamily="18" charset="0"/>
              </a:rPr>
              <a:t>«Детский сад - № 180» городского округа Самара</a:t>
            </a:r>
            <a:endParaRPr lang="ru-RU" sz="2000" dirty="0">
              <a:solidFill>
                <a:srgbClr val="006600"/>
              </a:solidFill>
              <a:latin typeface="Times New Roman" pitchFamily="18" charset="0"/>
              <a:cs typeface="Times New Roman" pitchFamily="18" charset="0"/>
            </a:endParaRPr>
          </a:p>
        </p:txBody>
      </p:sp>
      <p:sp>
        <p:nvSpPr>
          <p:cNvPr id="6" name="Прямоугольник 5"/>
          <p:cNvSpPr/>
          <p:nvPr/>
        </p:nvSpPr>
        <p:spPr>
          <a:xfrm>
            <a:off x="4572000" y="4293096"/>
            <a:ext cx="4572000" cy="1015663"/>
          </a:xfrm>
          <a:prstGeom prst="rect">
            <a:avLst/>
          </a:prstGeom>
        </p:spPr>
        <p:txBody>
          <a:bodyPr>
            <a:spAutoFit/>
          </a:bodyPr>
          <a:lstStyle/>
          <a:p>
            <a:pPr algn="ctr"/>
            <a:r>
              <a:rPr lang="ru-RU" sz="2000" b="1" spc="50" dirty="0" smtClean="0">
                <a:ln w="11430"/>
                <a:solidFill>
                  <a:srgbClr val="006600"/>
                </a:solidFill>
                <a:latin typeface="Times New Roman" pitchFamily="18" charset="0"/>
                <a:cs typeface="Times New Roman" pitchFamily="18" charset="0"/>
              </a:rPr>
              <a:t>Презентация подготовлена </a:t>
            </a:r>
          </a:p>
          <a:p>
            <a:pPr algn="ctr"/>
            <a:r>
              <a:rPr lang="ru-RU" sz="2000" b="1" spc="50" dirty="0" smtClean="0">
                <a:ln w="11430"/>
                <a:solidFill>
                  <a:srgbClr val="006600"/>
                </a:solidFill>
                <a:latin typeface="Times New Roman" pitchFamily="18" charset="0"/>
                <a:cs typeface="Times New Roman" pitchFamily="18" charset="0"/>
              </a:rPr>
              <a:t>музыкальным руководителем</a:t>
            </a:r>
          </a:p>
          <a:p>
            <a:pPr algn="ctr"/>
            <a:r>
              <a:rPr lang="ru-RU" sz="2000" b="1" spc="50" dirty="0" smtClean="0">
                <a:ln w="11430"/>
                <a:solidFill>
                  <a:srgbClr val="006600"/>
                </a:solidFill>
                <a:latin typeface="Times New Roman" pitchFamily="18" charset="0"/>
                <a:cs typeface="Times New Roman" pitchFamily="18" charset="0"/>
              </a:rPr>
              <a:t>Цыгановой У.И.</a:t>
            </a:r>
            <a:endParaRPr lang="ru-RU" sz="2000" b="1" spc="50" dirty="0">
              <a:ln w="11430"/>
              <a:solidFill>
                <a:srgbClr val="006600"/>
              </a:solidFill>
              <a:latin typeface="Times New Roman" pitchFamily="18" charset="0"/>
              <a:cs typeface="Times New Roman" pitchFamily="18" charset="0"/>
            </a:endParaRPr>
          </a:p>
        </p:txBody>
      </p:sp>
      <p:sp>
        <p:nvSpPr>
          <p:cNvPr id="7" name="TextBox 6"/>
          <p:cNvSpPr txBox="1"/>
          <p:nvPr/>
        </p:nvSpPr>
        <p:spPr>
          <a:xfrm>
            <a:off x="2915816" y="1196752"/>
            <a:ext cx="5400600" cy="2246769"/>
          </a:xfrm>
          <a:prstGeom prst="rect">
            <a:avLst/>
          </a:prstGeom>
          <a:noFill/>
        </p:spPr>
        <p:txBody>
          <a:bodyPr wrap="square" rtlCol="0">
            <a:spAutoFit/>
          </a:bodyPr>
          <a:lstStyle/>
          <a:p>
            <a:pPr algn="ctr"/>
            <a:r>
              <a:rPr lang="ru-RU" sz="2800" b="1" dirty="0" smtClean="0">
                <a:solidFill>
                  <a:srgbClr val="002060"/>
                </a:solidFill>
                <a:latin typeface="Times New Roman" pitchFamily="18" charset="0"/>
                <a:cs typeface="Times New Roman" pitchFamily="18" charset="0"/>
              </a:rPr>
              <a:t>Педагогическая поддержка музыкальных </a:t>
            </a:r>
          </a:p>
          <a:p>
            <a:pPr algn="ctr"/>
            <a:r>
              <a:rPr lang="ru-RU" sz="2800" b="1" dirty="0" smtClean="0">
                <a:solidFill>
                  <a:srgbClr val="002060"/>
                </a:solidFill>
                <a:latin typeface="Times New Roman" pitchFamily="18" charset="0"/>
                <a:cs typeface="Times New Roman" pitchFamily="18" charset="0"/>
              </a:rPr>
              <a:t>способностей дошкольников в процессе </a:t>
            </a:r>
          </a:p>
          <a:p>
            <a:pPr algn="ctr"/>
            <a:r>
              <a:rPr lang="ru-RU" sz="2800" b="1" dirty="0" smtClean="0">
                <a:solidFill>
                  <a:srgbClr val="002060"/>
                </a:solidFill>
                <a:latin typeface="Times New Roman" pitchFamily="18" charset="0"/>
                <a:cs typeface="Times New Roman" pitchFamily="18" charset="0"/>
              </a:rPr>
              <a:t>о</a:t>
            </a:r>
            <a:r>
              <a:rPr lang="ru-RU" sz="2800" b="1" dirty="0" smtClean="0">
                <a:solidFill>
                  <a:srgbClr val="002060"/>
                </a:solidFill>
                <a:latin typeface="Times New Roman" pitchFamily="18" charset="0"/>
                <a:cs typeface="Times New Roman" pitchFamily="18" charset="0"/>
              </a:rPr>
              <a:t>бучения пению</a:t>
            </a:r>
            <a:endParaRPr lang="ru-RU" sz="2800" b="1" dirty="0">
              <a:solidFill>
                <a:srgbClr val="002060"/>
              </a:solidFill>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3" cstate="print"/>
          <a:srcRect/>
          <a:stretch>
            <a:fillRect/>
          </a:stretch>
        </p:blipFill>
        <p:spPr bwMode="auto">
          <a:xfrm>
            <a:off x="1331641" y="3364335"/>
            <a:ext cx="3240360" cy="3240360"/>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3" name="Прямоугольник 2"/>
          <p:cNvSpPr/>
          <p:nvPr/>
        </p:nvSpPr>
        <p:spPr>
          <a:xfrm>
            <a:off x="323528" y="260648"/>
            <a:ext cx="7560840" cy="3724096"/>
          </a:xfrm>
          <a:prstGeom prst="rect">
            <a:avLst/>
          </a:prstGeom>
        </p:spPr>
        <p:txBody>
          <a:bodyPr wrap="square">
            <a:spAutoFit/>
          </a:bodyPr>
          <a:lstStyle/>
          <a:p>
            <a:r>
              <a:rPr lang="ru-RU" sz="2400" dirty="0" smtClean="0">
                <a:latin typeface="Times New Roman" pitchFamily="18" charset="0"/>
                <a:cs typeface="Times New Roman" pitchFamily="18" charset="0"/>
              </a:rPr>
              <a:t>	</a:t>
            </a:r>
            <a:r>
              <a:rPr lang="ru-RU" sz="4400" b="1" dirty="0" smtClean="0">
                <a:solidFill>
                  <a:srgbClr val="C00000"/>
                </a:solidFill>
                <a:latin typeface="Times New Roman" pitchFamily="18" charset="0"/>
                <a:cs typeface="Times New Roman" pitchFamily="18" charset="0"/>
              </a:rPr>
              <a:t>Талант </a:t>
            </a:r>
            <a:endParaRPr lang="ru-RU" sz="2400" dirty="0" smtClean="0">
              <a:latin typeface="Times New Roman" pitchFamily="18" charset="0"/>
              <a:cs typeface="Times New Roman" pitchFamily="18" charset="0"/>
            </a:endParaRPr>
          </a:p>
          <a:p>
            <a:r>
              <a:rPr lang="ru-RU" sz="2400" dirty="0" smtClean="0">
                <a:latin typeface="Times New Roman" pitchFamily="18" charset="0"/>
                <a:cs typeface="Times New Roman" pitchFamily="18" charset="0"/>
              </a:rPr>
              <a:t>высокий </a:t>
            </a:r>
            <a:r>
              <a:rPr lang="ru-RU" sz="2400" dirty="0" smtClean="0">
                <a:latin typeface="Times New Roman" pitchFamily="18" charset="0"/>
                <a:cs typeface="Times New Roman" pitchFamily="18" charset="0"/>
              </a:rPr>
              <a:t>уровень развития способностей, проявляющихся в творческих достижениях, важных в контексте развития культуры. В различных областях талант может проявляться в разное время. Так, в музыке, рисовании, математике, лингвистике обычно он проявляется в раннем возрасте, а талант в литературной, научной или организаторской сферах обнаруживаются в более позднем возрасте</a:t>
            </a:r>
            <a:r>
              <a:rPr lang="ru-RU" dirty="0" smtClean="0"/>
              <a:t>.</a:t>
            </a:r>
            <a:endParaRPr lang="ru-RU" dirty="0"/>
          </a:p>
        </p:txBody>
      </p:sp>
      <p:pic>
        <p:nvPicPr>
          <p:cNvPr id="2050" name="Picture 2"/>
          <p:cNvPicPr>
            <a:picLocks noChangeAspect="1" noChangeArrowheads="1"/>
          </p:cNvPicPr>
          <p:nvPr/>
        </p:nvPicPr>
        <p:blipFill>
          <a:blip r:embed="rId3" cstate="print"/>
          <a:srcRect/>
          <a:stretch>
            <a:fillRect/>
          </a:stretch>
        </p:blipFill>
        <p:spPr bwMode="auto">
          <a:xfrm>
            <a:off x="3779912" y="3645024"/>
            <a:ext cx="4060503" cy="3045377"/>
          </a:xfrm>
          <a:prstGeom prst="rect">
            <a:avLst/>
          </a:prstGeom>
          <a:noFill/>
          <a:ln w="9525">
            <a:noFill/>
            <a:miter lim="800000"/>
            <a:headEnd/>
            <a:tailEnd/>
          </a:ln>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4" name="Прямоугольник 3"/>
          <p:cNvSpPr/>
          <p:nvPr/>
        </p:nvSpPr>
        <p:spPr>
          <a:xfrm>
            <a:off x="323528" y="332656"/>
            <a:ext cx="7416824" cy="2554545"/>
          </a:xfrm>
          <a:prstGeom prst="rect">
            <a:avLst/>
          </a:prstGeom>
        </p:spPr>
        <p:txBody>
          <a:bodyPr wrap="square">
            <a:spAutoFit/>
          </a:bodyPr>
          <a:lstStyle/>
          <a:p>
            <a:r>
              <a:rPr lang="ru-RU" sz="3200" b="1" i="1" dirty="0" smtClean="0">
                <a:solidFill>
                  <a:srgbClr val="FF0066"/>
                </a:solidFill>
                <a:latin typeface="Times New Roman" pitchFamily="18" charset="0"/>
                <a:cs typeface="Times New Roman" pitchFamily="18" charset="0"/>
              </a:rPr>
              <a:t>Владение голосом дает возможность сиюминутно выразить свои чувства в пении, и этот эмоциональный всплеск заряжает его жизненной энергией!» </a:t>
            </a:r>
            <a:endParaRPr lang="ru-RU" sz="3200" b="1" i="1" dirty="0" smtClean="0">
              <a:solidFill>
                <a:srgbClr val="FF0066"/>
              </a:solidFill>
              <a:latin typeface="Times New Roman" pitchFamily="18" charset="0"/>
              <a:cs typeface="Times New Roman" pitchFamily="18" charset="0"/>
            </a:endParaRPr>
          </a:p>
          <a:p>
            <a:pPr algn="r"/>
            <a:r>
              <a:rPr lang="ru-RU" sz="3200" b="1" i="1" dirty="0" smtClean="0">
                <a:solidFill>
                  <a:srgbClr val="FF0066"/>
                </a:solidFill>
                <a:latin typeface="Times New Roman" pitchFamily="18" charset="0"/>
                <a:cs typeface="Times New Roman" pitchFamily="18" charset="0"/>
              </a:rPr>
              <a:t>В. Шереметьев</a:t>
            </a:r>
            <a:endParaRPr lang="ru-RU" sz="3200" dirty="0">
              <a:latin typeface="Times New Roman" pitchFamily="18" charset="0"/>
              <a:cs typeface="Times New Roman" pitchFamily="18" charset="0"/>
            </a:endParaRPr>
          </a:p>
        </p:txBody>
      </p:sp>
      <p:sp>
        <p:nvSpPr>
          <p:cNvPr id="5" name="Прямоугольник 4"/>
          <p:cNvSpPr/>
          <p:nvPr/>
        </p:nvSpPr>
        <p:spPr>
          <a:xfrm>
            <a:off x="3333423" y="3244334"/>
            <a:ext cx="184731" cy="369332"/>
          </a:xfrm>
          <a:prstGeom prst="rect">
            <a:avLst/>
          </a:prstGeom>
        </p:spPr>
        <p:txBody>
          <a:bodyPr wrap="none">
            <a:spAutoFit/>
          </a:bodyPr>
          <a:lstStyle/>
          <a:p>
            <a:endParaRPr lang="ru-RU" dirty="0"/>
          </a:p>
        </p:txBody>
      </p:sp>
      <p:sp>
        <p:nvSpPr>
          <p:cNvPr id="6" name="Прямоугольник 5"/>
          <p:cNvSpPr/>
          <p:nvPr/>
        </p:nvSpPr>
        <p:spPr>
          <a:xfrm>
            <a:off x="755576" y="2636912"/>
            <a:ext cx="8136904" cy="2958502"/>
          </a:xfrm>
          <a:prstGeom prst="rect">
            <a:avLst/>
          </a:prstGeom>
        </p:spPr>
        <p:txBody>
          <a:bodyPr wrap="square">
            <a:spAutoFit/>
          </a:bodyPr>
          <a:lstStyle/>
          <a:p>
            <a:pPr indent="450850" algn="r" eaLnBrk="0" hangingPunct="0">
              <a:lnSpc>
                <a:spcPct val="150000"/>
              </a:lnSpc>
            </a:pPr>
            <a:r>
              <a:rPr lang="ru-RU" sz="3200" b="1" i="1" dirty="0" smtClean="0">
                <a:solidFill>
                  <a:srgbClr val="009900"/>
                </a:solidFill>
                <a:latin typeface="Times New Roman" pitchFamily="18" charset="0"/>
                <a:ea typeface="Times New Roman" pitchFamily="18" charset="0"/>
                <a:cs typeface="Times New Roman" pitchFamily="18" charset="0"/>
              </a:rPr>
              <a:t>«Голосовой аппарат является не только исполнителем, но и в такой же мере участником формирования музыкального слуха и памяти» (В.В.Каменский)</a:t>
            </a:r>
            <a:endParaRPr lang="ru-RU" sz="3200" dirty="0">
              <a:solidFill>
                <a:srgbClr val="009900"/>
              </a:solidFill>
              <a:latin typeface="Times New Roman" pitchFamily="18" charset="0"/>
              <a:ea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3" name="Прямоугольник 2"/>
          <p:cNvSpPr/>
          <p:nvPr/>
        </p:nvSpPr>
        <p:spPr>
          <a:xfrm>
            <a:off x="1187624" y="620688"/>
            <a:ext cx="6552728" cy="4524315"/>
          </a:xfrm>
          <a:prstGeom prst="rect">
            <a:avLst/>
          </a:prstGeom>
        </p:spPr>
        <p:txBody>
          <a:bodyPr wrap="square">
            <a:spAutoFit/>
          </a:bodyPr>
          <a:lstStyle/>
          <a:p>
            <a:pPr algn="ctr"/>
            <a:r>
              <a:rPr lang="ru-RU" sz="3600" b="1" i="1" dirty="0" smtClean="0">
                <a:solidFill>
                  <a:srgbClr val="009900"/>
                </a:solidFill>
                <a:latin typeface="Times New Roman" pitchFamily="18" charset="0"/>
                <a:cs typeface="Times New Roman" pitchFamily="18" charset="0"/>
              </a:rPr>
              <a:t>«Отсутствие раннего проявления </a:t>
            </a:r>
            <a:br>
              <a:rPr lang="ru-RU" sz="3600" b="1" i="1" dirty="0" smtClean="0">
                <a:solidFill>
                  <a:srgbClr val="009900"/>
                </a:solidFill>
                <a:latin typeface="Times New Roman" pitchFamily="18" charset="0"/>
                <a:cs typeface="Times New Roman" pitchFamily="18" charset="0"/>
              </a:rPr>
            </a:br>
            <a:r>
              <a:rPr lang="ru-RU" sz="3600" b="1" i="1" dirty="0" smtClean="0">
                <a:solidFill>
                  <a:srgbClr val="009900"/>
                </a:solidFill>
                <a:latin typeface="Times New Roman" pitchFamily="18" charset="0"/>
                <a:cs typeface="Times New Roman" pitchFamily="18" charset="0"/>
              </a:rPr>
              <a:t>способностей не является показателем </a:t>
            </a:r>
            <a:br>
              <a:rPr lang="ru-RU" sz="3600" b="1" i="1" dirty="0" smtClean="0">
                <a:solidFill>
                  <a:srgbClr val="009900"/>
                </a:solidFill>
                <a:latin typeface="Times New Roman" pitchFamily="18" charset="0"/>
                <a:cs typeface="Times New Roman" pitchFamily="18" charset="0"/>
              </a:rPr>
            </a:br>
            <a:r>
              <a:rPr lang="ru-RU" sz="3600" b="1" i="1" dirty="0" smtClean="0">
                <a:solidFill>
                  <a:srgbClr val="009900"/>
                </a:solidFill>
                <a:latin typeface="Times New Roman" pitchFamily="18" charset="0"/>
                <a:cs typeface="Times New Roman" pitchFamily="18" charset="0"/>
              </a:rPr>
              <a:t>слабости или тем более отсутствия способностей»</a:t>
            </a:r>
            <a:br>
              <a:rPr lang="ru-RU" sz="3600" b="1" i="1" dirty="0" smtClean="0">
                <a:solidFill>
                  <a:srgbClr val="009900"/>
                </a:solidFill>
                <a:latin typeface="Times New Roman" pitchFamily="18" charset="0"/>
                <a:cs typeface="Times New Roman" pitchFamily="18" charset="0"/>
              </a:rPr>
            </a:br>
            <a:r>
              <a:rPr lang="ru-RU" sz="3600" b="1" i="1" dirty="0" smtClean="0">
                <a:solidFill>
                  <a:srgbClr val="009900"/>
                </a:solidFill>
                <a:latin typeface="Times New Roman" pitchFamily="18" charset="0"/>
                <a:cs typeface="Times New Roman" pitchFamily="18" charset="0"/>
              </a:rPr>
              <a:t>                                                      </a:t>
            </a:r>
            <a:r>
              <a:rPr lang="ru-RU" sz="3600" i="1" dirty="0" smtClean="0">
                <a:solidFill>
                  <a:srgbClr val="009900"/>
                </a:solidFill>
                <a:latin typeface="Times New Roman" pitchFamily="18" charset="0"/>
                <a:cs typeface="Times New Roman" pitchFamily="18" charset="0"/>
              </a:rPr>
              <a:t>(Б.М. Теплов).</a:t>
            </a:r>
            <a:endParaRPr lang="ru-RU" sz="3600" dirty="0">
              <a:solidFill>
                <a:srgbClr val="0099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pic>
        <p:nvPicPr>
          <p:cNvPr id="13314" name="Picture 2" descr="http://xn--i1abbnckbmcl9fb.xn--p1ai/%D1%81%D1%82%D0%B0%D1%82%D1%8C%D0%B8/629396/img2.png"/>
          <p:cNvPicPr>
            <a:picLocks noChangeAspect="1" noChangeArrowheads="1"/>
          </p:cNvPicPr>
          <p:nvPr/>
        </p:nvPicPr>
        <p:blipFill>
          <a:blip r:embed="rId3" cstate="print"/>
          <a:srcRect/>
          <a:stretch>
            <a:fillRect/>
          </a:stretch>
        </p:blipFill>
        <p:spPr bwMode="auto">
          <a:xfrm>
            <a:off x="827584" y="548680"/>
            <a:ext cx="7488832" cy="5657851"/>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3" name="Прямоугольник 2"/>
          <p:cNvSpPr/>
          <p:nvPr/>
        </p:nvSpPr>
        <p:spPr>
          <a:xfrm>
            <a:off x="539552" y="404664"/>
            <a:ext cx="6840760" cy="954107"/>
          </a:xfrm>
          <a:prstGeom prst="rect">
            <a:avLst/>
          </a:prstGeom>
        </p:spPr>
        <p:txBody>
          <a:bodyPr wrap="square">
            <a:spAutoFit/>
          </a:bodyPr>
          <a:lstStyle/>
          <a:p>
            <a:pPr algn="ctr"/>
            <a:r>
              <a:rPr lang="ru-RU" sz="2800" b="1" i="1" dirty="0" smtClean="0">
                <a:solidFill>
                  <a:srgbClr val="FF0000"/>
                </a:solidFill>
                <a:latin typeface="Times New Roman" pitchFamily="18" charset="0"/>
                <a:cs typeface="Times New Roman" pitchFamily="18" charset="0"/>
              </a:rPr>
              <a:t>Пение — </a:t>
            </a:r>
            <a:r>
              <a:rPr lang="ru-RU" sz="2800" b="1" i="1" dirty="0" smtClean="0">
                <a:solidFill>
                  <a:srgbClr val="FF0000"/>
                </a:solidFill>
                <a:latin typeface="Times New Roman" pitchFamily="18" charset="0"/>
                <a:cs typeface="Times New Roman" pitchFamily="18" charset="0"/>
              </a:rPr>
              <a:t>один  </a:t>
            </a:r>
            <a:r>
              <a:rPr lang="ru-RU" sz="2800" b="1" i="1" dirty="0" smtClean="0">
                <a:solidFill>
                  <a:srgbClr val="FF0000"/>
                </a:solidFill>
                <a:latin typeface="Times New Roman" pitchFamily="18" charset="0"/>
                <a:cs typeface="Times New Roman" pitchFamily="18" charset="0"/>
              </a:rPr>
              <a:t>из ведущих видов детского исполнительства.</a:t>
            </a:r>
            <a:endParaRPr lang="ru-RU" sz="2800" dirty="0">
              <a:solidFill>
                <a:srgbClr val="FF0000"/>
              </a:solidFill>
              <a:latin typeface="Times New Roman" pitchFamily="18" charset="0"/>
              <a:cs typeface="Times New Roman" pitchFamily="18" charset="0"/>
            </a:endParaRPr>
          </a:p>
        </p:txBody>
      </p:sp>
      <p:sp>
        <p:nvSpPr>
          <p:cNvPr id="4" name="Прямоугольник 3"/>
          <p:cNvSpPr/>
          <p:nvPr/>
        </p:nvSpPr>
        <p:spPr>
          <a:xfrm>
            <a:off x="611560" y="1484784"/>
            <a:ext cx="8064896" cy="2492990"/>
          </a:xfrm>
          <a:prstGeom prst="rect">
            <a:avLst/>
          </a:prstGeom>
        </p:spPr>
        <p:txBody>
          <a:bodyPr wrap="square">
            <a:spAutoFit/>
          </a:bodyPr>
          <a:lstStyle/>
          <a:p>
            <a:pPr algn="ctr"/>
            <a:r>
              <a:rPr lang="ru-RU" sz="2400" b="1" i="1" dirty="0" smtClean="0">
                <a:solidFill>
                  <a:srgbClr val="C00000"/>
                </a:solidFill>
                <a:latin typeface="Times New Roman" pitchFamily="18" charset="0"/>
                <a:cs typeface="Times New Roman" pitchFamily="18" charset="0"/>
              </a:rPr>
              <a:t>Певческие навыки как средства обучения выразительному пению.</a:t>
            </a:r>
          </a:p>
          <a:p>
            <a:pPr algn="ctr"/>
            <a:endParaRPr lang="ru-RU" i="1" dirty="0" smtClean="0">
              <a:solidFill>
                <a:srgbClr val="C00000"/>
              </a:solidFill>
            </a:endParaRPr>
          </a:p>
          <a:p>
            <a:pPr algn="ctr"/>
            <a:endParaRPr lang="ru-RU" dirty="0" smtClean="0"/>
          </a:p>
          <a:p>
            <a:pPr algn="ctr"/>
            <a:endParaRPr lang="ru-RU" dirty="0" smtClean="0"/>
          </a:p>
          <a:p>
            <a:pPr algn="ctr"/>
            <a:endParaRPr lang="ru-RU" dirty="0" smtClean="0"/>
          </a:p>
          <a:p>
            <a:pPr algn="ctr"/>
            <a:endParaRPr lang="ru-RU" dirty="0" smtClean="0"/>
          </a:p>
          <a:p>
            <a:pPr algn="ctr"/>
            <a:endParaRPr lang="ru-RU" dirty="0" smtClean="0"/>
          </a:p>
        </p:txBody>
      </p:sp>
      <p:sp>
        <p:nvSpPr>
          <p:cNvPr id="5" name="Прямоугольник 4"/>
          <p:cNvSpPr/>
          <p:nvPr/>
        </p:nvSpPr>
        <p:spPr>
          <a:xfrm>
            <a:off x="2286000" y="3105835"/>
            <a:ext cx="4572000" cy="369332"/>
          </a:xfrm>
          <a:prstGeom prst="rect">
            <a:avLst/>
          </a:prstGeom>
        </p:spPr>
        <p:txBody>
          <a:bodyPr>
            <a:spAutoFit/>
          </a:bodyPr>
          <a:lstStyle/>
          <a:p>
            <a:pPr algn="ctr">
              <a:defRPr/>
            </a:pPr>
            <a:endParaRPr lang="ru-RU" b="1" dirty="0">
              <a:solidFill>
                <a:schemeClr val="accent2">
                  <a:lumMod val="50000"/>
                </a:schemeClr>
              </a:solidFill>
            </a:endParaRPr>
          </a:p>
        </p:txBody>
      </p:sp>
      <p:sp>
        <p:nvSpPr>
          <p:cNvPr id="6" name="Скругленный прямоугольник 5"/>
          <p:cNvSpPr/>
          <p:nvPr/>
        </p:nvSpPr>
        <p:spPr>
          <a:xfrm>
            <a:off x="1259632" y="2564904"/>
            <a:ext cx="2808312" cy="12024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ru-RU" sz="2000" b="1" dirty="0" smtClean="0">
                <a:solidFill>
                  <a:srgbClr val="006600"/>
                </a:solidFill>
                <a:latin typeface="Times New Roman" pitchFamily="18" charset="0"/>
                <a:cs typeface="Times New Roman" pitchFamily="18" charset="0"/>
              </a:rPr>
              <a:t>ХОРОВЫЕ</a:t>
            </a:r>
          </a:p>
          <a:p>
            <a:pPr algn="ctr">
              <a:defRPr/>
            </a:pPr>
            <a:r>
              <a:rPr lang="ru-RU" sz="2000" b="1" dirty="0" smtClean="0">
                <a:solidFill>
                  <a:srgbClr val="006600"/>
                </a:solidFill>
                <a:latin typeface="Times New Roman" pitchFamily="18" charset="0"/>
                <a:cs typeface="Times New Roman" pitchFamily="18" charset="0"/>
              </a:rPr>
              <a:t>НАВЫКИ</a:t>
            </a:r>
          </a:p>
          <a:p>
            <a:pPr algn="ctr"/>
            <a:endParaRPr lang="ru-RU" dirty="0"/>
          </a:p>
        </p:txBody>
      </p:sp>
      <p:sp>
        <p:nvSpPr>
          <p:cNvPr id="8" name="Прямоугольник 7"/>
          <p:cNvSpPr/>
          <p:nvPr/>
        </p:nvSpPr>
        <p:spPr>
          <a:xfrm>
            <a:off x="2286000" y="3105835"/>
            <a:ext cx="4572000" cy="369332"/>
          </a:xfrm>
          <a:prstGeom prst="rect">
            <a:avLst/>
          </a:prstGeom>
        </p:spPr>
        <p:txBody>
          <a:bodyPr>
            <a:spAutoFit/>
          </a:bodyPr>
          <a:lstStyle/>
          <a:p>
            <a:pPr algn="ctr">
              <a:defRPr/>
            </a:pPr>
            <a:endParaRPr lang="ru-RU" b="1" dirty="0"/>
          </a:p>
        </p:txBody>
      </p:sp>
      <p:sp>
        <p:nvSpPr>
          <p:cNvPr id="9" name="Блок-схема: альтернативный процесс 8"/>
          <p:cNvSpPr/>
          <p:nvPr/>
        </p:nvSpPr>
        <p:spPr>
          <a:xfrm>
            <a:off x="5220072" y="2564904"/>
            <a:ext cx="2376264" cy="122413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ru-RU" sz="2000" b="1" dirty="0" smtClean="0">
                <a:solidFill>
                  <a:srgbClr val="006600"/>
                </a:solidFill>
                <a:latin typeface="Times New Roman" pitchFamily="18" charset="0"/>
                <a:cs typeface="Times New Roman" pitchFamily="18" charset="0"/>
              </a:rPr>
              <a:t>ВОКАЛЬНЫЕ </a:t>
            </a:r>
          </a:p>
          <a:p>
            <a:pPr algn="ctr">
              <a:defRPr/>
            </a:pPr>
            <a:r>
              <a:rPr lang="ru-RU" sz="2000" b="1" dirty="0" smtClean="0">
                <a:solidFill>
                  <a:srgbClr val="006600"/>
                </a:solidFill>
                <a:latin typeface="Times New Roman" pitchFamily="18" charset="0"/>
                <a:cs typeface="Times New Roman" pitchFamily="18" charset="0"/>
              </a:rPr>
              <a:t>НАВЫКИ</a:t>
            </a:r>
            <a:endParaRPr lang="ru-RU" sz="2000" b="1" dirty="0">
              <a:solidFill>
                <a:srgbClr val="006600"/>
              </a:solidFill>
              <a:latin typeface="Times New Roman" pitchFamily="18" charset="0"/>
              <a:cs typeface="Times New Roman" pitchFamily="18" charset="0"/>
            </a:endParaRPr>
          </a:p>
        </p:txBody>
      </p:sp>
      <p:sp>
        <p:nvSpPr>
          <p:cNvPr id="10" name="4-конечная звезда 9"/>
          <p:cNvSpPr/>
          <p:nvPr/>
        </p:nvSpPr>
        <p:spPr>
          <a:xfrm>
            <a:off x="1403648" y="3789040"/>
            <a:ext cx="432048" cy="504056"/>
          </a:xfrm>
          <a:prstGeom prst="star4">
            <a:avLst>
              <a:gd name="adj" fmla="val 125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4-конечная звезда 10"/>
          <p:cNvSpPr/>
          <p:nvPr/>
        </p:nvSpPr>
        <p:spPr>
          <a:xfrm>
            <a:off x="3203848" y="3861048"/>
            <a:ext cx="432048" cy="504056"/>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4-конечная звезда 12"/>
          <p:cNvSpPr/>
          <p:nvPr/>
        </p:nvSpPr>
        <p:spPr>
          <a:xfrm rot="1176205">
            <a:off x="5004048" y="3861048"/>
            <a:ext cx="432048" cy="504056"/>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4-конечная звезда 13"/>
          <p:cNvSpPr/>
          <p:nvPr/>
        </p:nvSpPr>
        <p:spPr>
          <a:xfrm>
            <a:off x="6444208" y="3861048"/>
            <a:ext cx="432048" cy="504056"/>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4-конечная звезда 14"/>
          <p:cNvSpPr/>
          <p:nvPr/>
        </p:nvSpPr>
        <p:spPr>
          <a:xfrm rot="20187159">
            <a:off x="7452320" y="3861048"/>
            <a:ext cx="432048" cy="504056"/>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Овал 15"/>
          <p:cNvSpPr/>
          <p:nvPr/>
        </p:nvSpPr>
        <p:spPr>
          <a:xfrm>
            <a:off x="899592" y="4365104"/>
            <a:ext cx="1368152" cy="15841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ru-RU" sz="2000" b="1" u="sng" dirty="0" smtClean="0">
                <a:solidFill>
                  <a:srgbClr val="0000FF"/>
                </a:solidFill>
                <a:latin typeface="Times New Roman" pitchFamily="18" charset="0"/>
                <a:cs typeface="Times New Roman" pitchFamily="18" charset="0"/>
              </a:rPr>
              <a:t>Строй</a:t>
            </a:r>
          </a:p>
          <a:p>
            <a:pPr algn="ctr">
              <a:defRPr/>
            </a:pPr>
            <a:r>
              <a:rPr lang="ru-RU" sz="2000" b="1" dirty="0" smtClean="0">
                <a:solidFill>
                  <a:srgbClr val="0000FF"/>
                </a:solidFill>
                <a:latin typeface="Times New Roman" pitchFamily="18" charset="0"/>
                <a:cs typeface="Times New Roman" pitchFamily="18" charset="0"/>
              </a:rPr>
              <a:t>(чисто- та </a:t>
            </a:r>
          </a:p>
          <a:p>
            <a:pPr algn="ctr">
              <a:defRPr/>
            </a:pPr>
            <a:r>
              <a:rPr lang="ru-RU" sz="2000" b="1" dirty="0" smtClean="0">
                <a:solidFill>
                  <a:srgbClr val="0000FF"/>
                </a:solidFill>
                <a:latin typeface="Times New Roman" pitchFamily="18" charset="0"/>
                <a:cs typeface="Times New Roman" pitchFamily="18" charset="0"/>
              </a:rPr>
              <a:t>интонации)</a:t>
            </a:r>
            <a:endParaRPr lang="ru-RU" sz="2000" b="1" dirty="0">
              <a:solidFill>
                <a:srgbClr val="0000FF"/>
              </a:solidFill>
              <a:latin typeface="Times New Roman" pitchFamily="18" charset="0"/>
              <a:cs typeface="Times New Roman" pitchFamily="18" charset="0"/>
            </a:endParaRPr>
          </a:p>
        </p:txBody>
      </p:sp>
      <p:sp>
        <p:nvSpPr>
          <p:cNvPr id="17" name="Овал 16"/>
          <p:cNvSpPr/>
          <p:nvPr/>
        </p:nvSpPr>
        <p:spPr>
          <a:xfrm>
            <a:off x="2699792" y="4365104"/>
            <a:ext cx="1440160" cy="16561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ru-RU" sz="2000" b="1" u="sng" dirty="0" smtClean="0">
                <a:solidFill>
                  <a:srgbClr val="0000FF"/>
                </a:solidFill>
                <a:latin typeface="Times New Roman" pitchFamily="18" charset="0"/>
                <a:cs typeface="Times New Roman" pitchFamily="18" charset="0"/>
              </a:rPr>
              <a:t>Ан-</a:t>
            </a:r>
          </a:p>
          <a:p>
            <a:pPr algn="ctr">
              <a:defRPr/>
            </a:pPr>
            <a:r>
              <a:rPr lang="ru-RU" sz="2000" b="1" u="sng" dirty="0" err="1" smtClean="0">
                <a:solidFill>
                  <a:srgbClr val="0000FF"/>
                </a:solidFill>
                <a:latin typeface="Times New Roman" pitchFamily="18" charset="0"/>
                <a:cs typeface="Times New Roman" pitchFamily="18" charset="0"/>
              </a:rPr>
              <a:t>самбль</a:t>
            </a:r>
            <a:r>
              <a:rPr lang="ru-RU" sz="2000" b="1" u="sng" dirty="0" smtClean="0">
                <a:solidFill>
                  <a:srgbClr val="0000FF"/>
                </a:solidFill>
                <a:latin typeface="Times New Roman" pitchFamily="18" charset="0"/>
                <a:cs typeface="Times New Roman" pitchFamily="18" charset="0"/>
              </a:rPr>
              <a:t>        </a:t>
            </a:r>
            <a:r>
              <a:rPr lang="ru-RU" sz="2000" b="1" dirty="0" smtClean="0">
                <a:solidFill>
                  <a:srgbClr val="0000FF"/>
                </a:solidFill>
                <a:latin typeface="Times New Roman" pitchFamily="18" charset="0"/>
                <a:cs typeface="Times New Roman" pitchFamily="18" charset="0"/>
              </a:rPr>
              <a:t>слаженность</a:t>
            </a:r>
            <a:endParaRPr lang="ru-RU" sz="2000" b="1" dirty="0">
              <a:solidFill>
                <a:srgbClr val="0000FF"/>
              </a:solidFill>
              <a:latin typeface="Times New Roman" pitchFamily="18" charset="0"/>
              <a:cs typeface="Times New Roman" pitchFamily="18" charset="0"/>
            </a:endParaRPr>
          </a:p>
        </p:txBody>
      </p:sp>
      <p:sp>
        <p:nvSpPr>
          <p:cNvPr id="19" name="Овал 18"/>
          <p:cNvSpPr/>
          <p:nvPr/>
        </p:nvSpPr>
        <p:spPr>
          <a:xfrm>
            <a:off x="4283968" y="4437112"/>
            <a:ext cx="1656184" cy="15841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ru-RU" sz="2000" b="1" dirty="0" smtClean="0">
                <a:solidFill>
                  <a:srgbClr val="0000FF"/>
                </a:solidFill>
                <a:latin typeface="Times New Roman" pitchFamily="18" charset="0"/>
                <a:cs typeface="Times New Roman" pitchFamily="18" charset="0"/>
              </a:rPr>
              <a:t>Дикция</a:t>
            </a:r>
            <a:endParaRPr lang="ru-RU" sz="2000" b="1" dirty="0">
              <a:solidFill>
                <a:srgbClr val="0000FF"/>
              </a:solidFill>
              <a:latin typeface="Times New Roman" pitchFamily="18" charset="0"/>
              <a:cs typeface="Times New Roman" pitchFamily="18" charset="0"/>
            </a:endParaRPr>
          </a:p>
        </p:txBody>
      </p:sp>
      <p:sp>
        <p:nvSpPr>
          <p:cNvPr id="20" name="Овал 19"/>
          <p:cNvSpPr/>
          <p:nvPr/>
        </p:nvSpPr>
        <p:spPr>
          <a:xfrm>
            <a:off x="5940152" y="4437112"/>
            <a:ext cx="1296144" cy="13681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ru-RU" sz="2000" b="1" dirty="0" err="1" smtClean="0">
                <a:solidFill>
                  <a:srgbClr val="0000FF"/>
                </a:solidFill>
                <a:latin typeface="Times New Roman" pitchFamily="18" charset="0"/>
                <a:cs typeface="Times New Roman" pitchFamily="18" charset="0"/>
              </a:rPr>
              <a:t>Дыха</a:t>
            </a:r>
            <a:r>
              <a:rPr lang="ru-RU" sz="2000" b="1" dirty="0" smtClean="0">
                <a:solidFill>
                  <a:srgbClr val="0000FF"/>
                </a:solidFill>
                <a:latin typeface="Times New Roman" pitchFamily="18" charset="0"/>
                <a:cs typeface="Times New Roman" pitchFamily="18" charset="0"/>
              </a:rPr>
              <a:t>-</a:t>
            </a:r>
          </a:p>
          <a:p>
            <a:pPr algn="ctr">
              <a:defRPr/>
            </a:pPr>
            <a:r>
              <a:rPr lang="ru-RU" sz="2000" b="1" dirty="0" err="1" smtClean="0">
                <a:solidFill>
                  <a:srgbClr val="0000FF"/>
                </a:solidFill>
                <a:latin typeface="Times New Roman" pitchFamily="18" charset="0"/>
                <a:cs typeface="Times New Roman" pitchFamily="18" charset="0"/>
              </a:rPr>
              <a:t>ние</a:t>
            </a:r>
            <a:endParaRPr lang="ru-RU" sz="2000" b="1" dirty="0">
              <a:solidFill>
                <a:srgbClr val="0000FF"/>
              </a:solidFill>
              <a:latin typeface="Times New Roman" pitchFamily="18" charset="0"/>
              <a:cs typeface="Times New Roman" pitchFamily="18" charset="0"/>
            </a:endParaRPr>
          </a:p>
        </p:txBody>
      </p:sp>
      <p:sp>
        <p:nvSpPr>
          <p:cNvPr id="21" name="Овал 20"/>
          <p:cNvSpPr/>
          <p:nvPr/>
        </p:nvSpPr>
        <p:spPr>
          <a:xfrm>
            <a:off x="7236296" y="4437112"/>
            <a:ext cx="1512168" cy="12961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ru-RU" sz="2000" b="1" dirty="0" err="1" smtClean="0">
                <a:solidFill>
                  <a:srgbClr val="0000FF"/>
                </a:solidFill>
                <a:latin typeface="Times New Roman" pitchFamily="18" charset="0"/>
                <a:cs typeface="Times New Roman" pitchFamily="18" charset="0"/>
              </a:rPr>
              <a:t>Звуко</a:t>
            </a:r>
            <a:r>
              <a:rPr lang="ru-RU" sz="2000" b="1" dirty="0" smtClean="0">
                <a:solidFill>
                  <a:srgbClr val="0000FF"/>
                </a:solidFill>
                <a:latin typeface="Times New Roman" pitchFamily="18" charset="0"/>
                <a:cs typeface="Times New Roman" pitchFamily="18" charset="0"/>
              </a:rPr>
              <a:t>-</a:t>
            </a:r>
          </a:p>
          <a:p>
            <a:pPr algn="ctr">
              <a:defRPr/>
            </a:pPr>
            <a:r>
              <a:rPr lang="ru-RU" sz="2000" b="1" dirty="0" err="1" smtClean="0">
                <a:solidFill>
                  <a:srgbClr val="0000FF"/>
                </a:solidFill>
                <a:latin typeface="Times New Roman" pitchFamily="18" charset="0"/>
                <a:cs typeface="Times New Roman" pitchFamily="18" charset="0"/>
              </a:rPr>
              <a:t>образо-вание</a:t>
            </a:r>
            <a:endParaRPr lang="ru-RU" sz="2000" b="1" dirty="0">
              <a:solidFill>
                <a:srgbClr val="0000FF"/>
              </a:solidFill>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4" name="Прямоугольник 3"/>
          <p:cNvSpPr/>
          <p:nvPr/>
        </p:nvSpPr>
        <p:spPr>
          <a:xfrm>
            <a:off x="1115616" y="332656"/>
            <a:ext cx="6336704" cy="523220"/>
          </a:xfrm>
          <a:prstGeom prst="rect">
            <a:avLst/>
          </a:prstGeom>
        </p:spPr>
        <p:txBody>
          <a:bodyPr wrap="square">
            <a:spAutoFit/>
          </a:bodyPr>
          <a:lstStyle/>
          <a:p>
            <a:pPr algn="ctr"/>
            <a:r>
              <a:rPr lang="ru-RU" sz="2800" b="1" i="1" dirty="0" smtClean="0">
                <a:solidFill>
                  <a:srgbClr val="FF0000"/>
                </a:solidFill>
                <a:latin typeface="Times New Roman" pitchFamily="18" charset="0"/>
                <a:cs typeface="Times New Roman" pitchFamily="18" charset="0"/>
              </a:rPr>
              <a:t>Певческий диапазон - </a:t>
            </a:r>
            <a:endParaRPr lang="ru-RU" sz="2800" dirty="0">
              <a:latin typeface="Times New Roman" pitchFamily="18" charset="0"/>
              <a:cs typeface="Times New Roman" pitchFamily="18" charset="0"/>
            </a:endParaRPr>
          </a:p>
        </p:txBody>
      </p:sp>
      <p:sp>
        <p:nvSpPr>
          <p:cNvPr id="5" name="Прямоугольник 4"/>
          <p:cNvSpPr/>
          <p:nvPr/>
        </p:nvSpPr>
        <p:spPr>
          <a:xfrm>
            <a:off x="539552" y="1028343"/>
            <a:ext cx="8280920" cy="4524315"/>
          </a:xfrm>
          <a:prstGeom prst="rect">
            <a:avLst/>
          </a:prstGeom>
        </p:spPr>
        <p:txBody>
          <a:bodyPr wrap="square">
            <a:spAutoFit/>
          </a:bodyPr>
          <a:lstStyle/>
          <a:p>
            <a:pPr algn="ctr"/>
            <a:r>
              <a:rPr lang="ru-RU" sz="2400" i="1" dirty="0" smtClean="0">
                <a:solidFill>
                  <a:srgbClr val="000000"/>
                </a:solidFill>
                <a:latin typeface="Times New Roman" pitchFamily="18" charset="0"/>
                <a:cs typeface="Times New Roman" pitchFamily="18" charset="0"/>
              </a:rPr>
              <a:t>объём звуков, который определяется интервалом от самого высокого до самого низкого звука, в пределах которого хорошо звучит голос.</a:t>
            </a:r>
          </a:p>
          <a:p>
            <a:pPr algn="ctr"/>
            <a:r>
              <a:rPr lang="ru-RU" sz="2400" b="1" i="1" u="sng" dirty="0" smtClean="0">
                <a:solidFill>
                  <a:srgbClr val="FF0000"/>
                </a:solidFill>
                <a:latin typeface="Times New Roman" pitchFamily="18" charset="0"/>
                <a:cs typeface="Times New Roman" pitchFamily="18" charset="0"/>
              </a:rPr>
              <a:t>Возрастные особенности певческих диапазонов детей:</a:t>
            </a:r>
          </a:p>
          <a:p>
            <a:r>
              <a:rPr lang="ru-RU" sz="2400" b="1" i="1" dirty="0" smtClean="0">
                <a:solidFill>
                  <a:srgbClr val="FF0000"/>
                </a:solidFill>
                <a:latin typeface="Times New Roman" pitchFamily="18" charset="0"/>
                <a:cs typeface="Times New Roman" pitchFamily="18" charset="0"/>
              </a:rPr>
              <a:t>                                    </a:t>
            </a:r>
            <a:r>
              <a:rPr lang="ru-RU" sz="2400" b="1" i="1" dirty="0" smtClean="0">
                <a:solidFill>
                  <a:srgbClr val="000000"/>
                </a:solidFill>
                <a:latin typeface="Times New Roman" pitchFamily="18" charset="0"/>
                <a:cs typeface="Times New Roman" pitchFamily="18" charset="0"/>
              </a:rPr>
              <a:t>2 – 3 года        </a:t>
            </a:r>
            <a:r>
              <a:rPr lang="ru-RU" sz="2400" i="1" dirty="0" smtClean="0">
                <a:solidFill>
                  <a:srgbClr val="000000"/>
                </a:solidFill>
                <a:latin typeface="Times New Roman" pitchFamily="18" charset="0"/>
                <a:cs typeface="Times New Roman" pitchFamily="18" charset="0"/>
              </a:rPr>
              <a:t>ми – ля</a:t>
            </a:r>
          </a:p>
          <a:p>
            <a:r>
              <a:rPr lang="ru-RU" sz="2400" i="1" dirty="0" smtClean="0">
                <a:solidFill>
                  <a:srgbClr val="000000"/>
                </a:solidFill>
                <a:latin typeface="Times New Roman" pitchFamily="18" charset="0"/>
                <a:cs typeface="Times New Roman" pitchFamily="18" charset="0"/>
              </a:rPr>
              <a:t>                                    </a:t>
            </a:r>
            <a:r>
              <a:rPr lang="ru-RU" sz="2400" b="1" i="1" dirty="0" smtClean="0">
                <a:solidFill>
                  <a:srgbClr val="000000"/>
                </a:solidFill>
                <a:latin typeface="Times New Roman" pitchFamily="18" charset="0"/>
                <a:cs typeface="Times New Roman" pitchFamily="18" charset="0"/>
              </a:rPr>
              <a:t>3 – 4 года        </a:t>
            </a:r>
            <a:r>
              <a:rPr lang="ru-RU" sz="2400" i="1" dirty="0" smtClean="0">
                <a:solidFill>
                  <a:srgbClr val="000000"/>
                </a:solidFill>
                <a:latin typeface="Times New Roman" pitchFamily="18" charset="0"/>
                <a:cs typeface="Times New Roman" pitchFamily="18" charset="0"/>
              </a:rPr>
              <a:t>ре - ля</a:t>
            </a:r>
          </a:p>
          <a:p>
            <a:r>
              <a:rPr lang="ru-RU" sz="2400" i="1" dirty="0" smtClean="0">
                <a:solidFill>
                  <a:srgbClr val="000000"/>
                </a:solidFill>
                <a:latin typeface="Times New Roman" pitchFamily="18" charset="0"/>
                <a:cs typeface="Times New Roman" pitchFamily="18" charset="0"/>
              </a:rPr>
              <a:t>                                    </a:t>
            </a:r>
            <a:r>
              <a:rPr lang="ru-RU" sz="2400" b="1" i="1" dirty="0" smtClean="0">
                <a:solidFill>
                  <a:srgbClr val="000000"/>
                </a:solidFill>
                <a:latin typeface="Times New Roman" pitchFamily="18" charset="0"/>
                <a:cs typeface="Times New Roman" pitchFamily="18" charset="0"/>
              </a:rPr>
              <a:t>4 – 5 лет         </a:t>
            </a:r>
            <a:r>
              <a:rPr lang="ru-RU" sz="2400" i="1" dirty="0" smtClean="0">
                <a:solidFill>
                  <a:srgbClr val="000000"/>
                </a:solidFill>
                <a:latin typeface="Times New Roman" pitchFamily="18" charset="0"/>
                <a:cs typeface="Times New Roman" pitchFamily="18" charset="0"/>
              </a:rPr>
              <a:t>ре – си   </a:t>
            </a:r>
          </a:p>
          <a:p>
            <a:r>
              <a:rPr lang="ru-RU" sz="2400" i="1" dirty="0" smtClean="0">
                <a:solidFill>
                  <a:srgbClr val="000000"/>
                </a:solidFill>
                <a:latin typeface="Times New Roman" pitchFamily="18" charset="0"/>
                <a:cs typeface="Times New Roman" pitchFamily="18" charset="0"/>
              </a:rPr>
              <a:t>                                    </a:t>
            </a:r>
            <a:r>
              <a:rPr lang="ru-RU" sz="2400" b="1" i="1" dirty="0" smtClean="0">
                <a:solidFill>
                  <a:srgbClr val="000000"/>
                </a:solidFill>
                <a:latin typeface="Times New Roman" pitchFamily="18" charset="0"/>
                <a:cs typeface="Times New Roman" pitchFamily="18" charset="0"/>
              </a:rPr>
              <a:t>5 – 6 лет         </a:t>
            </a:r>
            <a:r>
              <a:rPr lang="ru-RU" sz="2400" i="1" dirty="0" smtClean="0">
                <a:solidFill>
                  <a:srgbClr val="000000"/>
                </a:solidFill>
                <a:latin typeface="Times New Roman" pitchFamily="18" charset="0"/>
                <a:cs typeface="Times New Roman" pitchFamily="18" charset="0"/>
              </a:rPr>
              <a:t>ре – си (до2)</a:t>
            </a:r>
          </a:p>
          <a:p>
            <a:r>
              <a:rPr lang="ru-RU" sz="2400" i="1" dirty="0" smtClean="0">
                <a:solidFill>
                  <a:srgbClr val="000000"/>
                </a:solidFill>
                <a:latin typeface="Times New Roman" pitchFamily="18" charset="0"/>
                <a:cs typeface="Times New Roman" pitchFamily="18" charset="0"/>
              </a:rPr>
              <a:t>                                    </a:t>
            </a:r>
            <a:r>
              <a:rPr lang="ru-RU" sz="2400" b="1" i="1" dirty="0" smtClean="0">
                <a:solidFill>
                  <a:srgbClr val="000000"/>
                </a:solidFill>
                <a:latin typeface="Times New Roman" pitchFamily="18" charset="0"/>
                <a:cs typeface="Times New Roman" pitchFamily="18" charset="0"/>
              </a:rPr>
              <a:t>6 – 7 лет         </a:t>
            </a:r>
            <a:r>
              <a:rPr lang="ru-RU" sz="2400" i="1" dirty="0" smtClean="0">
                <a:solidFill>
                  <a:srgbClr val="000000"/>
                </a:solidFill>
                <a:latin typeface="Times New Roman" pitchFamily="18" charset="0"/>
                <a:cs typeface="Times New Roman" pitchFamily="18" charset="0"/>
              </a:rPr>
              <a:t>до –</a:t>
            </a:r>
            <a:r>
              <a:rPr lang="ru-RU" sz="2400" i="1" dirty="0" err="1" smtClean="0">
                <a:solidFill>
                  <a:srgbClr val="000000"/>
                </a:solidFill>
                <a:latin typeface="Times New Roman" pitchFamily="18" charset="0"/>
                <a:cs typeface="Times New Roman" pitchFamily="18" charset="0"/>
              </a:rPr>
              <a:t>до</a:t>
            </a:r>
            <a:r>
              <a:rPr lang="ru-RU" sz="2400" i="1" dirty="0" smtClean="0">
                <a:solidFill>
                  <a:srgbClr val="000000"/>
                </a:solidFill>
                <a:latin typeface="Times New Roman" pitchFamily="18" charset="0"/>
                <a:cs typeface="Times New Roman" pitchFamily="18" charset="0"/>
              </a:rPr>
              <a:t>(ре2)</a:t>
            </a:r>
          </a:p>
          <a:p>
            <a:r>
              <a:rPr lang="ru-RU" sz="2400" b="1" i="1" dirty="0" smtClean="0">
                <a:solidFill>
                  <a:srgbClr val="FF0000"/>
                </a:solidFill>
                <a:latin typeface="Times New Roman" pitchFamily="18" charset="0"/>
                <a:cs typeface="Times New Roman" pitchFamily="18" charset="0"/>
              </a:rPr>
              <a:t>                               </a:t>
            </a:r>
            <a:r>
              <a:rPr lang="ru-RU" sz="2400" b="1" i="1" u="sng" dirty="0" smtClean="0">
                <a:solidFill>
                  <a:srgbClr val="FF0000"/>
                </a:solidFill>
                <a:latin typeface="Times New Roman" pitchFamily="18" charset="0"/>
                <a:cs typeface="Times New Roman" pitchFamily="18" charset="0"/>
              </a:rPr>
              <a:t>Детские голоса делятся на</a:t>
            </a:r>
          </a:p>
          <a:p>
            <a:r>
              <a:rPr lang="ru-RU" sz="2400" i="1" dirty="0" smtClean="0">
                <a:solidFill>
                  <a:srgbClr val="000000"/>
                </a:solidFill>
                <a:latin typeface="Times New Roman" pitchFamily="18" charset="0"/>
                <a:cs typeface="Times New Roman" pitchFamily="18" charset="0"/>
              </a:rPr>
              <a:t>                         </a:t>
            </a:r>
            <a:r>
              <a:rPr lang="ru-RU" sz="2400" i="1" u="sng" dirty="0" smtClean="0">
                <a:solidFill>
                  <a:srgbClr val="000000"/>
                </a:solidFill>
                <a:latin typeface="Times New Roman" pitchFamily="18" charset="0"/>
                <a:cs typeface="Times New Roman" pitchFamily="18" charset="0"/>
              </a:rPr>
              <a:t>высокие</a:t>
            </a:r>
            <a:r>
              <a:rPr lang="ru-RU" sz="2400" i="1" dirty="0" smtClean="0">
                <a:solidFill>
                  <a:srgbClr val="000000"/>
                </a:solidFill>
                <a:latin typeface="Times New Roman" pitchFamily="18" charset="0"/>
                <a:cs typeface="Times New Roman" pitchFamily="18" charset="0"/>
              </a:rPr>
              <a:t> (ре – си),</a:t>
            </a:r>
            <a:r>
              <a:rPr lang="ru-RU" sz="2400" i="1" u="sng" dirty="0" smtClean="0">
                <a:solidFill>
                  <a:srgbClr val="000000"/>
                </a:solidFill>
                <a:latin typeface="Times New Roman" pitchFamily="18" charset="0"/>
                <a:cs typeface="Times New Roman" pitchFamily="18" charset="0"/>
              </a:rPr>
              <a:t>средние</a:t>
            </a:r>
            <a:r>
              <a:rPr lang="ru-RU" sz="2400" i="1" dirty="0" smtClean="0">
                <a:solidFill>
                  <a:srgbClr val="000000"/>
                </a:solidFill>
                <a:latin typeface="Times New Roman" pitchFamily="18" charset="0"/>
                <a:cs typeface="Times New Roman" pitchFamily="18" charset="0"/>
              </a:rPr>
              <a:t> (си – соль),</a:t>
            </a:r>
          </a:p>
          <a:p>
            <a:r>
              <a:rPr lang="ru-RU" sz="2400" i="1" dirty="0" smtClean="0">
                <a:solidFill>
                  <a:srgbClr val="000000"/>
                </a:solidFill>
                <a:latin typeface="Times New Roman" pitchFamily="18" charset="0"/>
                <a:cs typeface="Times New Roman" pitchFamily="18" charset="0"/>
              </a:rPr>
              <a:t>                                                  </a:t>
            </a:r>
            <a:r>
              <a:rPr lang="ru-RU" sz="2400" i="1" u="sng" dirty="0" smtClean="0">
                <a:solidFill>
                  <a:srgbClr val="000000"/>
                </a:solidFill>
                <a:latin typeface="Times New Roman" pitchFamily="18" charset="0"/>
                <a:cs typeface="Times New Roman" pitchFamily="18" charset="0"/>
              </a:rPr>
              <a:t>низкие</a:t>
            </a:r>
            <a:r>
              <a:rPr lang="ru-RU" sz="2400" i="1" dirty="0" smtClean="0">
                <a:solidFill>
                  <a:srgbClr val="000000"/>
                </a:solidFill>
                <a:latin typeface="Times New Roman" pitchFamily="18" charset="0"/>
                <a:cs typeface="Times New Roman" pitchFamily="18" charset="0"/>
              </a:rPr>
              <a:t>(ля – соль)</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25601" name="Rectangle 1"/>
          <p:cNvSpPr>
            <a:spLocks noChangeArrowheads="1"/>
          </p:cNvSpPr>
          <p:nvPr/>
        </p:nvSpPr>
        <p:spPr bwMode="auto">
          <a:xfrm>
            <a:off x="683568" y="1700808"/>
            <a:ext cx="8460432"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645952"/>
                </a:solidFill>
                <a:effectLst/>
                <a:latin typeface="Times New Roman" pitchFamily="18" charset="0"/>
                <a:ea typeface="Times New Roman" pitchFamily="18" charset="0"/>
                <a:cs typeface="Times New Roman" pitchFamily="18" charset="0"/>
              </a:rPr>
              <a:t>1. </a:t>
            </a:r>
            <a:r>
              <a:rPr kumimoji="0" lang="ru-RU" sz="2400" b="0" i="0" u="none" strike="noStrike" cap="none" normalizeH="0" baseline="0" dirty="0" smtClean="0">
                <a:ln>
                  <a:noFill/>
                </a:ln>
                <a:solidFill>
                  <a:srgbClr val="009900"/>
                </a:solidFill>
                <a:effectLst/>
                <a:latin typeface="Times New Roman" pitchFamily="18" charset="0"/>
                <a:ea typeface="Times New Roman" pitchFamily="18" charset="0"/>
                <a:cs typeface="Times New Roman" pitchFamily="18" charset="0"/>
              </a:rPr>
              <a:t>Определение объекта педагогического наблюдения;</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009900"/>
                </a:solidFill>
                <a:effectLst/>
                <a:latin typeface="Times New Roman" pitchFamily="18" charset="0"/>
                <a:ea typeface="Times New Roman" pitchFamily="18" charset="0"/>
                <a:cs typeface="Times New Roman" pitchFamily="18" charset="0"/>
              </a:rPr>
              <a:t>2. Постановка цели;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009900"/>
                </a:solidFill>
                <a:effectLst/>
                <a:latin typeface="Times New Roman" pitchFamily="18" charset="0"/>
                <a:ea typeface="Times New Roman" pitchFamily="18" charset="0"/>
                <a:cs typeface="Times New Roman" pitchFamily="18" charset="0"/>
              </a:rPr>
              <a:t>3. Определение предмета – единицы наблюдения.</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009900"/>
                </a:solidFill>
                <a:effectLst/>
                <a:latin typeface="Times New Roman" pitchFamily="18" charset="0"/>
                <a:ea typeface="Times New Roman" pitchFamily="18" charset="0"/>
                <a:cs typeface="Times New Roman" pitchFamily="18" charset="0"/>
              </a:rPr>
              <a:t>4. Определение сроков проведения педагогического наблюдения.</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009900"/>
                </a:solidFill>
                <a:effectLst/>
                <a:latin typeface="Times New Roman" pitchFamily="18" charset="0"/>
                <a:ea typeface="Times New Roman" pitchFamily="18" charset="0"/>
                <a:cs typeface="Times New Roman" pitchFamily="18" charset="0"/>
              </a:rPr>
              <a:t>5. Проведение процедуры наблюдения</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009900"/>
                </a:solidFill>
                <a:effectLst/>
                <a:latin typeface="Times New Roman" pitchFamily="18" charset="0"/>
                <a:ea typeface="Times New Roman" pitchFamily="18" charset="0"/>
                <a:cs typeface="Times New Roman" pitchFamily="18" charset="0"/>
              </a:rPr>
              <a:t>6. Анализ полученных результатов</a:t>
            </a:r>
            <a:endParaRPr kumimoji="0" lang="ru-RU" sz="2400" b="0" i="0" u="none" strike="noStrike" cap="none" normalizeH="0" baseline="0" dirty="0" smtClean="0">
              <a:ln>
                <a:noFill/>
              </a:ln>
              <a:solidFill>
                <a:srgbClr val="009900"/>
              </a:solidFill>
              <a:effectLst/>
              <a:latin typeface="Times New Roman" pitchFamily="18" charset="0"/>
              <a:cs typeface="Times New Roman" pitchFamily="18" charset="0"/>
            </a:endParaRPr>
          </a:p>
        </p:txBody>
      </p:sp>
      <p:sp>
        <p:nvSpPr>
          <p:cNvPr id="4" name="TextBox 3"/>
          <p:cNvSpPr txBox="1"/>
          <p:nvPr/>
        </p:nvSpPr>
        <p:spPr>
          <a:xfrm>
            <a:off x="755576" y="260648"/>
            <a:ext cx="6768752" cy="1077218"/>
          </a:xfrm>
          <a:prstGeom prst="rect">
            <a:avLst/>
          </a:prstGeom>
          <a:noFill/>
        </p:spPr>
        <p:txBody>
          <a:bodyPr wrap="square" rtlCol="0">
            <a:spAutoFit/>
          </a:bodyPr>
          <a:lstStyle/>
          <a:p>
            <a:pPr algn="ctr"/>
            <a:r>
              <a:rPr lang="ru-RU" sz="3200" b="1" dirty="0" smtClean="0">
                <a:solidFill>
                  <a:srgbClr val="C00000"/>
                </a:solidFill>
                <a:latin typeface="Times New Roman" pitchFamily="18" charset="0"/>
                <a:cs typeface="Times New Roman" pitchFamily="18" charset="0"/>
              </a:rPr>
              <a:t>выявления музыкально </a:t>
            </a:r>
            <a:endParaRPr lang="ru-RU" sz="3200" b="1" dirty="0" smtClean="0">
              <a:solidFill>
                <a:srgbClr val="C00000"/>
              </a:solidFill>
              <a:latin typeface="Times New Roman" pitchFamily="18" charset="0"/>
              <a:cs typeface="Times New Roman" pitchFamily="18" charset="0"/>
            </a:endParaRPr>
          </a:p>
          <a:p>
            <a:pPr algn="r"/>
            <a:r>
              <a:rPr lang="ru-RU" sz="3200" b="1" dirty="0" smtClean="0">
                <a:solidFill>
                  <a:srgbClr val="C00000"/>
                </a:solidFill>
                <a:latin typeface="Times New Roman" pitchFamily="18" charset="0"/>
                <a:cs typeface="Times New Roman" pitchFamily="18" charset="0"/>
              </a:rPr>
              <a:t>одаренных </a:t>
            </a:r>
            <a:r>
              <a:rPr lang="ru-RU" sz="3200" b="1" dirty="0" smtClean="0">
                <a:solidFill>
                  <a:srgbClr val="C00000"/>
                </a:solidFill>
                <a:latin typeface="Times New Roman" pitchFamily="18" charset="0"/>
                <a:cs typeface="Times New Roman" pitchFamily="18" charset="0"/>
              </a:rPr>
              <a:t>детей</a:t>
            </a:r>
            <a:endParaRPr lang="ru-RU" sz="3200" b="1" dirty="0">
              <a:solidFill>
                <a:srgbClr val="C00000"/>
              </a:solidFill>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3" name="Прямоугольник 2"/>
          <p:cNvSpPr/>
          <p:nvPr/>
        </p:nvSpPr>
        <p:spPr>
          <a:xfrm>
            <a:off x="539552" y="260648"/>
            <a:ext cx="6912768" cy="523220"/>
          </a:xfrm>
          <a:prstGeom prst="rect">
            <a:avLst/>
          </a:prstGeom>
        </p:spPr>
        <p:txBody>
          <a:bodyPr wrap="square">
            <a:spAutoFit/>
          </a:bodyPr>
          <a:lstStyle/>
          <a:p>
            <a:pPr algn="ctr"/>
            <a:r>
              <a:rPr lang="ru-RU" sz="2800" b="1" i="1" dirty="0" smtClean="0">
                <a:solidFill>
                  <a:srgbClr val="D60093"/>
                </a:solidFill>
                <a:latin typeface="Times New Roman" pitchFamily="18" charset="0"/>
                <a:cs typeface="Times New Roman" pitchFamily="18" charset="0"/>
              </a:rPr>
              <a:t>Характеристика певческого репертуара</a:t>
            </a:r>
            <a:endParaRPr lang="ru-RU" sz="2800" dirty="0">
              <a:latin typeface="Times New Roman" pitchFamily="18" charset="0"/>
              <a:cs typeface="Times New Roman" pitchFamily="18" charset="0"/>
            </a:endParaRPr>
          </a:p>
        </p:txBody>
      </p:sp>
      <p:sp>
        <p:nvSpPr>
          <p:cNvPr id="4" name="Прямоугольник 3"/>
          <p:cNvSpPr/>
          <p:nvPr/>
        </p:nvSpPr>
        <p:spPr>
          <a:xfrm>
            <a:off x="539552" y="1268760"/>
            <a:ext cx="4032448" cy="4401205"/>
          </a:xfrm>
          <a:prstGeom prst="rect">
            <a:avLst/>
          </a:prstGeom>
        </p:spPr>
        <p:txBody>
          <a:bodyPr wrap="square">
            <a:spAutoFit/>
          </a:bodyPr>
          <a:lstStyle/>
          <a:p>
            <a:pPr algn="ctr">
              <a:buFont typeface="Wingdings" pitchFamily="2" charset="2"/>
              <a:buChar char="q"/>
              <a:defRPr/>
            </a:pPr>
            <a:r>
              <a:rPr lang="ru-RU" sz="2000" i="1" dirty="0" smtClean="0">
                <a:solidFill>
                  <a:srgbClr val="006600"/>
                </a:solidFill>
                <a:latin typeface="Times New Roman" pitchFamily="18" charset="0"/>
                <a:cs typeface="Times New Roman" pitchFamily="18" charset="0"/>
              </a:rPr>
              <a:t>Песня должна отвечать интересам детей</a:t>
            </a:r>
          </a:p>
          <a:p>
            <a:pPr algn="ctr">
              <a:buFont typeface="Wingdings" pitchFamily="2" charset="2"/>
              <a:buChar char="q"/>
              <a:defRPr/>
            </a:pPr>
            <a:r>
              <a:rPr lang="ru-RU" sz="2000" i="1" dirty="0" smtClean="0">
                <a:solidFill>
                  <a:srgbClr val="006600"/>
                </a:solidFill>
                <a:latin typeface="Times New Roman" pitchFamily="18" charset="0"/>
                <a:cs typeface="Times New Roman" pitchFamily="18" charset="0"/>
              </a:rPr>
              <a:t>Иметь воспитательную ценность</a:t>
            </a:r>
          </a:p>
          <a:p>
            <a:pPr algn="ctr">
              <a:buFont typeface="Wingdings" pitchFamily="2" charset="2"/>
              <a:buChar char="q"/>
              <a:defRPr/>
            </a:pPr>
            <a:r>
              <a:rPr lang="ru-RU" sz="2000" i="1" dirty="0" smtClean="0">
                <a:solidFill>
                  <a:srgbClr val="006600"/>
                </a:solidFill>
                <a:latin typeface="Times New Roman" pitchFamily="18" charset="0"/>
                <a:cs typeface="Times New Roman" pitchFamily="18" charset="0"/>
              </a:rPr>
              <a:t>Быть доступной по исполнительским возможностям</a:t>
            </a:r>
          </a:p>
          <a:p>
            <a:pPr algn="ctr">
              <a:defRPr/>
            </a:pPr>
            <a:r>
              <a:rPr lang="ru-RU" sz="2000" i="1" dirty="0" smtClean="0">
                <a:solidFill>
                  <a:srgbClr val="006600"/>
                </a:solidFill>
                <a:latin typeface="Times New Roman" pitchFamily="18" charset="0"/>
                <a:cs typeface="Times New Roman" pitchFamily="18" charset="0"/>
              </a:rPr>
              <a:t>( диапазон, особенности мелодии, продолжительность фраз, темп, способ </a:t>
            </a:r>
            <a:r>
              <a:rPr lang="ru-RU" sz="2000" i="1" dirty="0" err="1" smtClean="0">
                <a:solidFill>
                  <a:srgbClr val="006600"/>
                </a:solidFill>
                <a:latin typeface="Times New Roman" pitchFamily="18" charset="0"/>
                <a:cs typeface="Times New Roman" pitchFamily="18" charset="0"/>
              </a:rPr>
              <a:t>звуковедения</a:t>
            </a:r>
            <a:r>
              <a:rPr lang="ru-RU" sz="2000" i="1" dirty="0" smtClean="0">
                <a:solidFill>
                  <a:srgbClr val="006600"/>
                </a:solidFill>
                <a:latin typeface="Times New Roman" pitchFamily="18" charset="0"/>
                <a:cs typeface="Times New Roman" pitchFamily="18" charset="0"/>
              </a:rPr>
              <a:t> , звукоподражания)</a:t>
            </a:r>
          </a:p>
          <a:p>
            <a:pPr>
              <a:defRPr/>
            </a:pPr>
            <a:r>
              <a:rPr lang="ru-RU" sz="2000" i="1" dirty="0" smtClean="0">
                <a:solidFill>
                  <a:srgbClr val="006600"/>
                </a:solidFill>
                <a:latin typeface="Times New Roman" pitchFamily="18" charset="0"/>
                <a:cs typeface="Times New Roman" pitchFamily="18" charset="0"/>
              </a:rPr>
              <a:t>                      </a:t>
            </a:r>
            <a:r>
              <a:rPr lang="ru-RU" sz="2000" b="1" i="1" dirty="0" smtClean="0">
                <a:solidFill>
                  <a:srgbClr val="006600"/>
                </a:solidFill>
                <a:latin typeface="Times New Roman" pitchFamily="18" charset="0"/>
                <a:cs typeface="Times New Roman" pitchFamily="18" charset="0"/>
              </a:rPr>
              <a:t> </a:t>
            </a:r>
            <a:r>
              <a:rPr lang="ru-RU" sz="2000" b="1" i="1" dirty="0" smtClean="0">
                <a:solidFill>
                  <a:srgbClr val="C00000"/>
                </a:solidFill>
                <a:latin typeface="Times New Roman" pitchFamily="18" charset="0"/>
                <a:cs typeface="Times New Roman" pitchFamily="18" charset="0"/>
              </a:rPr>
              <a:t>Структура песни</a:t>
            </a:r>
          </a:p>
          <a:p>
            <a:pPr algn="ctr">
              <a:buFont typeface="Wingdings" pitchFamily="2" charset="2"/>
              <a:buChar char="Ø"/>
              <a:defRPr/>
            </a:pPr>
            <a:r>
              <a:rPr lang="ru-RU" sz="2000" i="1" dirty="0" smtClean="0">
                <a:solidFill>
                  <a:srgbClr val="006600"/>
                </a:solidFill>
                <a:latin typeface="Times New Roman" pitchFamily="18" charset="0"/>
                <a:cs typeface="Times New Roman" pitchFamily="18" charset="0"/>
              </a:rPr>
              <a:t>Одночастная</a:t>
            </a:r>
          </a:p>
          <a:p>
            <a:pPr algn="ctr">
              <a:buFont typeface="Wingdings" pitchFamily="2" charset="2"/>
              <a:buChar char="Ø"/>
              <a:defRPr/>
            </a:pPr>
            <a:r>
              <a:rPr lang="ru-RU" sz="2000" i="1" dirty="0" err="1" smtClean="0">
                <a:solidFill>
                  <a:srgbClr val="006600"/>
                </a:solidFill>
                <a:latin typeface="Times New Roman" pitchFamily="18" charset="0"/>
                <a:cs typeface="Times New Roman" pitchFamily="18" charset="0"/>
              </a:rPr>
              <a:t>Двухчастная</a:t>
            </a:r>
            <a:r>
              <a:rPr lang="ru-RU" sz="2000" i="1" dirty="0" smtClean="0">
                <a:solidFill>
                  <a:srgbClr val="006600"/>
                </a:solidFill>
                <a:latin typeface="Times New Roman" pitchFamily="18" charset="0"/>
                <a:cs typeface="Times New Roman" pitchFamily="18" charset="0"/>
              </a:rPr>
              <a:t>(запев, припев)</a:t>
            </a:r>
          </a:p>
          <a:p>
            <a:pPr algn="ctr">
              <a:buFont typeface="Wingdings" pitchFamily="2" charset="2"/>
              <a:buChar char="Ø"/>
              <a:defRPr/>
            </a:pPr>
            <a:r>
              <a:rPr lang="ru-RU" sz="2000" i="1" dirty="0" smtClean="0">
                <a:solidFill>
                  <a:srgbClr val="006600"/>
                </a:solidFill>
                <a:latin typeface="Times New Roman" pitchFamily="18" charset="0"/>
                <a:cs typeface="Times New Roman" pitchFamily="18" charset="0"/>
              </a:rPr>
              <a:t>Куплетная</a:t>
            </a:r>
          </a:p>
        </p:txBody>
      </p:sp>
      <p:pic>
        <p:nvPicPr>
          <p:cNvPr id="3074" name="Picture 2"/>
          <p:cNvPicPr>
            <a:picLocks noChangeAspect="1" noChangeArrowheads="1"/>
          </p:cNvPicPr>
          <p:nvPr/>
        </p:nvPicPr>
        <p:blipFill>
          <a:blip r:embed="rId3" cstate="print"/>
          <a:srcRect/>
          <a:stretch>
            <a:fillRect/>
          </a:stretch>
        </p:blipFill>
        <p:spPr bwMode="auto">
          <a:xfrm>
            <a:off x="4572000" y="1052736"/>
            <a:ext cx="3356764" cy="4464496"/>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3" name="Прямоугольник 2"/>
          <p:cNvSpPr/>
          <p:nvPr/>
        </p:nvSpPr>
        <p:spPr>
          <a:xfrm>
            <a:off x="611560" y="332656"/>
            <a:ext cx="6696744" cy="523220"/>
          </a:xfrm>
          <a:prstGeom prst="rect">
            <a:avLst/>
          </a:prstGeom>
        </p:spPr>
        <p:txBody>
          <a:bodyPr wrap="square">
            <a:spAutoFit/>
          </a:bodyPr>
          <a:lstStyle/>
          <a:p>
            <a:pPr algn="ctr"/>
            <a:r>
              <a:rPr lang="ru-RU" sz="2800" b="1" i="1" dirty="0" smtClean="0">
                <a:solidFill>
                  <a:srgbClr val="D60093"/>
                </a:solidFill>
                <a:latin typeface="Times New Roman" pitchFamily="18" charset="0"/>
                <a:cs typeface="Times New Roman" pitchFamily="18" charset="0"/>
              </a:rPr>
              <a:t>Этапы работы над песне</a:t>
            </a:r>
            <a:r>
              <a:rPr lang="ru-RU" sz="2800" b="1" dirty="0" smtClean="0">
                <a:solidFill>
                  <a:srgbClr val="D60093"/>
                </a:solidFill>
                <a:latin typeface="Times New Roman" pitchFamily="18" charset="0"/>
                <a:cs typeface="Times New Roman" pitchFamily="18" charset="0"/>
              </a:rPr>
              <a:t>й</a:t>
            </a:r>
            <a:endParaRPr lang="ru-RU" sz="2800" dirty="0">
              <a:latin typeface="Times New Roman" pitchFamily="18" charset="0"/>
              <a:cs typeface="Times New Roman" pitchFamily="18" charset="0"/>
            </a:endParaRPr>
          </a:p>
        </p:txBody>
      </p:sp>
      <p:sp>
        <p:nvSpPr>
          <p:cNvPr id="4" name="Прямоугольник 3"/>
          <p:cNvSpPr/>
          <p:nvPr/>
        </p:nvSpPr>
        <p:spPr>
          <a:xfrm>
            <a:off x="539552" y="908720"/>
            <a:ext cx="8604448" cy="5632311"/>
          </a:xfrm>
          <a:prstGeom prst="rect">
            <a:avLst/>
          </a:prstGeom>
        </p:spPr>
        <p:txBody>
          <a:bodyPr wrap="square">
            <a:spAutoFit/>
          </a:bodyPr>
          <a:lstStyle/>
          <a:p>
            <a:pPr algn="ctr">
              <a:defRPr/>
            </a:pPr>
            <a:r>
              <a:rPr lang="ru-RU" sz="2000" b="1" i="1" u="sng" dirty="0" smtClean="0">
                <a:solidFill>
                  <a:srgbClr val="C00000"/>
                </a:solidFill>
                <a:latin typeface="Times New Roman" pitchFamily="18" charset="0"/>
                <a:cs typeface="Times New Roman" pitchFamily="18" charset="0"/>
              </a:rPr>
              <a:t>1 этап ( 1- 2 занятия)</a:t>
            </a:r>
          </a:p>
          <a:p>
            <a:pPr algn="ctr">
              <a:defRPr/>
            </a:pPr>
            <a:r>
              <a:rPr lang="ru-RU" sz="2000" i="1" dirty="0" smtClean="0">
                <a:solidFill>
                  <a:srgbClr val="006600"/>
                </a:solidFill>
                <a:latin typeface="Times New Roman" pitchFamily="18" charset="0"/>
                <a:cs typeface="Times New Roman" pitchFamily="18" charset="0"/>
              </a:rPr>
              <a:t>Ознакомление с песней в           </a:t>
            </a:r>
          </a:p>
          <a:p>
            <a:pPr algn="ctr">
              <a:defRPr/>
            </a:pPr>
            <a:r>
              <a:rPr lang="ru-RU" sz="2000" i="1" dirty="0" smtClean="0">
                <a:solidFill>
                  <a:srgbClr val="006600"/>
                </a:solidFill>
                <a:latin typeface="Times New Roman" pitchFamily="18" charset="0"/>
                <a:cs typeface="Times New Roman" pitchFamily="18" charset="0"/>
              </a:rPr>
              <a:t>исполнении педагога или в записи.</a:t>
            </a:r>
          </a:p>
          <a:p>
            <a:pPr>
              <a:defRPr/>
            </a:pPr>
            <a:r>
              <a:rPr lang="ru-RU" sz="2000" i="1" u="sng" dirty="0" smtClean="0">
                <a:solidFill>
                  <a:srgbClr val="006600"/>
                </a:solidFill>
                <a:latin typeface="Times New Roman" pitchFamily="18" charset="0"/>
                <a:cs typeface="Times New Roman" pitchFamily="18" charset="0"/>
              </a:rPr>
              <a:t>Методические приёмы: </a:t>
            </a:r>
            <a:r>
              <a:rPr lang="ru-RU" sz="2000" i="1" dirty="0" smtClean="0">
                <a:solidFill>
                  <a:srgbClr val="006600"/>
                </a:solidFill>
                <a:latin typeface="Times New Roman" pitchFamily="18" charset="0"/>
                <a:cs typeface="Times New Roman" pitchFamily="18" charset="0"/>
              </a:rPr>
              <a:t>беседа, исполнение песни в целом, пояснение характера, средств музыкальной выразительности. </a:t>
            </a:r>
          </a:p>
          <a:p>
            <a:pPr algn="ctr">
              <a:defRPr/>
            </a:pPr>
            <a:r>
              <a:rPr lang="ru-RU" sz="2000" b="1" i="1" u="sng" dirty="0" smtClean="0">
                <a:solidFill>
                  <a:srgbClr val="C00000"/>
                </a:solidFill>
                <a:latin typeface="Times New Roman" pitchFamily="18" charset="0"/>
                <a:cs typeface="Times New Roman" pitchFamily="18" charset="0"/>
              </a:rPr>
              <a:t>2 этап (от 3 до 6 занятий)</a:t>
            </a:r>
          </a:p>
          <a:p>
            <a:pPr algn="ctr">
              <a:defRPr/>
            </a:pPr>
            <a:r>
              <a:rPr lang="ru-RU" sz="2000" i="1" dirty="0" smtClean="0">
                <a:solidFill>
                  <a:srgbClr val="006600"/>
                </a:solidFill>
                <a:latin typeface="Times New Roman" pitchFamily="18" charset="0"/>
                <a:cs typeface="Times New Roman" pitchFamily="18" charset="0"/>
              </a:rPr>
              <a:t>Разучивание песни, работа над </a:t>
            </a:r>
            <a:r>
              <a:rPr lang="ru-RU" sz="2000" i="1" dirty="0" err="1" smtClean="0">
                <a:solidFill>
                  <a:srgbClr val="006600"/>
                </a:solidFill>
                <a:latin typeface="Times New Roman" pitchFamily="18" charset="0"/>
                <a:cs typeface="Times New Roman" pitchFamily="18" charset="0"/>
              </a:rPr>
              <a:t>вокально</a:t>
            </a:r>
            <a:r>
              <a:rPr lang="ru-RU" sz="2000" i="1" dirty="0" smtClean="0">
                <a:solidFill>
                  <a:srgbClr val="006600"/>
                </a:solidFill>
                <a:latin typeface="Times New Roman" pitchFamily="18" charset="0"/>
                <a:cs typeface="Times New Roman" pitchFamily="18" charset="0"/>
              </a:rPr>
              <a:t> – хоровыми навыками,      звукообразованием, дикцией, певческим дыханием, интонированием</a:t>
            </a:r>
            <a:r>
              <a:rPr lang="ru-RU" sz="2000" i="1" dirty="0" smtClean="0">
                <a:solidFill>
                  <a:srgbClr val="006600"/>
                </a:solidFill>
                <a:latin typeface="Times New Roman" pitchFamily="18" charset="0"/>
                <a:cs typeface="Times New Roman" pitchFamily="18" charset="0"/>
              </a:rPr>
              <a:t>.</a:t>
            </a:r>
          </a:p>
          <a:p>
            <a:pPr algn="ctr">
              <a:defRPr/>
            </a:pPr>
            <a:endParaRPr lang="ru-RU" sz="2000" i="1" dirty="0" smtClean="0">
              <a:solidFill>
                <a:srgbClr val="006600"/>
              </a:solidFill>
              <a:latin typeface="Times New Roman" pitchFamily="18" charset="0"/>
              <a:cs typeface="Times New Roman" pitchFamily="18" charset="0"/>
            </a:endParaRPr>
          </a:p>
          <a:p>
            <a:pPr>
              <a:defRPr/>
            </a:pPr>
            <a:r>
              <a:rPr lang="ru-RU" sz="2000" i="1" u="sng" dirty="0" smtClean="0">
                <a:solidFill>
                  <a:srgbClr val="006600"/>
                </a:solidFill>
                <a:latin typeface="Times New Roman" pitchFamily="18" charset="0"/>
                <a:cs typeface="Times New Roman" pitchFamily="18" charset="0"/>
              </a:rPr>
              <a:t>         Методические приёмы: Методические приемы: </a:t>
            </a:r>
            <a:r>
              <a:rPr lang="ru-RU" sz="2000" i="1" dirty="0" smtClean="0">
                <a:solidFill>
                  <a:srgbClr val="006600"/>
                </a:solidFill>
                <a:latin typeface="Times New Roman" pitchFamily="18" charset="0"/>
                <a:cs typeface="Times New Roman" pitchFamily="18" charset="0"/>
              </a:rPr>
              <a:t>пояснения, уточнения, метод подражания, жест рукой, </a:t>
            </a:r>
            <a:r>
              <a:rPr lang="ru-RU" sz="2000" i="1" dirty="0" err="1" smtClean="0">
                <a:solidFill>
                  <a:srgbClr val="006600"/>
                </a:solidFill>
                <a:latin typeface="Times New Roman" pitchFamily="18" charset="0"/>
                <a:cs typeface="Times New Roman" pitchFamily="18" charset="0"/>
              </a:rPr>
              <a:t>прохлопывание</a:t>
            </a:r>
            <a:r>
              <a:rPr lang="ru-RU" sz="2000" i="1" dirty="0" smtClean="0">
                <a:solidFill>
                  <a:srgbClr val="006600"/>
                </a:solidFill>
                <a:latin typeface="Times New Roman" pitchFamily="18" charset="0"/>
                <a:cs typeface="Times New Roman" pitchFamily="18" charset="0"/>
              </a:rPr>
              <a:t> ритма,  пение по слогам, музыкальным фразам, игровые задания.</a:t>
            </a:r>
          </a:p>
          <a:p>
            <a:pPr algn="ctr">
              <a:defRPr/>
            </a:pPr>
            <a:r>
              <a:rPr lang="ru-RU" sz="2000" b="1" i="1" u="sng" dirty="0" smtClean="0">
                <a:solidFill>
                  <a:srgbClr val="C00000"/>
                </a:solidFill>
                <a:latin typeface="Times New Roman" pitchFamily="18" charset="0"/>
                <a:cs typeface="Times New Roman" pitchFamily="18" charset="0"/>
              </a:rPr>
              <a:t>3 этап( 1 – 2 занятия)</a:t>
            </a:r>
          </a:p>
          <a:p>
            <a:pPr>
              <a:defRPr/>
            </a:pPr>
            <a:r>
              <a:rPr lang="ru-RU" sz="2000" i="1" dirty="0" smtClean="0">
                <a:solidFill>
                  <a:srgbClr val="006600"/>
                </a:solidFill>
                <a:latin typeface="Times New Roman" pitchFamily="18" charset="0"/>
                <a:cs typeface="Times New Roman" pitchFamily="18" charset="0"/>
              </a:rPr>
              <a:t>          Закрепление, повторение.</a:t>
            </a:r>
          </a:p>
          <a:p>
            <a:pPr>
              <a:defRPr/>
            </a:pPr>
            <a:r>
              <a:rPr lang="ru-RU" sz="2000" i="1" u="sng" dirty="0" smtClean="0">
                <a:solidFill>
                  <a:srgbClr val="006600"/>
                </a:solidFill>
                <a:latin typeface="Times New Roman" pitchFamily="18" charset="0"/>
                <a:cs typeface="Times New Roman" pitchFamily="18" charset="0"/>
              </a:rPr>
              <a:t>Методические приемы</a:t>
            </a:r>
            <a:r>
              <a:rPr lang="ru-RU" sz="2000" i="1" dirty="0" smtClean="0">
                <a:solidFill>
                  <a:srgbClr val="006600"/>
                </a:solidFill>
                <a:latin typeface="Times New Roman" pitchFamily="18" charset="0"/>
                <a:cs typeface="Times New Roman" pitchFamily="18" charset="0"/>
              </a:rPr>
              <a:t>: без </a:t>
            </a:r>
            <a:r>
              <a:rPr lang="ru-RU" sz="2000" i="1" dirty="0" smtClean="0">
                <a:solidFill>
                  <a:srgbClr val="006600"/>
                </a:solidFill>
                <a:latin typeface="Times New Roman" pitchFamily="18" charset="0"/>
                <a:cs typeface="Times New Roman" pitchFamily="18" charset="0"/>
              </a:rPr>
              <a:t>музыкального инструмента, с атрибутами, </a:t>
            </a:r>
            <a:r>
              <a:rPr lang="ru-RU" sz="2000" i="1" dirty="0" err="1" smtClean="0">
                <a:solidFill>
                  <a:srgbClr val="006600"/>
                </a:solidFill>
                <a:latin typeface="Times New Roman" pitchFamily="18" charset="0"/>
                <a:cs typeface="Times New Roman" pitchFamily="18" charset="0"/>
              </a:rPr>
              <a:t>инсценирование</a:t>
            </a:r>
            <a:r>
              <a:rPr lang="ru-RU" sz="2000" i="1" dirty="0" smtClean="0">
                <a:solidFill>
                  <a:srgbClr val="006600"/>
                </a:solidFill>
                <a:latin typeface="Times New Roman" pitchFamily="18" charset="0"/>
                <a:cs typeface="Times New Roman" pitchFamily="18" charset="0"/>
              </a:rPr>
              <a:t> песни, музыкальные загадки( отгадай песню по ритмическому рисунку, пению музыкального инструмента).</a:t>
            </a:r>
          </a:p>
          <a:p>
            <a:pPr>
              <a:defRPr/>
            </a:pPr>
            <a:endParaRPr lang="ru-RU" sz="2000" u="sng" dirty="0" smtClean="0">
              <a:solidFill>
                <a:srgbClr val="006600"/>
              </a:solidFill>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3" name="Прямоугольник 2"/>
          <p:cNvSpPr/>
          <p:nvPr/>
        </p:nvSpPr>
        <p:spPr>
          <a:xfrm>
            <a:off x="467544" y="260648"/>
            <a:ext cx="6912768" cy="830997"/>
          </a:xfrm>
          <a:prstGeom prst="rect">
            <a:avLst/>
          </a:prstGeom>
        </p:spPr>
        <p:txBody>
          <a:bodyPr wrap="square">
            <a:spAutoFit/>
          </a:bodyPr>
          <a:lstStyle/>
          <a:p>
            <a:pPr algn="ctr"/>
            <a:r>
              <a:rPr lang="ru-RU" sz="2400" b="1" i="1" dirty="0" smtClean="0">
                <a:solidFill>
                  <a:srgbClr val="D60093"/>
                </a:solidFill>
                <a:latin typeface="Times New Roman" pitchFamily="18" charset="0"/>
                <a:cs typeface="Times New Roman" pitchFamily="18" charset="0"/>
              </a:rPr>
              <a:t>ИГРОВАЯ МЕТОДИКА ОБУЧЕНИЯ ДЕТЕЙ ПЕНИЮ</a:t>
            </a:r>
            <a:endParaRPr lang="ru-RU" sz="2400" dirty="0">
              <a:latin typeface="Times New Roman" pitchFamily="18" charset="0"/>
              <a:cs typeface="Times New Roman" pitchFamily="18" charset="0"/>
            </a:endParaRPr>
          </a:p>
        </p:txBody>
      </p:sp>
      <p:pic>
        <p:nvPicPr>
          <p:cNvPr id="4" name="Содержимое 12" descr="578336.jpg"/>
          <p:cNvPicPr>
            <a:picLocks noChangeAspect="1"/>
          </p:cNvPicPr>
          <p:nvPr/>
        </p:nvPicPr>
        <p:blipFill>
          <a:blip r:embed="rId3" cstate="print"/>
          <a:srcRect/>
          <a:stretch>
            <a:fillRect/>
          </a:stretch>
        </p:blipFill>
        <p:spPr>
          <a:xfrm>
            <a:off x="179512" y="764704"/>
            <a:ext cx="2808312" cy="3816424"/>
          </a:xfrm>
          <a:prstGeom prst="rect">
            <a:avLst/>
          </a:prstGeom>
          <a:solidFill>
            <a:schemeClr val="accent1"/>
          </a:solidFill>
          <a:ln>
            <a:solidFill>
              <a:srgbClr val="FF1A1A"/>
            </a:solidFill>
          </a:ln>
        </p:spPr>
      </p:pic>
      <p:sp>
        <p:nvSpPr>
          <p:cNvPr id="5" name="Прямоугольник 4"/>
          <p:cNvSpPr/>
          <p:nvPr/>
        </p:nvSpPr>
        <p:spPr>
          <a:xfrm>
            <a:off x="3131840" y="980728"/>
            <a:ext cx="5796136" cy="5324535"/>
          </a:xfrm>
          <a:prstGeom prst="rect">
            <a:avLst/>
          </a:prstGeom>
        </p:spPr>
        <p:txBody>
          <a:bodyPr wrap="square">
            <a:spAutoFit/>
          </a:bodyPr>
          <a:lstStyle/>
          <a:p>
            <a:pPr algn="ctr"/>
            <a:r>
              <a:rPr lang="ru-RU" sz="2000" i="1" dirty="0" smtClean="0">
                <a:solidFill>
                  <a:srgbClr val="006600"/>
                </a:solidFill>
                <a:latin typeface="Times New Roman" pitchFamily="18" charset="0"/>
                <a:cs typeface="Times New Roman" pitchFamily="18" charset="0"/>
              </a:rPr>
              <a:t>Методика базируется на современных концепциях и  теоретических трудах Б.Асафьева, </a:t>
            </a:r>
            <a:r>
              <a:rPr lang="ru-RU" sz="2000" i="1" dirty="0" err="1" smtClean="0">
                <a:solidFill>
                  <a:srgbClr val="006600"/>
                </a:solidFill>
                <a:latin typeface="Times New Roman" pitchFamily="18" charset="0"/>
                <a:cs typeface="Times New Roman" pitchFamily="18" charset="0"/>
              </a:rPr>
              <a:t>К.Орфа</a:t>
            </a:r>
            <a:r>
              <a:rPr lang="ru-RU" sz="2000" i="1" dirty="0" smtClean="0">
                <a:solidFill>
                  <a:srgbClr val="006600"/>
                </a:solidFill>
                <a:latin typeface="Times New Roman" pitchFamily="18" charset="0"/>
                <a:cs typeface="Times New Roman" pitchFamily="18" charset="0"/>
              </a:rPr>
              <a:t>, К.Тарасовой, О.Леонтьевой, на знании авторских методик Г.Струве, В.Емельянова, на знакомстве с опытом работы музыкальных педагогов – новаторов  </a:t>
            </a:r>
            <a:r>
              <a:rPr lang="ru-RU" sz="2000" i="1" dirty="0" err="1" smtClean="0">
                <a:solidFill>
                  <a:srgbClr val="006600"/>
                </a:solidFill>
                <a:latin typeface="Times New Roman" pitchFamily="18" charset="0"/>
                <a:cs typeface="Times New Roman" pitchFamily="18" charset="0"/>
              </a:rPr>
              <a:t>Т.Тютюнниковой</a:t>
            </a:r>
            <a:r>
              <a:rPr lang="ru-RU" sz="2000" i="1" dirty="0" smtClean="0">
                <a:solidFill>
                  <a:srgbClr val="006600"/>
                </a:solidFill>
                <a:latin typeface="Times New Roman" pitchFamily="18" charset="0"/>
                <a:cs typeface="Times New Roman" pitchFamily="18" charset="0"/>
              </a:rPr>
              <a:t>, Т.Боровик.</a:t>
            </a:r>
          </a:p>
          <a:p>
            <a:pPr algn="ctr"/>
            <a:r>
              <a:rPr lang="ru-RU" sz="2000" i="1" dirty="0" smtClean="0">
                <a:solidFill>
                  <a:srgbClr val="006600"/>
                </a:solidFill>
                <a:latin typeface="Times New Roman" pitchFamily="18" charset="0"/>
                <a:cs typeface="Times New Roman" pitchFamily="18" charset="0"/>
              </a:rPr>
              <a:t>       </a:t>
            </a:r>
            <a:r>
              <a:rPr lang="ru-RU" sz="2000" b="1" i="1" dirty="0" smtClean="0">
                <a:solidFill>
                  <a:srgbClr val="006600"/>
                </a:solidFill>
                <a:latin typeface="Times New Roman" pitchFamily="18" charset="0"/>
                <a:cs typeface="Times New Roman" pitchFamily="18" charset="0"/>
              </a:rPr>
              <a:t>Основы игрового обучения пению –учение с увлечением.</a:t>
            </a:r>
          </a:p>
          <a:p>
            <a:pPr algn="ctr"/>
            <a:r>
              <a:rPr lang="ru-RU" sz="2000" i="1" dirty="0" smtClean="0">
                <a:solidFill>
                  <a:srgbClr val="006600"/>
                </a:solidFill>
                <a:latin typeface="Times New Roman" pitchFamily="18" charset="0"/>
                <a:cs typeface="Times New Roman" pitchFamily="18" charset="0"/>
              </a:rPr>
              <a:t>На музыкальных занятиях как подготовительный к певческому был введен речевой этап.</a:t>
            </a:r>
          </a:p>
          <a:p>
            <a:pPr algn="ctr"/>
            <a:r>
              <a:rPr lang="ru-RU" sz="2000" i="1" dirty="0" smtClean="0">
                <a:solidFill>
                  <a:srgbClr val="006600"/>
                </a:solidFill>
                <a:latin typeface="Times New Roman" pitchFamily="18" charset="0"/>
                <a:cs typeface="Times New Roman" pitchFamily="18" charset="0"/>
              </a:rPr>
              <a:t>Весь материал речевого этапа содействует формированию речевого и певческого дыхания, умений изменять силу и высоту голоса, правильному воспроизведению звуков и их сочетаний, речевого и певческого  материала в заданном темпе и ритме, способствует умению выражать свои эмоции разной интонацией голоса</a:t>
            </a:r>
            <a:r>
              <a:rPr lang="ru-RU" sz="2000" i="1" dirty="0" smtClean="0">
                <a:solidFill>
                  <a:srgbClr val="0000FF"/>
                </a:solidFill>
                <a:latin typeface="Times New Roman" pitchFamily="18" charset="0"/>
                <a:cs typeface="Times New Roman" pitchFamily="18" charset="0"/>
              </a:rPr>
              <a:t>.   </a:t>
            </a:r>
            <a:endParaRPr lang="ru-RU" sz="2000" i="1" dirty="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3" name="Прямоугольник 2"/>
          <p:cNvSpPr/>
          <p:nvPr/>
        </p:nvSpPr>
        <p:spPr>
          <a:xfrm>
            <a:off x="611560" y="332656"/>
            <a:ext cx="6840760" cy="954107"/>
          </a:xfrm>
          <a:prstGeom prst="rect">
            <a:avLst/>
          </a:prstGeom>
        </p:spPr>
        <p:txBody>
          <a:bodyPr wrap="square">
            <a:spAutoFit/>
          </a:bodyPr>
          <a:lstStyle/>
          <a:p>
            <a:pPr algn="ctr"/>
            <a:r>
              <a:rPr lang="ru-RU" sz="2800" b="1" dirty="0" smtClean="0">
                <a:solidFill>
                  <a:srgbClr val="D60093"/>
                </a:solidFill>
                <a:latin typeface="Times New Roman" pitchFamily="18" charset="0"/>
                <a:cs typeface="Times New Roman" pitchFamily="18" charset="0"/>
              </a:rPr>
              <a:t>Основные виды деятельности на речевом этапе</a:t>
            </a:r>
            <a:endParaRPr lang="ru-RU" sz="2800" dirty="0">
              <a:latin typeface="Times New Roman" pitchFamily="18" charset="0"/>
              <a:cs typeface="Times New Roman" pitchFamily="18" charset="0"/>
            </a:endParaRPr>
          </a:p>
        </p:txBody>
      </p:sp>
      <p:sp>
        <p:nvSpPr>
          <p:cNvPr id="4" name="Прямоугольник 3"/>
          <p:cNvSpPr/>
          <p:nvPr/>
        </p:nvSpPr>
        <p:spPr>
          <a:xfrm>
            <a:off x="539552" y="1225689"/>
            <a:ext cx="8208912" cy="5016758"/>
          </a:xfrm>
          <a:prstGeom prst="rect">
            <a:avLst/>
          </a:prstGeom>
        </p:spPr>
        <p:txBody>
          <a:bodyPr wrap="square">
            <a:spAutoFit/>
          </a:bodyPr>
          <a:lstStyle/>
          <a:p>
            <a:pPr algn="ctr">
              <a:buFont typeface="Wingdings" pitchFamily="2" charset="2"/>
              <a:buChar char="v"/>
            </a:pPr>
            <a:r>
              <a:rPr lang="ru-RU" sz="2000" b="1" i="1" dirty="0" smtClean="0">
                <a:solidFill>
                  <a:srgbClr val="FF1A1A"/>
                </a:solidFill>
                <a:latin typeface="Times New Roman" pitchFamily="18" charset="0"/>
                <a:cs typeface="Times New Roman" pitchFamily="18" charset="0"/>
              </a:rPr>
              <a:t>Артикуляционная гимнастика</a:t>
            </a:r>
          </a:p>
          <a:p>
            <a:pPr algn="ctr">
              <a:buFont typeface="Wingdings" pitchFamily="2" charset="2"/>
              <a:buChar char="v"/>
            </a:pPr>
            <a:r>
              <a:rPr lang="ru-RU" sz="2000" b="1" i="1" dirty="0" smtClean="0">
                <a:solidFill>
                  <a:srgbClr val="FF1A1A"/>
                </a:solidFill>
                <a:latin typeface="Times New Roman" pitchFamily="18" charset="0"/>
                <a:cs typeface="Times New Roman" pitchFamily="18" charset="0"/>
              </a:rPr>
              <a:t>Игры и упражнения, развивающие речевое и певческое дыхание</a:t>
            </a:r>
          </a:p>
          <a:p>
            <a:pPr algn="ctr">
              <a:buFont typeface="Wingdings" pitchFamily="2" charset="2"/>
              <a:buChar char="v"/>
            </a:pPr>
            <a:r>
              <a:rPr lang="ru-RU" sz="2000" b="1" i="1" dirty="0" smtClean="0">
                <a:solidFill>
                  <a:srgbClr val="FF1A1A"/>
                </a:solidFill>
                <a:latin typeface="Times New Roman" pitchFamily="18" charset="0"/>
                <a:cs typeface="Times New Roman" pitchFamily="18" charset="0"/>
              </a:rPr>
              <a:t>Развивающие игры с голосом</a:t>
            </a:r>
          </a:p>
          <a:p>
            <a:pPr algn="ctr">
              <a:buFont typeface="Wingdings" pitchFamily="2" charset="2"/>
              <a:buChar char="v"/>
            </a:pPr>
            <a:r>
              <a:rPr lang="ru-RU" sz="2000" b="1" i="1" dirty="0" smtClean="0">
                <a:solidFill>
                  <a:srgbClr val="FF1A1A"/>
                </a:solidFill>
                <a:latin typeface="Times New Roman" pitchFamily="18" charset="0"/>
                <a:cs typeface="Times New Roman" pitchFamily="18" charset="0"/>
              </a:rPr>
              <a:t>Речевые игры и упражнения</a:t>
            </a:r>
          </a:p>
          <a:p>
            <a:pPr algn="ctr">
              <a:buFont typeface="Wingdings" pitchFamily="2" charset="2"/>
              <a:buChar char="v"/>
            </a:pPr>
            <a:r>
              <a:rPr lang="ru-RU" sz="2000" b="1" i="1" dirty="0" err="1" smtClean="0">
                <a:solidFill>
                  <a:srgbClr val="FF1A1A"/>
                </a:solidFill>
                <a:latin typeface="Times New Roman" pitchFamily="18" charset="0"/>
                <a:cs typeface="Times New Roman" pitchFamily="18" charset="0"/>
              </a:rPr>
              <a:t>Ритмодекламация</a:t>
            </a:r>
            <a:endParaRPr lang="ru-RU" sz="2000" b="1" i="1" dirty="0" smtClean="0">
              <a:solidFill>
                <a:srgbClr val="FF1A1A"/>
              </a:solidFill>
              <a:latin typeface="Times New Roman" pitchFamily="18" charset="0"/>
              <a:cs typeface="Times New Roman" pitchFamily="18" charset="0"/>
            </a:endParaRPr>
          </a:p>
          <a:p>
            <a:pPr algn="ctr">
              <a:buFont typeface="Wingdings" pitchFamily="2" charset="2"/>
              <a:buChar char="v"/>
            </a:pPr>
            <a:r>
              <a:rPr lang="ru-RU" sz="2000" b="1" i="1" dirty="0" smtClean="0">
                <a:solidFill>
                  <a:srgbClr val="FF1A1A"/>
                </a:solidFill>
                <a:latin typeface="Times New Roman" pitchFamily="18" charset="0"/>
                <a:cs typeface="Times New Roman" pitchFamily="18" charset="0"/>
              </a:rPr>
              <a:t>Речевые зарядки</a:t>
            </a:r>
          </a:p>
          <a:p>
            <a:pPr algn="ctr">
              <a:buFont typeface="Wingdings" pitchFamily="2" charset="2"/>
              <a:buChar char="v"/>
            </a:pPr>
            <a:endParaRPr lang="ru-RU" sz="2000" b="1" i="1" dirty="0" smtClean="0">
              <a:solidFill>
                <a:srgbClr val="FF1A1A"/>
              </a:solidFill>
              <a:latin typeface="Times New Roman" pitchFamily="18" charset="0"/>
              <a:cs typeface="Times New Roman" pitchFamily="18" charset="0"/>
            </a:endParaRPr>
          </a:p>
          <a:p>
            <a:pPr algn="ctr"/>
            <a:r>
              <a:rPr lang="ru-RU" sz="2000" u="sng" dirty="0" smtClean="0">
                <a:solidFill>
                  <a:srgbClr val="D60093"/>
                </a:solidFill>
                <a:latin typeface="Times New Roman" pitchFamily="18" charset="0"/>
                <a:cs typeface="Times New Roman" pitchFamily="18" charset="0"/>
              </a:rPr>
              <a:t>Их общая цель:</a:t>
            </a:r>
          </a:p>
          <a:p>
            <a:r>
              <a:rPr lang="ru-RU" sz="2000" i="1" dirty="0" smtClean="0">
                <a:solidFill>
                  <a:srgbClr val="000000"/>
                </a:solidFill>
                <a:latin typeface="Times New Roman" pitchFamily="18" charset="0"/>
                <a:cs typeface="Times New Roman" pitchFamily="18" charset="0"/>
              </a:rPr>
              <a:t> - </a:t>
            </a:r>
            <a:r>
              <a:rPr lang="ru-RU" sz="2000" b="1" i="1" dirty="0" smtClean="0">
                <a:solidFill>
                  <a:srgbClr val="006600"/>
                </a:solidFill>
                <a:latin typeface="Times New Roman" pitchFamily="18" charset="0"/>
                <a:cs typeface="Times New Roman" pitchFamily="18" charset="0"/>
              </a:rPr>
              <a:t>Легко и незаметно подготовить </a:t>
            </a:r>
          </a:p>
          <a:p>
            <a:r>
              <a:rPr lang="ru-RU" sz="2000" b="1" i="1" dirty="0" smtClean="0">
                <a:solidFill>
                  <a:srgbClr val="006600"/>
                </a:solidFill>
                <a:latin typeface="Times New Roman" pitchFamily="18" charset="0"/>
                <a:cs typeface="Times New Roman" pitchFamily="18" charset="0"/>
              </a:rPr>
              <a:t>   </a:t>
            </a:r>
            <a:r>
              <a:rPr lang="ru-RU" sz="2000" b="1" i="1" dirty="0" smtClean="0">
                <a:solidFill>
                  <a:srgbClr val="006600"/>
                </a:solidFill>
                <a:latin typeface="Times New Roman" pitchFamily="18" charset="0"/>
                <a:cs typeface="Times New Roman" pitchFamily="18" charset="0"/>
              </a:rPr>
              <a:t>голос  ребенка </a:t>
            </a:r>
            <a:r>
              <a:rPr lang="ru-RU" sz="2000" b="1" i="1" dirty="0" smtClean="0">
                <a:solidFill>
                  <a:srgbClr val="006600"/>
                </a:solidFill>
                <a:latin typeface="Times New Roman" pitchFamily="18" charset="0"/>
                <a:cs typeface="Times New Roman" pitchFamily="18" charset="0"/>
              </a:rPr>
              <a:t>к пению;</a:t>
            </a:r>
          </a:p>
          <a:p>
            <a:r>
              <a:rPr lang="ru-RU" sz="2000" b="1" i="1" dirty="0" smtClean="0">
                <a:solidFill>
                  <a:srgbClr val="006600"/>
                </a:solidFill>
                <a:latin typeface="Times New Roman" pitchFamily="18" charset="0"/>
                <a:cs typeface="Times New Roman" pitchFamily="18" charset="0"/>
              </a:rPr>
              <a:t>- Разогреть мышцы речевого и дыхательного</a:t>
            </a:r>
          </a:p>
          <a:p>
            <a:r>
              <a:rPr lang="ru-RU" sz="2000" b="1" i="1" dirty="0" smtClean="0">
                <a:solidFill>
                  <a:srgbClr val="006600"/>
                </a:solidFill>
                <a:latin typeface="Times New Roman" pitchFamily="18" charset="0"/>
                <a:cs typeface="Times New Roman" pitchFamily="18" charset="0"/>
              </a:rPr>
              <a:t>   аппарата;</a:t>
            </a:r>
          </a:p>
          <a:p>
            <a:r>
              <a:rPr lang="ru-RU" sz="2000" b="1" i="1" dirty="0" smtClean="0">
                <a:solidFill>
                  <a:srgbClr val="006600"/>
                </a:solidFill>
                <a:latin typeface="Times New Roman" pitchFamily="18" charset="0"/>
                <a:cs typeface="Times New Roman" pitchFamily="18" charset="0"/>
              </a:rPr>
              <a:t>                               - Обострить интонационный </a:t>
            </a:r>
          </a:p>
          <a:p>
            <a:r>
              <a:rPr lang="ru-RU" sz="2000" b="1" i="1" dirty="0" smtClean="0">
                <a:solidFill>
                  <a:srgbClr val="006600"/>
                </a:solidFill>
                <a:latin typeface="Times New Roman" pitchFamily="18" charset="0"/>
                <a:cs typeface="Times New Roman" pitchFamily="18" charset="0"/>
              </a:rPr>
              <a:t>                                 слух;</a:t>
            </a:r>
          </a:p>
          <a:p>
            <a:pPr>
              <a:buFontTx/>
              <a:buChar char="-"/>
            </a:pPr>
            <a:r>
              <a:rPr lang="ru-RU" sz="2000" b="1" i="1" dirty="0" smtClean="0">
                <a:solidFill>
                  <a:srgbClr val="006600"/>
                </a:solidFill>
                <a:latin typeface="Times New Roman" pitchFamily="18" charset="0"/>
                <a:cs typeface="Times New Roman" pitchFamily="18" charset="0"/>
              </a:rPr>
              <a:t>                         - Подвести детей к  </a:t>
            </a:r>
            <a:r>
              <a:rPr lang="ru-RU" sz="2000" b="1" i="1" dirty="0" err="1" smtClean="0">
                <a:solidFill>
                  <a:srgbClr val="006600"/>
                </a:solidFill>
                <a:latin typeface="Times New Roman" pitchFamily="18" charset="0"/>
                <a:cs typeface="Times New Roman" pitchFamily="18" charset="0"/>
              </a:rPr>
              <a:t>воспроиз</a:t>
            </a:r>
            <a:r>
              <a:rPr lang="ru-RU" sz="2000" b="1" i="1" dirty="0" smtClean="0">
                <a:solidFill>
                  <a:srgbClr val="006600"/>
                </a:solidFill>
                <a:latin typeface="Times New Roman" pitchFamily="18" charset="0"/>
                <a:cs typeface="Times New Roman" pitchFamily="18" charset="0"/>
              </a:rPr>
              <a:t>- </a:t>
            </a:r>
          </a:p>
          <a:p>
            <a:r>
              <a:rPr lang="ru-RU" sz="2000" b="1" i="1" dirty="0" smtClean="0">
                <a:solidFill>
                  <a:srgbClr val="006600"/>
                </a:solidFill>
                <a:latin typeface="Times New Roman" pitchFamily="18" charset="0"/>
                <a:cs typeface="Times New Roman" pitchFamily="18" charset="0"/>
              </a:rPr>
              <a:t>                                ведению музыкальных звуков.</a:t>
            </a:r>
            <a:endParaRPr lang="ru-RU" sz="2000" b="1" i="1" dirty="0" smtClean="0">
              <a:solidFill>
                <a:srgbClr val="006600"/>
              </a:solidFill>
              <a:latin typeface="Times New Roman" pitchFamily="18" charset="0"/>
              <a:cs typeface="Times New Roman" pitchFamily="18" charset="0"/>
            </a:endParaRPr>
          </a:p>
        </p:txBody>
      </p:sp>
      <p:pic>
        <p:nvPicPr>
          <p:cNvPr id="5" name="Рисунок 4" descr="1(8).jpg"/>
          <p:cNvPicPr>
            <a:picLocks noChangeAspect="1"/>
          </p:cNvPicPr>
          <p:nvPr/>
        </p:nvPicPr>
        <p:blipFill>
          <a:blip r:embed="rId3" cstate="print"/>
          <a:srcRect/>
          <a:stretch>
            <a:fillRect/>
          </a:stretch>
        </p:blipFill>
        <p:spPr bwMode="auto">
          <a:xfrm>
            <a:off x="5868144" y="2492896"/>
            <a:ext cx="2928938" cy="40005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3" name="Прямоугольник 2"/>
          <p:cNvSpPr/>
          <p:nvPr/>
        </p:nvSpPr>
        <p:spPr>
          <a:xfrm>
            <a:off x="251520" y="188641"/>
            <a:ext cx="8496944" cy="2985433"/>
          </a:xfrm>
          <a:prstGeom prst="rect">
            <a:avLst/>
          </a:prstGeom>
        </p:spPr>
        <p:txBody>
          <a:bodyPr wrap="square">
            <a:spAutoFit/>
          </a:bodyPr>
          <a:lstStyle/>
          <a:p>
            <a:r>
              <a:rPr lang="ru-RU" sz="2800" b="1" dirty="0" err="1" smtClean="0">
                <a:solidFill>
                  <a:srgbClr val="C00000"/>
                </a:solidFill>
                <a:latin typeface="Times New Roman" pitchFamily="18" charset="0"/>
                <a:cs typeface="Times New Roman" pitchFamily="18" charset="0"/>
              </a:rPr>
              <a:t>Фонопедические</a:t>
            </a:r>
            <a:r>
              <a:rPr lang="ru-RU" sz="2800" b="1" dirty="0" smtClean="0">
                <a:solidFill>
                  <a:srgbClr val="C00000"/>
                </a:solidFill>
                <a:latin typeface="Times New Roman" pitchFamily="18" charset="0"/>
                <a:cs typeface="Times New Roman" pitchFamily="18" charset="0"/>
              </a:rPr>
              <a:t> упражнения Емельянова В.В</a:t>
            </a:r>
            <a:r>
              <a:rPr lang="ru-RU" sz="2800" b="1" dirty="0" smtClean="0">
                <a:solidFill>
                  <a:srgbClr val="C00000"/>
                </a:solidFill>
                <a:latin typeface="Times New Roman" pitchFamily="18" charset="0"/>
                <a:cs typeface="Times New Roman" pitchFamily="18" charset="0"/>
              </a:rPr>
              <a:t>.</a:t>
            </a:r>
            <a:endParaRPr lang="ru-RU" dirty="0" smtClean="0"/>
          </a:p>
          <a:p>
            <a:pPr>
              <a:buBlip>
                <a:blip r:embed="rId3"/>
              </a:buBlip>
            </a:pPr>
            <a:r>
              <a:rPr lang="ru-RU" sz="2000" dirty="0" smtClean="0">
                <a:latin typeface="Times New Roman" pitchFamily="18" charset="0"/>
                <a:cs typeface="Times New Roman" pitchFamily="18" charset="0"/>
              </a:rPr>
              <a:t>Расширение диапазона</a:t>
            </a:r>
            <a:r>
              <a:rPr lang="ru-RU" sz="2000" dirty="0" smtClean="0">
                <a:latin typeface="Times New Roman" pitchFamily="18" charset="0"/>
                <a:cs typeface="Times New Roman" pitchFamily="18" charset="0"/>
              </a:rPr>
              <a:t>;</a:t>
            </a:r>
          </a:p>
          <a:p>
            <a:pPr>
              <a:buBlip>
                <a:blip r:embed="rId3"/>
              </a:buBlip>
            </a:pPr>
            <a:r>
              <a:rPr lang="ru-RU" sz="2000" dirty="0" smtClean="0">
                <a:latin typeface="Times New Roman" pitchFamily="18" charset="0"/>
                <a:cs typeface="Times New Roman" pitchFamily="18" charset="0"/>
              </a:rPr>
              <a:t>Значительное </a:t>
            </a:r>
            <a:r>
              <a:rPr lang="ru-RU" sz="2000" dirty="0" smtClean="0">
                <a:latin typeface="Times New Roman" pitchFamily="18" charset="0"/>
                <a:cs typeface="Times New Roman" pitchFamily="18" charset="0"/>
              </a:rPr>
              <a:t>увеличение силы звучания голоса у каждого ребенка;</a:t>
            </a:r>
          </a:p>
          <a:p>
            <a:pPr>
              <a:buBlip>
                <a:blip r:embed="rId3"/>
              </a:buBlip>
            </a:pPr>
            <a:r>
              <a:rPr lang="ru-RU" sz="2000" dirty="0" smtClean="0">
                <a:latin typeface="Times New Roman" pitchFamily="18" charset="0"/>
                <a:cs typeface="Times New Roman" pitchFamily="18" charset="0"/>
              </a:rPr>
              <a:t>Усиление насыщенности звука;</a:t>
            </a:r>
          </a:p>
          <a:p>
            <a:pPr>
              <a:buBlip>
                <a:blip r:embed="rId3"/>
              </a:buBlip>
            </a:pPr>
            <a:r>
              <a:rPr lang="ru-RU" sz="2000" dirty="0" err="1" smtClean="0">
                <a:latin typeface="Times New Roman" pitchFamily="18" charset="0"/>
                <a:cs typeface="Times New Roman" pitchFamily="18" charset="0"/>
              </a:rPr>
              <a:t>Полетность</a:t>
            </a:r>
            <a:r>
              <a:rPr lang="ru-RU" sz="2000" dirty="0" smtClean="0">
                <a:latin typeface="Times New Roman" pitchFamily="18" charset="0"/>
                <a:cs typeface="Times New Roman" pitchFamily="18" charset="0"/>
              </a:rPr>
              <a:t>;</a:t>
            </a:r>
          </a:p>
          <a:p>
            <a:pPr>
              <a:buBlip>
                <a:blip r:embed="rId3"/>
              </a:buBlip>
            </a:pPr>
            <a:r>
              <a:rPr lang="ru-RU" sz="2000" dirty="0" smtClean="0">
                <a:latin typeface="Times New Roman" pitchFamily="18" charset="0"/>
                <a:cs typeface="Times New Roman" pitchFamily="18" charset="0"/>
              </a:rPr>
              <a:t>Улучшение вибрато;</a:t>
            </a:r>
          </a:p>
          <a:p>
            <a:pPr>
              <a:buBlip>
                <a:blip r:embed="rId3"/>
              </a:buBlip>
            </a:pPr>
            <a:r>
              <a:rPr lang="ru-RU" sz="2000" dirty="0" smtClean="0">
                <a:latin typeface="Times New Roman" pitchFamily="18" charset="0"/>
                <a:cs typeface="Times New Roman" pitchFamily="18" charset="0"/>
              </a:rPr>
              <a:t>Большая певучесть звука;</a:t>
            </a:r>
          </a:p>
          <a:p>
            <a:pPr>
              <a:buBlip>
                <a:blip r:embed="rId3"/>
              </a:buBlip>
            </a:pPr>
            <a:r>
              <a:rPr lang="ru-RU" sz="2000" dirty="0" smtClean="0">
                <a:latin typeface="Times New Roman" pitchFamily="18" charset="0"/>
                <a:cs typeface="Times New Roman" pitchFamily="18" charset="0"/>
              </a:rPr>
              <a:t>Свобода;</a:t>
            </a:r>
          </a:p>
          <a:p>
            <a:pPr>
              <a:buBlip>
                <a:blip r:embed="rId3"/>
              </a:buBlip>
            </a:pPr>
            <a:r>
              <a:rPr lang="ru-RU" sz="2000" dirty="0" err="1" smtClean="0">
                <a:latin typeface="Times New Roman" pitchFamily="18" charset="0"/>
                <a:cs typeface="Times New Roman" pitchFamily="18" charset="0"/>
              </a:rPr>
              <a:t>Раскрепощённость</a:t>
            </a:r>
            <a:r>
              <a:rPr lang="ru-RU" sz="2000" dirty="0" smtClean="0">
                <a:latin typeface="Times New Roman" pitchFamily="18" charset="0"/>
                <a:cs typeface="Times New Roman" pitchFamily="18" charset="0"/>
              </a:rPr>
              <a:t> певческого звучания и певческого процесса в целом.</a:t>
            </a:r>
            <a:endParaRPr lang="ru-RU" sz="2000" dirty="0">
              <a:latin typeface="Times New Roman" pitchFamily="18" charset="0"/>
              <a:cs typeface="Times New Roman" pitchFamily="18" charset="0"/>
            </a:endParaRPr>
          </a:p>
        </p:txBody>
      </p:sp>
      <p:sp>
        <p:nvSpPr>
          <p:cNvPr id="5" name="Прямоугольник 4"/>
          <p:cNvSpPr/>
          <p:nvPr/>
        </p:nvSpPr>
        <p:spPr>
          <a:xfrm>
            <a:off x="179512" y="2996952"/>
            <a:ext cx="8712968" cy="2893100"/>
          </a:xfrm>
          <a:prstGeom prst="rect">
            <a:avLst/>
          </a:prstGeom>
        </p:spPr>
        <p:txBody>
          <a:bodyPr wrap="square">
            <a:spAutoFit/>
          </a:bodyPr>
          <a:lstStyle/>
          <a:p>
            <a:endParaRPr lang="ru-RU" dirty="0" smtClean="0"/>
          </a:p>
          <a:p>
            <a:r>
              <a:rPr lang="ru-RU" sz="2400" b="1" dirty="0" smtClean="0">
                <a:solidFill>
                  <a:srgbClr val="009900"/>
                </a:solidFill>
                <a:latin typeface="Times New Roman" pitchFamily="18" charset="0"/>
                <a:cs typeface="Times New Roman" pitchFamily="18" charset="0"/>
              </a:rPr>
              <a:t>Артикуляционная </a:t>
            </a:r>
            <a:r>
              <a:rPr lang="ru-RU" sz="2400" b="1" dirty="0" smtClean="0">
                <a:solidFill>
                  <a:srgbClr val="009900"/>
                </a:solidFill>
                <a:latin typeface="Times New Roman" pitchFamily="18" charset="0"/>
                <a:cs typeface="Times New Roman" pitchFamily="18" charset="0"/>
              </a:rPr>
              <a:t>гимнастика по системе Емельянова В.В. </a:t>
            </a:r>
            <a:endParaRPr lang="ru-RU" dirty="0" smtClean="0"/>
          </a:p>
          <a:p>
            <a:pPr>
              <a:buBlip>
                <a:blip r:embed="rId3"/>
              </a:buBlip>
            </a:pPr>
            <a:r>
              <a:rPr lang="ru-RU" sz="2000" dirty="0" smtClean="0">
                <a:latin typeface="Times New Roman" pitchFamily="18" charset="0"/>
                <a:cs typeface="Times New Roman" pitchFamily="18" charset="0"/>
              </a:rPr>
              <a:t>Работа </a:t>
            </a:r>
            <a:r>
              <a:rPr lang="ru-RU" sz="2000" dirty="0" smtClean="0">
                <a:latin typeface="Times New Roman" pitchFamily="18" charset="0"/>
                <a:cs typeface="Times New Roman" pitchFamily="18" charset="0"/>
              </a:rPr>
              <a:t>с языком (покусать кончик языка, пожевать язык попеременно левыми и правыми боковыми зубами, пощелкать язычком в разной позиции, вытянуть язык, свернуть в трубочку и т.д.);</a:t>
            </a:r>
          </a:p>
          <a:p>
            <a:pPr>
              <a:buBlip>
                <a:blip r:embed="rId3"/>
              </a:buBlip>
            </a:pPr>
            <a:r>
              <a:rPr lang="ru-RU" sz="2000" dirty="0" smtClean="0">
                <a:latin typeface="Times New Roman" pitchFamily="18" charset="0"/>
                <a:cs typeface="Times New Roman" pitchFamily="18" charset="0"/>
              </a:rPr>
              <a:t> С </a:t>
            </a:r>
            <a:r>
              <a:rPr lang="ru-RU" sz="2000" dirty="0" smtClean="0">
                <a:latin typeface="Times New Roman" pitchFamily="18" charset="0"/>
                <a:cs typeface="Times New Roman" pitchFamily="18" charset="0"/>
              </a:rPr>
              <a:t>губами (покусать зубами нижнюю и верхнюю губу, оттопырить нижнюю губу, придав лицу обиженное выражение, поднять верхнюю губу, открыв верхние зубы, придав лицу выражение улыбки), массаж лица от корней волос до шеи собственными пальцами.</a:t>
            </a:r>
            <a:endParaRPr lang="ru-RU"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pic>
        <p:nvPicPr>
          <p:cNvPr id="3" name="Picture 2" descr="http://image.slidesharecdn.com/random-131130124524-phpapp02/95/-6-638.jpg"/>
          <p:cNvPicPr>
            <a:picLocks noChangeAspect="1" noChangeArrowheads="1"/>
          </p:cNvPicPr>
          <p:nvPr/>
        </p:nvPicPr>
        <p:blipFill>
          <a:blip r:embed="rId3" cstate="print"/>
          <a:srcRect/>
          <a:stretch>
            <a:fillRect/>
          </a:stretch>
        </p:blipFill>
        <p:spPr bwMode="auto">
          <a:xfrm>
            <a:off x="251521" y="188640"/>
            <a:ext cx="8631940" cy="6480720"/>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pic>
        <p:nvPicPr>
          <p:cNvPr id="3" name="Picture 2" descr="http://images.myshared.ru/6/750205/slide_11.jpg"/>
          <p:cNvPicPr>
            <a:picLocks noChangeAspect="1" noChangeArrowheads="1"/>
          </p:cNvPicPr>
          <p:nvPr/>
        </p:nvPicPr>
        <p:blipFill>
          <a:blip r:embed="rId3" cstate="print"/>
          <a:srcRect/>
          <a:stretch>
            <a:fillRect/>
          </a:stretch>
        </p:blipFill>
        <p:spPr bwMode="auto">
          <a:xfrm>
            <a:off x="683568" y="260648"/>
            <a:ext cx="8028384" cy="6021290"/>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3" name="Прямоугольник 2"/>
          <p:cNvSpPr/>
          <p:nvPr/>
        </p:nvSpPr>
        <p:spPr>
          <a:xfrm>
            <a:off x="395536" y="260648"/>
            <a:ext cx="7344816" cy="584775"/>
          </a:xfrm>
          <a:prstGeom prst="rect">
            <a:avLst/>
          </a:prstGeom>
        </p:spPr>
        <p:txBody>
          <a:bodyPr wrap="square">
            <a:spAutoFit/>
          </a:bodyPr>
          <a:lstStyle/>
          <a:p>
            <a:pPr algn="ctr"/>
            <a:r>
              <a:rPr lang="ru-RU" sz="3200" b="1" i="1" dirty="0" smtClean="0">
                <a:solidFill>
                  <a:srgbClr val="D60093"/>
                </a:solidFill>
                <a:latin typeface="Times New Roman" pitchFamily="18" charset="0"/>
                <a:cs typeface="Times New Roman" pitchFamily="18" charset="0"/>
              </a:rPr>
              <a:t>Учимся петь, играя</a:t>
            </a:r>
            <a:endParaRPr lang="ru-RU" sz="3200" dirty="0">
              <a:latin typeface="Times New Roman" pitchFamily="18" charset="0"/>
              <a:cs typeface="Times New Roman" pitchFamily="18" charset="0"/>
            </a:endParaRPr>
          </a:p>
        </p:txBody>
      </p:sp>
      <p:sp>
        <p:nvSpPr>
          <p:cNvPr id="4" name="Прямоугольник 3"/>
          <p:cNvSpPr/>
          <p:nvPr/>
        </p:nvSpPr>
        <p:spPr>
          <a:xfrm>
            <a:off x="0" y="836712"/>
            <a:ext cx="9144000" cy="5632311"/>
          </a:xfrm>
          <a:prstGeom prst="rect">
            <a:avLst/>
          </a:prstGeom>
        </p:spPr>
        <p:txBody>
          <a:bodyPr wrap="square">
            <a:spAutoFit/>
          </a:bodyPr>
          <a:lstStyle/>
          <a:p>
            <a:pPr algn="ctr"/>
            <a:r>
              <a:rPr lang="ru-RU" sz="2000" i="1" dirty="0" smtClean="0">
                <a:solidFill>
                  <a:srgbClr val="006600"/>
                </a:solidFill>
                <a:latin typeface="Times New Roman" pitchFamily="18" charset="0"/>
                <a:cs typeface="Times New Roman" pitchFamily="18" charset="0"/>
              </a:rPr>
              <a:t>На этом этапе и в дальнейшем очень важно применять игровые способы формирования координации слуха и  певческого голоса.</a:t>
            </a:r>
          </a:p>
          <a:p>
            <a:pPr algn="ctr"/>
            <a:r>
              <a:rPr lang="ru-RU" sz="2000" b="1" i="1" u="sng" dirty="0" smtClean="0">
                <a:solidFill>
                  <a:srgbClr val="C00000"/>
                </a:solidFill>
                <a:latin typeface="Times New Roman" pitchFamily="18" charset="0"/>
                <a:cs typeface="Times New Roman" pitchFamily="18" charset="0"/>
              </a:rPr>
              <a:t>Играем в « Имена - эхо» певческим голосом:</a:t>
            </a:r>
          </a:p>
          <a:p>
            <a:pPr algn="ctr"/>
            <a:r>
              <a:rPr lang="ru-RU" sz="2000" i="1" dirty="0" smtClean="0">
                <a:solidFill>
                  <a:srgbClr val="006600"/>
                </a:solidFill>
                <a:latin typeface="Times New Roman" pitchFamily="18" charset="0"/>
                <a:cs typeface="Times New Roman" pitchFamily="18" charset="0"/>
              </a:rPr>
              <a:t>1.Педагог поет имя ребенка на удобном всем ( </a:t>
            </a:r>
            <a:r>
              <a:rPr lang="ru-RU" sz="2000" i="1" dirty="0" err="1" smtClean="0">
                <a:solidFill>
                  <a:srgbClr val="006600"/>
                </a:solidFill>
                <a:latin typeface="Times New Roman" pitchFamily="18" charset="0"/>
                <a:cs typeface="Times New Roman" pitchFamily="18" charset="0"/>
              </a:rPr>
              <a:t>примарном</a:t>
            </a:r>
            <a:r>
              <a:rPr lang="ru-RU" sz="2000" i="1" dirty="0" smtClean="0">
                <a:solidFill>
                  <a:srgbClr val="006600"/>
                </a:solidFill>
                <a:latin typeface="Times New Roman" pitchFamily="18" charset="0"/>
                <a:cs typeface="Times New Roman" pitchFamily="18" charset="0"/>
              </a:rPr>
              <a:t>) звуке, </a:t>
            </a:r>
            <a:r>
              <a:rPr lang="ru-RU" sz="2000" i="1" dirty="0" smtClean="0">
                <a:solidFill>
                  <a:srgbClr val="006600"/>
                </a:solidFill>
                <a:latin typeface="Times New Roman" pitchFamily="18" charset="0"/>
                <a:cs typeface="Times New Roman" pitchFamily="18" charset="0"/>
              </a:rPr>
              <a:t>ребенок </a:t>
            </a:r>
            <a:r>
              <a:rPr lang="ru-RU" sz="2000" i="1" dirty="0" smtClean="0">
                <a:solidFill>
                  <a:srgbClr val="006600"/>
                </a:solidFill>
                <a:latin typeface="Times New Roman" pitchFamily="18" charset="0"/>
                <a:cs typeface="Times New Roman" pitchFamily="18" charset="0"/>
              </a:rPr>
              <a:t>повторяют, затем берется звук на полтона выше.</a:t>
            </a:r>
          </a:p>
          <a:p>
            <a:pPr algn="ctr"/>
            <a:r>
              <a:rPr lang="ru-RU" sz="2000" i="1" dirty="0" smtClean="0">
                <a:solidFill>
                  <a:srgbClr val="006600"/>
                </a:solidFill>
                <a:latin typeface="Times New Roman" pitchFamily="18" charset="0"/>
                <a:cs typeface="Times New Roman" pitchFamily="18" charset="0"/>
              </a:rPr>
              <a:t>2.Педагог поет имя ребенка на одном звуке, лети поют на том же звуке, но ласково, затем поём звук на полтона выше.</a:t>
            </a:r>
          </a:p>
          <a:p>
            <a:pPr algn="ctr"/>
            <a:r>
              <a:rPr lang="ru-RU" sz="2000" i="1" dirty="0" smtClean="0">
                <a:solidFill>
                  <a:srgbClr val="006600"/>
                </a:solidFill>
                <a:latin typeface="Times New Roman" pitchFamily="18" charset="0"/>
                <a:cs typeface="Times New Roman" pitchFamily="18" charset="0"/>
              </a:rPr>
              <a:t>3.Педагог поёт имя ребенка на двух звуках малой</a:t>
            </a:r>
          </a:p>
          <a:p>
            <a:pPr algn="ctr"/>
            <a:r>
              <a:rPr lang="ru-RU" sz="2000" i="1" dirty="0" smtClean="0">
                <a:solidFill>
                  <a:srgbClr val="006600"/>
                </a:solidFill>
                <a:latin typeface="Times New Roman" pitchFamily="18" charset="0"/>
                <a:cs typeface="Times New Roman" pitchFamily="18" charset="0"/>
              </a:rPr>
              <a:t> терции (сверху – вниз).</a:t>
            </a:r>
          </a:p>
          <a:p>
            <a:pPr algn="ctr"/>
            <a:r>
              <a:rPr lang="ru-RU" sz="2000" i="1" dirty="0" smtClean="0">
                <a:solidFill>
                  <a:srgbClr val="006600"/>
                </a:solidFill>
                <a:latin typeface="Times New Roman" pitchFamily="18" charset="0"/>
                <a:cs typeface="Times New Roman" pitchFamily="18" charset="0"/>
              </a:rPr>
              <a:t>4.Педагог поет имя ребенка на двух звуках малой терции - дети  повторяют, но поют в другом темпе, ласково.</a:t>
            </a:r>
          </a:p>
          <a:p>
            <a:pPr algn="ctr"/>
            <a:r>
              <a:rPr lang="ru-RU" sz="2000" i="1" dirty="0" smtClean="0">
                <a:solidFill>
                  <a:srgbClr val="006600"/>
                </a:solidFill>
                <a:latin typeface="Times New Roman" pitchFamily="18" charset="0"/>
                <a:cs typeface="Times New Roman" pitchFamily="18" charset="0"/>
              </a:rPr>
              <a:t>Можно </a:t>
            </a:r>
            <a:r>
              <a:rPr lang="ru-RU" sz="2000" i="1" dirty="0" err="1" smtClean="0">
                <a:solidFill>
                  <a:srgbClr val="006600"/>
                </a:solidFill>
                <a:latin typeface="Times New Roman" pitchFamily="18" charset="0"/>
                <a:cs typeface="Times New Roman" pitchFamily="18" charset="0"/>
              </a:rPr>
              <a:t>пропевать</a:t>
            </a:r>
            <a:r>
              <a:rPr lang="ru-RU" sz="2000" i="1" dirty="0" smtClean="0">
                <a:solidFill>
                  <a:srgbClr val="006600"/>
                </a:solidFill>
                <a:latin typeface="Times New Roman" pitchFamily="18" charset="0"/>
                <a:cs typeface="Times New Roman" pitchFamily="18" charset="0"/>
              </a:rPr>
              <a:t> названия игрушек, слова «мама», «здравствуй» и т.д.</a:t>
            </a:r>
          </a:p>
          <a:p>
            <a:pPr algn="ctr"/>
            <a:r>
              <a:rPr lang="ru-RU" sz="2000" i="1" dirty="0" smtClean="0">
                <a:solidFill>
                  <a:srgbClr val="006600"/>
                </a:solidFill>
                <a:latin typeface="Times New Roman" pitchFamily="18" charset="0"/>
                <a:cs typeface="Times New Roman" pitchFamily="18" charset="0"/>
              </a:rPr>
              <a:t>5. «Рисование голосом»- различных образов: ветер, волны, облака, солнце, дождь («кластер», </a:t>
            </a:r>
            <a:r>
              <a:rPr lang="ru-RU" sz="2000" i="1" dirty="0" err="1" smtClean="0">
                <a:solidFill>
                  <a:srgbClr val="006600"/>
                </a:solidFill>
                <a:latin typeface="Times New Roman" pitchFamily="18" charset="0"/>
                <a:cs typeface="Times New Roman" pitchFamily="18" charset="0"/>
              </a:rPr>
              <a:t>глиссандирование</a:t>
            </a:r>
            <a:r>
              <a:rPr lang="ru-RU" sz="2000" i="1" dirty="0" smtClean="0">
                <a:solidFill>
                  <a:srgbClr val="006600"/>
                </a:solidFill>
                <a:latin typeface="Times New Roman" pitchFamily="18" charset="0"/>
                <a:cs typeface="Times New Roman" pitchFamily="18" charset="0"/>
              </a:rPr>
              <a:t> голосом вверх – вниз, по кругу, точечно).</a:t>
            </a:r>
          </a:p>
          <a:p>
            <a:pPr algn="ctr"/>
            <a:r>
              <a:rPr lang="ru-RU" sz="2000" i="1" dirty="0" smtClean="0">
                <a:solidFill>
                  <a:srgbClr val="006600"/>
                </a:solidFill>
                <a:latin typeface="Times New Roman" pitchFamily="18" charset="0"/>
                <a:cs typeface="Times New Roman" pitchFamily="18" charset="0"/>
              </a:rPr>
              <a:t>При формировании певческого голоса ребенка на начальном этапе важно следить за тем, чтобы дети не увлекались силой звучания, не переходили на крик. Пение педагога должно звучать без сопровождения музыкального инструмента, максимально выразительно, естественно, с точной интонацией и дикцией</a:t>
            </a:r>
            <a:r>
              <a:rPr lang="ru-RU" sz="2000" i="1" dirty="0" smtClean="0">
                <a:solidFill>
                  <a:srgbClr val="000000"/>
                </a:solidFill>
                <a:latin typeface="Times New Roman" pitchFamily="18" charset="0"/>
                <a:cs typeface="Times New Roman" pitchFamily="18" charset="0"/>
              </a:rPr>
              <a:t>.</a:t>
            </a:r>
            <a:endParaRPr lang="ru-RU" sz="2000" i="1" dirty="0" smtClean="0">
              <a:solidFill>
                <a:srgbClr val="000000"/>
              </a:solidFill>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3" name="Прямоугольник 2"/>
          <p:cNvSpPr/>
          <p:nvPr/>
        </p:nvSpPr>
        <p:spPr>
          <a:xfrm>
            <a:off x="179512" y="188640"/>
            <a:ext cx="7128792" cy="523220"/>
          </a:xfrm>
          <a:prstGeom prst="rect">
            <a:avLst/>
          </a:prstGeom>
        </p:spPr>
        <p:txBody>
          <a:bodyPr wrap="square">
            <a:spAutoFit/>
          </a:bodyPr>
          <a:lstStyle/>
          <a:p>
            <a:pPr algn="ctr"/>
            <a:r>
              <a:rPr lang="ru-RU" sz="2800" b="1" i="1" dirty="0" smtClean="0">
                <a:solidFill>
                  <a:srgbClr val="FF1A1A"/>
                </a:solidFill>
                <a:latin typeface="Times New Roman" pitchFamily="18" charset="0"/>
                <a:cs typeface="Times New Roman" pitchFamily="18" charset="0"/>
              </a:rPr>
              <a:t>Музыкальные узоры</a:t>
            </a:r>
            <a:endParaRPr lang="ru-RU" sz="2800" dirty="0">
              <a:latin typeface="Times New Roman" pitchFamily="18" charset="0"/>
              <a:cs typeface="Times New Roman" pitchFamily="18" charset="0"/>
            </a:endParaRPr>
          </a:p>
        </p:txBody>
      </p:sp>
      <p:pic>
        <p:nvPicPr>
          <p:cNvPr id="4" name="Содержимое 6" descr="064.jpg"/>
          <p:cNvPicPr>
            <a:picLocks noChangeAspect="1"/>
          </p:cNvPicPr>
          <p:nvPr/>
        </p:nvPicPr>
        <p:blipFill>
          <a:blip r:embed="rId3" cstate="print"/>
          <a:srcRect/>
          <a:stretch>
            <a:fillRect/>
          </a:stretch>
        </p:blipFill>
        <p:spPr>
          <a:xfrm>
            <a:off x="428625" y="857250"/>
            <a:ext cx="2571750" cy="2236788"/>
          </a:xfrm>
          <a:prstGeom prst="rect">
            <a:avLst/>
          </a:prstGeom>
          <a:ln w="28575">
            <a:solidFill>
              <a:srgbClr val="D60093"/>
            </a:solidFill>
          </a:ln>
        </p:spPr>
      </p:pic>
      <p:pic>
        <p:nvPicPr>
          <p:cNvPr id="5" name="Рисунок 4" descr="линии.jpg"/>
          <p:cNvPicPr>
            <a:picLocks noChangeAspect="1"/>
          </p:cNvPicPr>
          <p:nvPr/>
        </p:nvPicPr>
        <p:blipFill>
          <a:blip r:embed="rId4" cstate="print"/>
          <a:srcRect/>
          <a:stretch>
            <a:fillRect/>
          </a:stretch>
        </p:blipFill>
        <p:spPr bwMode="auto">
          <a:xfrm>
            <a:off x="3357563" y="857250"/>
            <a:ext cx="2500312" cy="2214563"/>
          </a:xfrm>
          <a:prstGeom prst="rect">
            <a:avLst/>
          </a:prstGeom>
          <a:noFill/>
          <a:ln w="28575">
            <a:solidFill>
              <a:srgbClr val="D60093"/>
            </a:solidFill>
            <a:miter lim="800000"/>
            <a:headEnd/>
            <a:tailEnd/>
          </a:ln>
        </p:spPr>
      </p:pic>
      <p:pic>
        <p:nvPicPr>
          <p:cNvPr id="6" name="Рисунок 5" descr="пирамидка.jpg"/>
          <p:cNvPicPr>
            <a:picLocks noChangeAspect="1"/>
          </p:cNvPicPr>
          <p:nvPr/>
        </p:nvPicPr>
        <p:blipFill>
          <a:blip r:embed="rId5" cstate="print"/>
          <a:srcRect/>
          <a:stretch>
            <a:fillRect/>
          </a:stretch>
        </p:blipFill>
        <p:spPr bwMode="auto">
          <a:xfrm>
            <a:off x="6143625" y="857250"/>
            <a:ext cx="2571750" cy="2216150"/>
          </a:xfrm>
          <a:prstGeom prst="rect">
            <a:avLst/>
          </a:prstGeom>
          <a:noFill/>
          <a:ln w="38100">
            <a:solidFill>
              <a:srgbClr val="D60093"/>
            </a:solidFill>
            <a:miter lim="800000"/>
            <a:headEnd/>
            <a:tailEnd/>
          </a:ln>
        </p:spPr>
      </p:pic>
      <p:pic>
        <p:nvPicPr>
          <p:cNvPr id="7" name="Рисунок 6" descr="море.jpg"/>
          <p:cNvPicPr>
            <a:picLocks noChangeAspect="1"/>
          </p:cNvPicPr>
          <p:nvPr/>
        </p:nvPicPr>
        <p:blipFill>
          <a:blip r:embed="rId6" cstate="print"/>
          <a:srcRect/>
          <a:stretch>
            <a:fillRect/>
          </a:stretch>
        </p:blipFill>
        <p:spPr bwMode="auto">
          <a:xfrm>
            <a:off x="683568" y="3284984"/>
            <a:ext cx="2500313" cy="2286000"/>
          </a:xfrm>
          <a:prstGeom prst="rect">
            <a:avLst/>
          </a:prstGeom>
          <a:noFill/>
          <a:ln w="28575">
            <a:solidFill>
              <a:srgbClr val="D60093"/>
            </a:solidFill>
            <a:miter lim="800000"/>
            <a:headEnd/>
            <a:tailEnd/>
          </a:ln>
        </p:spPr>
      </p:pic>
      <p:pic>
        <p:nvPicPr>
          <p:cNvPr id="8" name="Рисунок 7" descr="горка.jpg"/>
          <p:cNvPicPr>
            <a:picLocks noChangeAspect="1"/>
          </p:cNvPicPr>
          <p:nvPr/>
        </p:nvPicPr>
        <p:blipFill>
          <a:blip r:embed="rId7" cstate="print"/>
          <a:srcRect/>
          <a:stretch>
            <a:fillRect/>
          </a:stretch>
        </p:blipFill>
        <p:spPr bwMode="auto">
          <a:xfrm>
            <a:off x="3286125" y="3929063"/>
            <a:ext cx="2500313" cy="2357437"/>
          </a:xfrm>
          <a:prstGeom prst="rect">
            <a:avLst/>
          </a:prstGeom>
          <a:noFill/>
          <a:ln w="38100">
            <a:solidFill>
              <a:srgbClr val="D60093"/>
            </a:solidFill>
            <a:miter lim="800000"/>
            <a:headEnd/>
            <a:tailEnd/>
          </a:ln>
        </p:spPr>
      </p:pic>
      <p:pic>
        <p:nvPicPr>
          <p:cNvPr id="9" name="Рисунок 8" descr="музыкальный узор.jpg"/>
          <p:cNvPicPr>
            <a:picLocks noChangeAspect="1"/>
          </p:cNvPicPr>
          <p:nvPr/>
        </p:nvPicPr>
        <p:blipFill>
          <a:blip r:embed="rId8" cstate="print"/>
          <a:srcRect/>
          <a:stretch>
            <a:fillRect/>
          </a:stretch>
        </p:blipFill>
        <p:spPr bwMode="auto">
          <a:xfrm>
            <a:off x="6072188" y="3929063"/>
            <a:ext cx="2624137" cy="2357437"/>
          </a:xfrm>
          <a:prstGeom prst="rect">
            <a:avLst/>
          </a:prstGeom>
          <a:noFill/>
          <a:ln w="38100">
            <a:solidFill>
              <a:srgbClr val="D60093"/>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4"/>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5"/>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 calcmode="lin" valueType="num">
                                      <p:cBhvr>
                                        <p:cTn id="21"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6"/>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7"/>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1000" fill="hold"/>
                                        <p:tgtEl>
                                          <p:spTgt spid="8"/>
                                        </p:tgtEl>
                                        <p:attrNameLst>
                                          <p:attrName>ppt_w</p:attrName>
                                        </p:attrNameLst>
                                      </p:cBhvr>
                                      <p:tavLst>
                                        <p:tav tm="0">
                                          <p:val>
                                            <p:fltVal val="0"/>
                                          </p:val>
                                        </p:tav>
                                        <p:tav tm="100000">
                                          <p:val>
                                            <p:strVal val="#ppt_w"/>
                                          </p:val>
                                        </p:tav>
                                      </p:tavLst>
                                    </p:anim>
                                    <p:anim calcmode="lin" valueType="num">
                                      <p:cBhvr>
                                        <p:cTn id="32" dur="1000" fill="hold"/>
                                        <p:tgtEl>
                                          <p:spTgt spid="8"/>
                                        </p:tgtEl>
                                        <p:attrNameLst>
                                          <p:attrName>ppt_h</p:attrName>
                                        </p:attrNameLst>
                                      </p:cBhvr>
                                      <p:tavLst>
                                        <p:tav tm="0">
                                          <p:val>
                                            <p:fltVal val="0"/>
                                          </p:val>
                                        </p:tav>
                                        <p:tav tm="100000">
                                          <p:val>
                                            <p:strVal val="#ppt_h"/>
                                          </p:val>
                                        </p:tav>
                                      </p:tavLst>
                                    </p:anim>
                                    <p:anim calcmode="lin" valueType="num">
                                      <p:cBhvr>
                                        <p:cTn id="33"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8"/>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fltVal val="0"/>
                                          </p:val>
                                        </p:tav>
                                        <p:tav tm="100000">
                                          <p:val>
                                            <p:strVal val="#ppt_w"/>
                                          </p:val>
                                        </p:tav>
                                      </p:tavLst>
                                    </p:anim>
                                    <p:anim calcmode="lin" valueType="num">
                                      <p:cBhvr>
                                        <p:cTn id="38" dur="1000" fill="hold"/>
                                        <p:tgtEl>
                                          <p:spTgt spid="9"/>
                                        </p:tgtEl>
                                        <p:attrNameLst>
                                          <p:attrName>ppt_h</p:attrName>
                                        </p:attrNameLst>
                                      </p:cBhvr>
                                      <p:tavLst>
                                        <p:tav tm="0">
                                          <p:val>
                                            <p:fltVal val="0"/>
                                          </p:val>
                                        </p:tav>
                                        <p:tav tm="100000">
                                          <p:val>
                                            <p:strVal val="#ppt_h"/>
                                          </p:val>
                                        </p:tav>
                                      </p:tavLst>
                                    </p:anim>
                                    <p:anim calcmode="lin" valueType="num">
                                      <p:cBhvr>
                                        <p:cTn id="39"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40"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3" name="Прямоугольник 2"/>
          <p:cNvSpPr/>
          <p:nvPr/>
        </p:nvSpPr>
        <p:spPr>
          <a:xfrm>
            <a:off x="827584" y="188640"/>
            <a:ext cx="6264696" cy="584775"/>
          </a:xfrm>
          <a:prstGeom prst="rect">
            <a:avLst/>
          </a:prstGeom>
        </p:spPr>
        <p:txBody>
          <a:bodyPr wrap="square">
            <a:spAutoFit/>
          </a:bodyPr>
          <a:lstStyle/>
          <a:p>
            <a:pPr algn="ctr"/>
            <a:r>
              <a:rPr lang="ru-RU" sz="3200" b="1" i="1" dirty="0" smtClean="0">
                <a:solidFill>
                  <a:srgbClr val="FF0000"/>
                </a:solidFill>
                <a:latin typeface="Times New Roman" pitchFamily="18" charset="0"/>
                <a:cs typeface="Times New Roman" pitchFamily="18" charset="0"/>
              </a:rPr>
              <a:t>Музыкальные узоры</a:t>
            </a:r>
            <a:endParaRPr lang="ru-RU" sz="3200" dirty="0">
              <a:latin typeface="Times New Roman" pitchFamily="18" charset="0"/>
              <a:cs typeface="Times New Roman" pitchFamily="18" charset="0"/>
            </a:endParaRPr>
          </a:p>
        </p:txBody>
      </p:sp>
      <p:pic>
        <p:nvPicPr>
          <p:cNvPr id="4" name="Содержимое 6" descr="восьмерки.jpg"/>
          <p:cNvPicPr>
            <a:picLocks noChangeAspect="1"/>
          </p:cNvPicPr>
          <p:nvPr/>
        </p:nvPicPr>
        <p:blipFill>
          <a:blip r:embed="rId3" cstate="print"/>
          <a:srcRect/>
          <a:stretch>
            <a:fillRect/>
          </a:stretch>
        </p:blipFill>
        <p:spPr>
          <a:xfrm>
            <a:off x="323528" y="908720"/>
            <a:ext cx="3000375" cy="2247900"/>
          </a:xfrm>
          <a:prstGeom prst="rect">
            <a:avLst/>
          </a:prstGeom>
          <a:ln w="28575">
            <a:solidFill>
              <a:srgbClr val="7030A0"/>
            </a:solidFill>
          </a:ln>
        </p:spPr>
      </p:pic>
      <p:pic>
        <p:nvPicPr>
          <p:cNvPr id="5" name="Рисунок 4" descr="круги и спитальки.jpg"/>
          <p:cNvPicPr>
            <a:picLocks noChangeAspect="1"/>
          </p:cNvPicPr>
          <p:nvPr/>
        </p:nvPicPr>
        <p:blipFill>
          <a:blip r:embed="rId4" cstate="print"/>
          <a:srcRect/>
          <a:stretch>
            <a:fillRect/>
          </a:stretch>
        </p:blipFill>
        <p:spPr bwMode="auto">
          <a:xfrm>
            <a:off x="5652120" y="1196752"/>
            <a:ext cx="3216275" cy="2286000"/>
          </a:xfrm>
          <a:prstGeom prst="rect">
            <a:avLst/>
          </a:prstGeom>
          <a:noFill/>
          <a:ln w="28575">
            <a:solidFill>
              <a:srgbClr val="7030A0"/>
            </a:solidFill>
            <a:miter lim="800000"/>
            <a:headEnd/>
            <a:tailEnd/>
          </a:ln>
        </p:spPr>
      </p:pic>
      <p:pic>
        <p:nvPicPr>
          <p:cNvPr id="6" name="Рисунок 5" descr="искорки.jpg"/>
          <p:cNvPicPr>
            <a:picLocks noChangeAspect="1"/>
          </p:cNvPicPr>
          <p:nvPr/>
        </p:nvPicPr>
        <p:blipFill>
          <a:blip r:embed="rId5" cstate="print"/>
          <a:srcRect/>
          <a:stretch>
            <a:fillRect/>
          </a:stretch>
        </p:blipFill>
        <p:spPr bwMode="auto">
          <a:xfrm>
            <a:off x="1259632" y="3501008"/>
            <a:ext cx="2768600" cy="2714625"/>
          </a:xfrm>
          <a:prstGeom prst="rect">
            <a:avLst/>
          </a:prstGeom>
          <a:noFill/>
          <a:ln w="28575">
            <a:solidFill>
              <a:srgbClr val="7030A0"/>
            </a:solidFill>
            <a:miter lim="800000"/>
            <a:headEnd/>
            <a:tailEnd/>
          </a:ln>
        </p:spPr>
      </p:pic>
      <p:pic>
        <p:nvPicPr>
          <p:cNvPr id="7" name="Рисунок 6" descr="бусы.jpg"/>
          <p:cNvPicPr>
            <a:picLocks noChangeAspect="1"/>
          </p:cNvPicPr>
          <p:nvPr/>
        </p:nvPicPr>
        <p:blipFill>
          <a:blip r:embed="rId6" cstate="print"/>
          <a:srcRect/>
          <a:stretch>
            <a:fillRect/>
          </a:stretch>
        </p:blipFill>
        <p:spPr bwMode="auto">
          <a:xfrm>
            <a:off x="3347864" y="1340768"/>
            <a:ext cx="2308225" cy="1714500"/>
          </a:xfrm>
          <a:prstGeom prst="rect">
            <a:avLst/>
          </a:prstGeom>
          <a:noFill/>
          <a:ln w="28575">
            <a:solidFill>
              <a:srgbClr val="7030A0"/>
            </a:solidFill>
            <a:miter lim="800000"/>
            <a:headEnd/>
            <a:tailEnd/>
          </a:ln>
        </p:spPr>
      </p:pic>
      <p:pic>
        <p:nvPicPr>
          <p:cNvPr id="8" name="Рисунок 7" descr="разноцветные бусы.jpg"/>
          <p:cNvPicPr>
            <a:picLocks noChangeAspect="1"/>
          </p:cNvPicPr>
          <p:nvPr/>
        </p:nvPicPr>
        <p:blipFill>
          <a:blip r:embed="rId7" cstate="print"/>
          <a:srcRect/>
          <a:stretch>
            <a:fillRect/>
          </a:stretch>
        </p:blipFill>
        <p:spPr bwMode="auto">
          <a:xfrm>
            <a:off x="4427984" y="3501008"/>
            <a:ext cx="2643188" cy="2714625"/>
          </a:xfrm>
          <a:prstGeom prst="rect">
            <a:avLst/>
          </a:prstGeom>
          <a:noFill/>
          <a:ln w="28575">
            <a:solidFill>
              <a:srgbClr val="7030A0"/>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3" name="Прямоугольник 2"/>
          <p:cNvSpPr/>
          <p:nvPr/>
        </p:nvSpPr>
        <p:spPr>
          <a:xfrm>
            <a:off x="395536" y="260648"/>
            <a:ext cx="7128792" cy="584775"/>
          </a:xfrm>
          <a:prstGeom prst="rect">
            <a:avLst/>
          </a:prstGeom>
        </p:spPr>
        <p:txBody>
          <a:bodyPr wrap="square">
            <a:spAutoFit/>
          </a:bodyPr>
          <a:lstStyle/>
          <a:p>
            <a:pPr algn="ctr"/>
            <a:r>
              <a:rPr lang="ru-RU" sz="3200" b="1" i="1" dirty="0" smtClean="0">
                <a:solidFill>
                  <a:srgbClr val="FF1A1A"/>
                </a:solidFill>
                <a:latin typeface="Times New Roman" pitchFamily="18" charset="0"/>
                <a:cs typeface="Times New Roman" pitchFamily="18" charset="0"/>
              </a:rPr>
              <a:t>Песенки - </a:t>
            </a:r>
            <a:r>
              <a:rPr lang="ru-RU" sz="3200" b="1" i="1" dirty="0" err="1" smtClean="0">
                <a:solidFill>
                  <a:srgbClr val="FF1A1A"/>
                </a:solidFill>
                <a:latin typeface="Times New Roman" pitchFamily="18" charset="0"/>
                <a:cs typeface="Times New Roman" pitchFamily="18" charset="0"/>
              </a:rPr>
              <a:t>чудесенки</a:t>
            </a:r>
            <a:endParaRPr lang="ru-RU" sz="3200" dirty="0">
              <a:latin typeface="Times New Roman" pitchFamily="18" charset="0"/>
              <a:cs typeface="Times New Roman" pitchFamily="18" charset="0"/>
            </a:endParaRPr>
          </a:p>
        </p:txBody>
      </p:sp>
      <p:pic>
        <p:nvPicPr>
          <p:cNvPr id="4" name="Содержимое 6" descr="061.jpg"/>
          <p:cNvPicPr>
            <a:picLocks noChangeAspect="1"/>
          </p:cNvPicPr>
          <p:nvPr/>
        </p:nvPicPr>
        <p:blipFill>
          <a:blip r:embed="rId3" cstate="print"/>
          <a:stretch>
            <a:fillRect/>
          </a:stretch>
        </p:blipFill>
        <p:spPr>
          <a:xfrm>
            <a:off x="683568" y="836712"/>
            <a:ext cx="4000500" cy="5572125"/>
          </a:xfrm>
          <a:prstGeom prst="rect">
            <a:avLst/>
          </a:prstGeom>
          <a:ln w="28575">
            <a:solidFill>
              <a:schemeClr val="accent6">
                <a:lumMod val="75000"/>
              </a:schemeClr>
            </a:solidFill>
          </a:ln>
        </p:spPr>
      </p:pic>
      <p:pic>
        <p:nvPicPr>
          <p:cNvPr id="5" name="Рисунок 4" descr="063.jpg"/>
          <p:cNvPicPr>
            <a:picLocks noChangeAspect="1"/>
          </p:cNvPicPr>
          <p:nvPr/>
        </p:nvPicPr>
        <p:blipFill>
          <a:blip r:embed="rId4" cstate="print"/>
          <a:srcRect/>
          <a:stretch>
            <a:fillRect/>
          </a:stretch>
        </p:blipFill>
        <p:spPr bwMode="auto">
          <a:xfrm>
            <a:off x="4786313" y="785813"/>
            <a:ext cx="3786187" cy="5572125"/>
          </a:xfrm>
          <a:prstGeom prst="rect">
            <a:avLst/>
          </a:prstGeom>
          <a:noFill/>
          <a:ln w="28575">
            <a:solidFill>
              <a:srgbClr val="0070C0"/>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3" name="Прямоугольник 2"/>
          <p:cNvSpPr/>
          <p:nvPr/>
        </p:nvSpPr>
        <p:spPr>
          <a:xfrm>
            <a:off x="251520" y="188640"/>
            <a:ext cx="7416824" cy="523220"/>
          </a:xfrm>
          <a:prstGeom prst="rect">
            <a:avLst/>
          </a:prstGeom>
        </p:spPr>
        <p:txBody>
          <a:bodyPr wrap="square">
            <a:spAutoFit/>
          </a:bodyPr>
          <a:lstStyle/>
          <a:p>
            <a:pPr algn="ctr"/>
            <a:r>
              <a:rPr lang="ru-RU" sz="2800" b="1" i="1" dirty="0" smtClean="0">
                <a:solidFill>
                  <a:srgbClr val="D60093"/>
                </a:solidFill>
                <a:latin typeface="Times New Roman" pitchFamily="18" charset="0"/>
                <a:cs typeface="Times New Roman" pitchFamily="18" charset="0"/>
              </a:rPr>
              <a:t>Знакомство с песней и её разучивание</a:t>
            </a:r>
            <a:endParaRPr lang="ru-RU" sz="2800" dirty="0">
              <a:latin typeface="Times New Roman" pitchFamily="18" charset="0"/>
              <a:cs typeface="Times New Roman" pitchFamily="18" charset="0"/>
            </a:endParaRPr>
          </a:p>
        </p:txBody>
      </p:sp>
      <p:sp>
        <p:nvSpPr>
          <p:cNvPr id="4" name="Прямоугольник 3"/>
          <p:cNvSpPr/>
          <p:nvPr/>
        </p:nvSpPr>
        <p:spPr>
          <a:xfrm>
            <a:off x="251520" y="671691"/>
            <a:ext cx="8424936" cy="6186309"/>
          </a:xfrm>
          <a:prstGeom prst="rect">
            <a:avLst/>
          </a:prstGeom>
        </p:spPr>
        <p:txBody>
          <a:bodyPr wrap="square">
            <a:spAutoFit/>
          </a:bodyPr>
          <a:lstStyle/>
          <a:p>
            <a:pPr algn="ctr"/>
            <a:r>
              <a:rPr lang="ru-RU" sz="2200" i="1" dirty="0" smtClean="0">
                <a:solidFill>
                  <a:srgbClr val="006600"/>
                </a:solidFill>
                <a:latin typeface="Times New Roman" pitchFamily="18" charset="0"/>
                <a:cs typeface="Times New Roman" pitchFamily="18" charset="0"/>
              </a:rPr>
              <a:t>Разучивание песни с детьми происходит, в основном, не традиционным способом – на стульчиках перед педагогом, а стоя или сидя на полу или ковре в форме </a:t>
            </a:r>
            <a:r>
              <a:rPr lang="ru-RU" sz="2200" i="1" dirty="0" smtClean="0">
                <a:solidFill>
                  <a:srgbClr val="006600"/>
                </a:solidFill>
                <a:latin typeface="Times New Roman" pitchFamily="18" charset="0"/>
                <a:cs typeface="Times New Roman" pitchFamily="18" charset="0"/>
              </a:rPr>
              <a:t>круга, или друг против друга. </a:t>
            </a:r>
            <a:r>
              <a:rPr lang="ru-RU" sz="2200" i="1" dirty="0" smtClean="0">
                <a:solidFill>
                  <a:srgbClr val="006600"/>
                </a:solidFill>
                <a:latin typeface="Times New Roman" pitchFamily="18" charset="0"/>
                <a:cs typeface="Times New Roman" pitchFamily="18" charset="0"/>
              </a:rPr>
              <a:t>Для возникновения у воспитанников интереса необходимо сделать показ песни и её разучивание игровым</a:t>
            </a:r>
            <a:r>
              <a:rPr lang="ru-RU" sz="2200" i="1" dirty="0" smtClean="0">
                <a:solidFill>
                  <a:srgbClr val="000000"/>
                </a:solidFill>
                <a:latin typeface="Times New Roman" pitchFamily="18" charset="0"/>
                <a:cs typeface="Times New Roman" pitchFamily="18" charset="0"/>
              </a:rPr>
              <a:t>.</a:t>
            </a:r>
          </a:p>
          <a:p>
            <a:pPr algn="ctr"/>
            <a:r>
              <a:rPr lang="ru-RU" sz="2200" b="1" i="1" u="sng" dirty="0" smtClean="0">
                <a:solidFill>
                  <a:srgbClr val="FF1A1A"/>
                </a:solidFill>
                <a:latin typeface="Times New Roman" pitchFamily="18" charset="0"/>
                <a:cs typeface="Times New Roman" pitchFamily="18" charset="0"/>
              </a:rPr>
              <a:t>Игровые варианты показа песни.</a:t>
            </a:r>
          </a:p>
          <a:p>
            <a:pPr algn="ctr"/>
            <a:r>
              <a:rPr lang="ru-RU" sz="2200" b="1" i="1" dirty="0" smtClean="0">
                <a:solidFill>
                  <a:srgbClr val="0000FF"/>
                </a:solidFill>
                <a:latin typeface="Times New Roman" pitchFamily="18" charset="0"/>
                <a:cs typeface="Times New Roman" pitchFamily="18" charset="0"/>
              </a:rPr>
              <a:t>1.Показ песни с движениям  - паузами.</a:t>
            </a:r>
          </a:p>
          <a:p>
            <a:pPr algn="ctr"/>
            <a:r>
              <a:rPr lang="ru-RU" sz="2200" b="1" i="1" dirty="0" smtClean="0">
                <a:solidFill>
                  <a:srgbClr val="0000FF"/>
                </a:solidFill>
                <a:latin typeface="Times New Roman" pitchFamily="18" charset="0"/>
                <a:cs typeface="Times New Roman" pitchFamily="18" charset="0"/>
              </a:rPr>
              <a:t>2.Показ песни «с превращениями»</a:t>
            </a:r>
          </a:p>
          <a:p>
            <a:pPr algn="ctr"/>
            <a:r>
              <a:rPr lang="ru-RU" sz="2200" b="1" i="1" dirty="0" smtClean="0">
                <a:solidFill>
                  <a:srgbClr val="0000FF"/>
                </a:solidFill>
                <a:latin typeface="Times New Roman" pitchFamily="18" charset="0"/>
                <a:cs typeface="Times New Roman" pitchFamily="18" charset="0"/>
              </a:rPr>
              <a:t>3.Показ песни во время релаксации детей.</a:t>
            </a:r>
          </a:p>
          <a:p>
            <a:pPr algn="ctr"/>
            <a:r>
              <a:rPr lang="ru-RU" sz="2200" b="1" i="1" dirty="0" smtClean="0">
                <a:solidFill>
                  <a:srgbClr val="0000FF"/>
                </a:solidFill>
                <a:latin typeface="Times New Roman" pitchFamily="18" charset="0"/>
                <a:cs typeface="Times New Roman" pitchFamily="18" charset="0"/>
              </a:rPr>
              <a:t>4.Показ песни с помощью метрических движений ( хлопки, шлепки).</a:t>
            </a:r>
          </a:p>
          <a:p>
            <a:pPr algn="ctr"/>
            <a:r>
              <a:rPr lang="ru-RU" sz="2200" b="1" i="1" dirty="0" smtClean="0">
                <a:solidFill>
                  <a:srgbClr val="0000FF"/>
                </a:solidFill>
                <a:latin typeface="Times New Roman" pitchFamily="18" charset="0"/>
                <a:cs typeface="Times New Roman" pitchFamily="18" charset="0"/>
              </a:rPr>
              <a:t>5.Показ песни в сочетании с движениями рук по фразам.</a:t>
            </a:r>
          </a:p>
          <a:p>
            <a:pPr algn="ctr"/>
            <a:r>
              <a:rPr lang="ru-RU" sz="2200" i="1" dirty="0" smtClean="0">
                <a:solidFill>
                  <a:srgbClr val="0000FF"/>
                </a:solidFill>
                <a:latin typeface="Times New Roman" pitchFamily="18" charset="0"/>
                <a:cs typeface="Times New Roman" pitchFamily="18" charset="0"/>
              </a:rPr>
              <a:t>Во всех вариантах показы песен осуществляются без музыкального сопровождения, </a:t>
            </a:r>
            <a:r>
              <a:rPr lang="ru-RU" sz="2200" i="1" dirty="0" smtClean="0">
                <a:solidFill>
                  <a:srgbClr val="0000FF"/>
                </a:solidFill>
                <a:latin typeface="Times New Roman" pitchFamily="18" charset="0"/>
                <a:cs typeface="Times New Roman" pitchFamily="18" charset="0"/>
              </a:rPr>
              <a:t>ребенок  </a:t>
            </a:r>
            <a:r>
              <a:rPr lang="ru-RU" sz="2200" i="1" dirty="0" smtClean="0">
                <a:solidFill>
                  <a:srgbClr val="0000FF"/>
                </a:solidFill>
                <a:latin typeface="Times New Roman" pitchFamily="18" charset="0"/>
                <a:cs typeface="Times New Roman" pitchFamily="18" charset="0"/>
              </a:rPr>
              <a:t>непроизвольно запоминают мелодию и слова, постепенно начинают сами подпевать. Варианты игрового разучивания песни создаются исходя из её содержания, с использованием музыкальных инструментов, образных движений и театрализации.</a:t>
            </a:r>
            <a:endParaRPr lang="ru-RU" sz="2200" i="1" dirty="0" smtClean="0">
              <a:solidFill>
                <a:srgbClr val="0000FF"/>
              </a:solidFill>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4" name="Прямоугольник 3"/>
          <p:cNvSpPr/>
          <p:nvPr/>
        </p:nvSpPr>
        <p:spPr>
          <a:xfrm>
            <a:off x="395536" y="188640"/>
            <a:ext cx="8748464" cy="4585871"/>
          </a:xfrm>
          <a:prstGeom prst="rect">
            <a:avLst/>
          </a:prstGeom>
        </p:spPr>
        <p:txBody>
          <a:bodyPr wrap="square">
            <a:spAutoFit/>
          </a:bodyPr>
          <a:lstStyle/>
          <a:p>
            <a:r>
              <a:rPr lang="ru-RU" sz="2800" b="1" i="1" dirty="0" smtClean="0">
                <a:solidFill>
                  <a:srgbClr val="C00000"/>
                </a:solidFill>
                <a:latin typeface="Times New Roman" pitchFamily="18" charset="0"/>
                <a:cs typeface="Times New Roman" pitchFamily="18" charset="0"/>
              </a:rPr>
              <a:t>В основу работы положены следующие принципы:</a:t>
            </a:r>
            <a:endParaRPr lang="ru-RU" sz="2800" b="1" dirty="0" smtClean="0">
              <a:solidFill>
                <a:srgbClr val="C00000"/>
              </a:solidFill>
              <a:latin typeface="Times New Roman" pitchFamily="18" charset="0"/>
              <a:cs typeface="Times New Roman" pitchFamily="18" charset="0"/>
            </a:endParaRPr>
          </a:p>
          <a:p>
            <a:endParaRPr lang="ru-RU" sz="2400" dirty="0" smtClean="0">
              <a:solidFill>
                <a:srgbClr val="009900"/>
              </a:solidFill>
              <a:latin typeface="Times New Roman" pitchFamily="18" charset="0"/>
              <a:cs typeface="Times New Roman" pitchFamily="18" charset="0"/>
            </a:endParaRPr>
          </a:p>
          <a:p>
            <a:r>
              <a:rPr lang="ru-RU" sz="2400" dirty="0" smtClean="0">
                <a:solidFill>
                  <a:srgbClr val="009900"/>
                </a:solidFill>
                <a:latin typeface="Times New Roman" pitchFamily="18" charset="0"/>
                <a:cs typeface="Times New Roman" pitchFamily="18" charset="0"/>
              </a:rPr>
              <a:t>- системность</a:t>
            </a:r>
            <a:r>
              <a:rPr lang="ru-RU" sz="2400" dirty="0" smtClean="0">
                <a:solidFill>
                  <a:srgbClr val="009900"/>
                </a:solidFill>
                <a:latin typeface="Times New Roman" pitchFamily="18" charset="0"/>
                <a:cs typeface="Times New Roman" pitchFamily="18" charset="0"/>
              </a:rPr>
              <a:t>;</a:t>
            </a:r>
          </a:p>
          <a:p>
            <a:r>
              <a:rPr lang="ru-RU" sz="2400" dirty="0" smtClean="0">
                <a:solidFill>
                  <a:srgbClr val="009900"/>
                </a:solidFill>
                <a:latin typeface="Times New Roman" pitchFamily="18" charset="0"/>
                <a:cs typeface="Times New Roman" pitchFamily="18" charset="0"/>
              </a:rPr>
              <a:t>- учет </a:t>
            </a:r>
            <a:r>
              <a:rPr lang="ru-RU" sz="2400" dirty="0" smtClean="0">
                <a:solidFill>
                  <a:srgbClr val="009900"/>
                </a:solidFill>
                <a:latin typeface="Times New Roman" pitchFamily="18" charset="0"/>
                <a:cs typeface="Times New Roman" pitchFamily="18" charset="0"/>
              </a:rPr>
              <a:t>индивидуальных особенностей психики ребенка;</a:t>
            </a:r>
          </a:p>
          <a:p>
            <a:r>
              <a:rPr lang="ru-RU" sz="2400" dirty="0" smtClean="0">
                <a:solidFill>
                  <a:srgbClr val="009900"/>
                </a:solidFill>
                <a:latin typeface="Times New Roman" pitchFamily="18" charset="0"/>
                <a:cs typeface="Times New Roman" pitchFamily="18" charset="0"/>
              </a:rPr>
              <a:t>- разнообразие </a:t>
            </a:r>
            <a:r>
              <a:rPr lang="ru-RU" sz="2400" dirty="0" smtClean="0">
                <a:solidFill>
                  <a:srgbClr val="009900"/>
                </a:solidFill>
                <a:latin typeface="Times New Roman" pitchFamily="18" charset="0"/>
                <a:cs typeface="Times New Roman" pitchFamily="18" charset="0"/>
              </a:rPr>
              <a:t>и усложнение музыкального репертуара по сравнению с типовой программой;</a:t>
            </a:r>
          </a:p>
          <a:p>
            <a:r>
              <a:rPr lang="ru-RU" sz="2400" dirty="0" smtClean="0">
                <a:solidFill>
                  <a:srgbClr val="009900"/>
                </a:solidFill>
                <a:latin typeface="Times New Roman" pitchFamily="18" charset="0"/>
                <a:cs typeface="Times New Roman" pitchFamily="18" charset="0"/>
              </a:rPr>
              <a:t>- предоставление </a:t>
            </a:r>
            <a:r>
              <a:rPr lang="ru-RU" sz="2400" dirty="0" smtClean="0">
                <a:solidFill>
                  <a:srgbClr val="009900"/>
                </a:solidFill>
                <a:latin typeface="Times New Roman" pitchFamily="18" charset="0"/>
                <a:cs typeface="Times New Roman" pitchFamily="18" charset="0"/>
              </a:rPr>
              <a:t>ребенку условий для творчества и импровизации;</a:t>
            </a:r>
          </a:p>
          <a:p>
            <a:r>
              <a:rPr lang="ru-RU" sz="2400" dirty="0" smtClean="0">
                <a:solidFill>
                  <a:srgbClr val="009900"/>
                </a:solidFill>
                <a:latin typeface="Times New Roman" pitchFamily="18" charset="0"/>
                <a:cs typeface="Times New Roman" pitchFamily="18" charset="0"/>
              </a:rPr>
              <a:t>- </a:t>
            </a:r>
            <a:r>
              <a:rPr lang="ru-RU" sz="2400" dirty="0" err="1" smtClean="0">
                <a:solidFill>
                  <a:srgbClr val="009900"/>
                </a:solidFill>
                <a:latin typeface="Times New Roman" pitchFamily="18" charset="0"/>
                <a:cs typeface="Times New Roman" pitchFamily="18" charset="0"/>
              </a:rPr>
              <a:t>креативность</a:t>
            </a:r>
            <a:r>
              <a:rPr lang="ru-RU" sz="2400" dirty="0" smtClean="0">
                <a:solidFill>
                  <a:srgbClr val="009900"/>
                </a:solidFill>
                <a:latin typeface="Times New Roman" pitchFamily="18" charset="0"/>
                <a:cs typeface="Times New Roman" pitchFamily="18" charset="0"/>
              </a:rPr>
              <a:t> </a:t>
            </a:r>
            <a:r>
              <a:rPr lang="ru-RU" sz="2400" dirty="0" smtClean="0">
                <a:solidFill>
                  <a:srgbClr val="009900"/>
                </a:solidFill>
                <a:latin typeface="Times New Roman" pitchFamily="18" charset="0"/>
                <a:cs typeface="Times New Roman" pitchFamily="18" charset="0"/>
              </a:rPr>
              <a:t>и эмоциональность педагога;</a:t>
            </a:r>
          </a:p>
          <a:p>
            <a:r>
              <a:rPr lang="ru-RU" sz="2400" dirty="0" smtClean="0">
                <a:solidFill>
                  <a:srgbClr val="009900"/>
                </a:solidFill>
                <a:latin typeface="Times New Roman" pitchFamily="18" charset="0"/>
                <a:cs typeface="Times New Roman" pitchFamily="18" charset="0"/>
              </a:rPr>
              <a:t>- </a:t>
            </a:r>
            <a:r>
              <a:rPr lang="ru-RU" sz="2400" dirty="0" err="1" smtClean="0">
                <a:solidFill>
                  <a:srgbClr val="009900"/>
                </a:solidFill>
                <a:latin typeface="Times New Roman" pitchFamily="18" charset="0"/>
                <a:cs typeface="Times New Roman" pitchFamily="18" charset="0"/>
              </a:rPr>
              <a:t>нагляднось</a:t>
            </a:r>
            <a:r>
              <a:rPr lang="ru-RU" sz="2400" dirty="0" smtClean="0">
                <a:solidFill>
                  <a:srgbClr val="009900"/>
                </a:solidFill>
                <a:latin typeface="Times New Roman" pitchFamily="18" charset="0"/>
                <a:cs typeface="Times New Roman" pitchFamily="18" charset="0"/>
              </a:rPr>
              <a:t>;</a:t>
            </a:r>
          </a:p>
          <a:p>
            <a:r>
              <a:rPr lang="ru-RU" sz="2400" dirty="0" smtClean="0">
                <a:solidFill>
                  <a:srgbClr val="009900"/>
                </a:solidFill>
                <a:latin typeface="Times New Roman" pitchFamily="18" charset="0"/>
                <a:cs typeface="Times New Roman" pitchFamily="18" charset="0"/>
              </a:rPr>
              <a:t>- преемственность </a:t>
            </a:r>
            <a:r>
              <a:rPr lang="ru-RU" sz="2400" dirty="0" smtClean="0">
                <a:solidFill>
                  <a:srgbClr val="009900"/>
                </a:solidFill>
                <a:latin typeface="Times New Roman" pitchFamily="18" charset="0"/>
                <a:cs typeface="Times New Roman" pitchFamily="18" charset="0"/>
              </a:rPr>
              <a:t>в работе с другими специалистами;</a:t>
            </a:r>
          </a:p>
          <a:p>
            <a:r>
              <a:rPr lang="ru-RU" sz="2400" dirty="0" smtClean="0">
                <a:solidFill>
                  <a:srgbClr val="009900"/>
                </a:solidFill>
                <a:latin typeface="Times New Roman" pitchFamily="18" charset="0"/>
                <a:cs typeface="Times New Roman" pitchFamily="18" charset="0"/>
              </a:rPr>
              <a:t>- связь </a:t>
            </a:r>
            <a:r>
              <a:rPr lang="ru-RU" sz="2400" dirty="0" smtClean="0">
                <a:solidFill>
                  <a:srgbClr val="009900"/>
                </a:solidFill>
                <a:latin typeface="Times New Roman" pitchFamily="18" charset="0"/>
                <a:cs typeface="Times New Roman" pitchFamily="18" charset="0"/>
              </a:rPr>
              <a:t>с семьей</a:t>
            </a:r>
            <a:endParaRPr lang="ru-RU" sz="2400" dirty="0">
              <a:solidFill>
                <a:srgbClr val="009900"/>
              </a:solidFill>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pic>
        <p:nvPicPr>
          <p:cNvPr id="16386" name="Picture 2" descr="http://www.youplaymusic.ru/upload/iblock/ca7/ca7b029fc7da9766d874aed8a06ce20a.jpg"/>
          <p:cNvPicPr>
            <a:picLocks noChangeAspect="1" noChangeArrowheads="1"/>
          </p:cNvPicPr>
          <p:nvPr/>
        </p:nvPicPr>
        <p:blipFill>
          <a:blip r:embed="rId3" cstate="print"/>
          <a:srcRect/>
          <a:stretch>
            <a:fillRect/>
          </a:stretch>
        </p:blipFill>
        <p:spPr bwMode="auto">
          <a:xfrm rot="21225963">
            <a:off x="411519" y="808720"/>
            <a:ext cx="2304256" cy="3072341"/>
          </a:xfrm>
          <a:prstGeom prst="rect">
            <a:avLst/>
          </a:prstGeom>
          <a:noFill/>
        </p:spPr>
      </p:pic>
      <p:pic>
        <p:nvPicPr>
          <p:cNvPr id="16388" name="Picture 4" descr="http://img.yakaboo.ua/media/catalog/product/cache/1/image/5eaba60491707cc7337f46f1a522ebe1/1/0/1010606425.jpg"/>
          <p:cNvPicPr>
            <a:picLocks noChangeAspect="1" noChangeArrowheads="1"/>
          </p:cNvPicPr>
          <p:nvPr/>
        </p:nvPicPr>
        <p:blipFill>
          <a:blip r:embed="rId4" cstate="print"/>
          <a:srcRect/>
          <a:stretch>
            <a:fillRect/>
          </a:stretch>
        </p:blipFill>
        <p:spPr bwMode="auto">
          <a:xfrm>
            <a:off x="2987824" y="548680"/>
            <a:ext cx="2273936" cy="3240359"/>
          </a:xfrm>
          <a:prstGeom prst="rect">
            <a:avLst/>
          </a:prstGeom>
          <a:noFill/>
        </p:spPr>
      </p:pic>
      <p:pic>
        <p:nvPicPr>
          <p:cNvPr id="16390" name="Picture 6" descr="http://tehnemt.ru/uploads/images/l/o/g/logopedicheskie_raspevki_pechka.jpg"/>
          <p:cNvPicPr>
            <a:picLocks noChangeAspect="1" noChangeArrowheads="1"/>
          </p:cNvPicPr>
          <p:nvPr/>
        </p:nvPicPr>
        <p:blipFill>
          <a:blip r:embed="rId5" cstate="print"/>
          <a:srcRect/>
          <a:stretch>
            <a:fillRect/>
          </a:stretch>
        </p:blipFill>
        <p:spPr bwMode="auto">
          <a:xfrm rot="733582">
            <a:off x="4608732" y="4086310"/>
            <a:ext cx="1944216" cy="2595254"/>
          </a:xfrm>
          <a:prstGeom prst="rect">
            <a:avLst/>
          </a:prstGeom>
          <a:noFill/>
        </p:spPr>
      </p:pic>
      <p:pic>
        <p:nvPicPr>
          <p:cNvPr id="16392" name="Picture 8" descr="http://img11.nnm.me/5/c/d/b/b/b6ee5366e0d823ee425fa3daddd.jpg"/>
          <p:cNvPicPr>
            <a:picLocks noChangeAspect="1" noChangeArrowheads="1"/>
          </p:cNvPicPr>
          <p:nvPr/>
        </p:nvPicPr>
        <p:blipFill>
          <a:blip r:embed="rId6" cstate="print"/>
          <a:srcRect/>
          <a:stretch>
            <a:fillRect/>
          </a:stretch>
        </p:blipFill>
        <p:spPr bwMode="auto">
          <a:xfrm rot="331193">
            <a:off x="5439756" y="639005"/>
            <a:ext cx="2030777" cy="3168352"/>
          </a:xfrm>
          <a:prstGeom prst="rect">
            <a:avLst/>
          </a:prstGeom>
          <a:noFill/>
        </p:spPr>
      </p:pic>
      <p:pic>
        <p:nvPicPr>
          <p:cNvPr id="16394" name="Picture 10" descr="https://snoska.ru/images/covers/44/09/4409b93b-bd57-5036-a844-8538084e7279.jpg"/>
          <p:cNvPicPr>
            <a:picLocks noChangeAspect="1" noChangeArrowheads="1"/>
          </p:cNvPicPr>
          <p:nvPr/>
        </p:nvPicPr>
        <p:blipFill>
          <a:blip r:embed="rId7" cstate="print"/>
          <a:srcRect/>
          <a:stretch>
            <a:fillRect/>
          </a:stretch>
        </p:blipFill>
        <p:spPr bwMode="auto">
          <a:xfrm rot="476059">
            <a:off x="1879448" y="3832431"/>
            <a:ext cx="2304256" cy="2880320"/>
          </a:xfrm>
          <a:prstGeom prst="rect">
            <a:avLst/>
          </a:prstGeom>
          <a:noFill/>
        </p:spPr>
      </p:pic>
      <p:pic>
        <p:nvPicPr>
          <p:cNvPr id="8" name="Picture 4" descr="http://cwer.ru/media/files/u2058912/01/Razvitie_golosa.jpg"/>
          <p:cNvPicPr>
            <a:picLocks noChangeAspect="1" noChangeArrowheads="1"/>
          </p:cNvPicPr>
          <p:nvPr/>
        </p:nvPicPr>
        <p:blipFill>
          <a:blip r:embed="rId8" cstate="print"/>
          <a:srcRect/>
          <a:stretch>
            <a:fillRect/>
          </a:stretch>
        </p:blipFill>
        <p:spPr bwMode="auto">
          <a:xfrm rot="951054">
            <a:off x="6730567" y="3781092"/>
            <a:ext cx="1840475" cy="2880320"/>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3" name="Прямоугольник 2"/>
          <p:cNvSpPr/>
          <p:nvPr/>
        </p:nvSpPr>
        <p:spPr>
          <a:xfrm>
            <a:off x="0" y="260648"/>
            <a:ext cx="8748464" cy="4770537"/>
          </a:xfrm>
          <a:prstGeom prst="rect">
            <a:avLst/>
          </a:prstGeom>
        </p:spPr>
        <p:txBody>
          <a:bodyPr wrap="square">
            <a:spAutoFit/>
          </a:bodyPr>
          <a:lstStyle/>
          <a:p>
            <a:pPr indent="450850" algn="ctr" eaLnBrk="0" hangingPunct="0">
              <a:defRPr/>
            </a:pPr>
            <a:r>
              <a:rPr lang="ru-RU" sz="3200" b="1" dirty="0" smtClean="0">
                <a:ln w="12700">
                  <a:solidFill>
                    <a:srgbClr val="FFFF00"/>
                  </a:solidFill>
                  <a:prstDash val="solid"/>
                </a:ln>
                <a:solidFill>
                  <a:srgbClr val="FF9933"/>
                </a:solidFill>
                <a:effectLst>
                  <a:outerShdw blurRad="41275" dist="20320" dir="1800000" algn="tl" rotWithShape="0">
                    <a:srgbClr val="000000">
                      <a:alpha val="40000"/>
                    </a:srgbClr>
                  </a:outerShdw>
                </a:effectLst>
                <a:latin typeface="Times New Roman" pitchFamily="18" charset="0"/>
                <a:ea typeface="Arial Unicode MS" pitchFamily="34" charset="-128"/>
                <a:cs typeface="Times New Roman" pitchFamily="18" charset="0"/>
              </a:rPr>
              <a:t>Направления работы с музыкально одаренными детьми:</a:t>
            </a:r>
            <a:endParaRPr lang="ru-RU" sz="3200" dirty="0" smtClean="0">
              <a:ln w="12700">
                <a:solidFill>
                  <a:srgbClr val="FFFF00"/>
                </a:solidFill>
                <a:prstDash val="solid"/>
              </a:ln>
              <a:solidFill>
                <a:srgbClr val="FF9933"/>
              </a:solidFill>
              <a:latin typeface="Times New Roman" pitchFamily="18" charset="0"/>
              <a:ea typeface="Arial Unicode MS" pitchFamily="34" charset="-128"/>
              <a:cs typeface="Times New Roman" pitchFamily="18" charset="0"/>
            </a:endParaRPr>
          </a:p>
          <a:p>
            <a:pPr indent="450850" algn="just" eaLnBrk="0" hangingPunct="0">
              <a:defRPr/>
            </a:pPr>
            <a:endParaRPr lang="ru-RU" sz="2400" dirty="0" smtClean="0">
              <a:latin typeface="Times New Roman" pitchFamily="18" charset="0"/>
              <a:ea typeface="Arial Unicode MS" pitchFamily="34" charset="-128"/>
              <a:cs typeface="Times New Roman" pitchFamily="18" charset="0"/>
            </a:endParaRPr>
          </a:p>
          <a:p>
            <a:pPr indent="450850" algn="just" eaLnBrk="0" hangingPunct="0">
              <a:defRPr/>
            </a:pPr>
            <a:r>
              <a:rPr lang="ru-RU" sz="2400" b="1" dirty="0" smtClean="0">
                <a:solidFill>
                  <a:srgbClr val="C00000"/>
                </a:solidFill>
                <a:latin typeface="Times New Roman" pitchFamily="18" charset="0"/>
                <a:ea typeface="Arial Unicode MS" pitchFamily="34" charset="-128"/>
                <a:cs typeface="Times New Roman" pitchFamily="18" charset="0"/>
              </a:rPr>
              <a:t>– участие в фестивалях, конкурсных программах и проектах на местном, муниципальном и краевом уровнях;</a:t>
            </a:r>
          </a:p>
          <a:p>
            <a:pPr indent="450850" algn="just" eaLnBrk="0" hangingPunct="0">
              <a:defRPr/>
            </a:pPr>
            <a:endParaRPr lang="ru-RU" sz="2400" b="1" dirty="0" smtClean="0">
              <a:solidFill>
                <a:srgbClr val="C00000"/>
              </a:solidFill>
              <a:latin typeface="Times New Roman" pitchFamily="18" charset="0"/>
              <a:cs typeface="Times New Roman" pitchFamily="18" charset="0"/>
            </a:endParaRPr>
          </a:p>
          <a:p>
            <a:pPr indent="450850" algn="r" eaLnBrk="0" hangingPunct="0">
              <a:defRPr/>
            </a:pPr>
            <a:r>
              <a:rPr lang="ru-RU" sz="2400" b="1" dirty="0" smtClean="0">
                <a:solidFill>
                  <a:srgbClr val="C00000"/>
                </a:solidFill>
                <a:latin typeface="Times New Roman" pitchFamily="18" charset="0"/>
                <a:ea typeface="Arial Unicode MS" pitchFamily="34" charset="-128"/>
                <a:cs typeface="Times New Roman" pitchFamily="18" charset="0"/>
              </a:rPr>
              <a:t>                                </a:t>
            </a:r>
            <a:r>
              <a:rPr lang="ru-RU" sz="2400" b="1" dirty="0" smtClean="0">
                <a:solidFill>
                  <a:srgbClr val="C00000"/>
                </a:solidFill>
                <a:latin typeface="Times New Roman" pitchFamily="18" charset="0"/>
                <a:ea typeface="Arial Unicode MS" pitchFamily="34" charset="-128"/>
                <a:cs typeface="Times New Roman" pitchFamily="18" charset="0"/>
              </a:rPr>
              <a:t>  </a:t>
            </a:r>
            <a:r>
              <a:rPr lang="ru-RU" sz="2400" b="1" dirty="0" smtClean="0">
                <a:solidFill>
                  <a:srgbClr val="C00000"/>
                </a:solidFill>
                <a:latin typeface="Times New Roman" pitchFamily="18" charset="0"/>
                <a:ea typeface="Arial Unicode MS" pitchFamily="34" charset="-128"/>
                <a:cs typeface="Times New Roman" pitchFamily="18" charset="0"/>
              </a:rPr>
              <a:t>– подготовка сольных номеров для концертных программ и </a:t>
            </a:r>
          </a:p>
          <a:p>
            <a:pPr indent="450850" algn="r" eaLnBrk="0" hangingPunct="0">
              <a:defRPr/>
            </a:pPr>
            <a:r>
              <a:rPr lang="ru-RU" sz="2400" b="1" dirty="0" err="1" smtClean="0">
                <a:solidFill>
                  <a:srgbClr val="C00000"/>
                </a:solidFill>
                <a:latin typeface="Times New Roman" pitchFamily="18" charset="0"/>
                <a:ea typeface="Arial Unicode MS" pitchFamily="34" charset="-128"/>
                <a:cs typeface="Times New Roman" pitchFamily="18" charset="0"/>
              </a:rPr>
              <a:t>досуговых</a:t>
            </a:r>
            <a:r>
              <a:rPr lang="ru-RU" sz="2400" b="1" dirty="0" smtClean="0">
                <a:solidFill>
                  <a:srgbClr val="C00000"/>
                </a:solidFill>
                <a:latin typeface="Times New Roman" pitchFamily="18" charset="0"/>
                <a:ea typeface="Arial Unicode MS" pitchFamily="34" charset="-128"/>
                <a:cs typeface="Times New Roman" pitchFamily="18" charset="0"/>
              </a:rPr>
              <a:t> мероприятий, </a:t>
            </a:r>
          </a:p>
          <a:p>
            <a:pPr indent="450850" algn="r" eaLnBrk="0" hangingPunct="0">
              <a:defRPr/>
            </a:pPr>
            <a:r>
              <a:rPr lang="ru-RU" sz="2400" b="1" dirty="0" smtClean="0">
                <a:solidFill>
                  <a:srgbClr val="C00000"/>
                </a:solidFill>
                <a:latin typeface="Times New Roman" pitchFamily="18" charset="0"/>
                <a:ea typeface="Arial Unicode MS" pitchFamily="34" charset="-128"/>
                <a:cs typeface="Times New Roman" pitchFamily="18" charset="0"/>
              </a:rPr>
              <a:t>соответствующих тому или иному</a:t>
            </a:r>
          </a:p>
          <a:p>
            <a:pPr indent="450850" algn="r" eaLnBrk="0" hangingPunct="0">
              <a:defRPr/>
            </a:pPr>
            <a:r>
              <a:rPr lang="ru-RU" sz="2400" b="1" dirty="0" smtClean="0">
                <a:solidFill>
                  <a:srgbClr val="C00000"/>
                </a:solidFill>
                <a:latin typeface="Times New Roman" pitchFamily="18" charset="0"/>
                <a:ea typeface="Arial Unicode MS" pitchFamily="34" charset="-128"/>
                <a:cs typeface="Times New Roman" pitchFamily="18" charset="0"/>
              </a:rPr>
              <a:t> календарному празднику, </a:t>
            </a:r>
          </a:p>
          <a:p>
            <a:pPr indent="450850" algn="r" eaLnBrk="0" hangingPunct="0">
              <a:defRPr/>
            </a:pPr>
            <a:r>
              <a:rPr lang="ru-RU" sz="2400" b="1" dirty="0" smtClean="0">
                <a:solidFill>
                  <a:srgbClr val="C00000"/>
                </a:solidFill>
                <a:latin typeface="Times New Roman" pitchFamily="18" charset="0"/>
                <a:ea typeface="Arial Unicode MS" pitchFamily="34" charset="-128"/>
                <a:cs typeface="Times New Roman" pitchFamily="18" charset="0"/>
              </a:rPr>
              <a:t>проводимых в детском саду</a:t>
            </a:r>
            <a:r>
              <a:rPr lang="ru-RU" b="1" dirty="0" smtClean="0">
                <a:solidFill>
                  <a:srgbClr val="C00000"/>
                </a:solidFill>
                <a:latin typeface="Times New Roman" pitchFamily="18" charset="0"/>
                <a:ea typeface="Arial Unicode MS" pitchFamily="34" charset="-128"/>
                <a:cs typeface="Times New Roman" pitchFamily="18" charset="0"/>
              </a:rPr>
              <a:t>.</a:t>
            </a:r>
            <a:endParaRPr lang="ru-RU" b="1" dirty="0">
              <a:solidFill>
                <a:srgbClr val="C00000"/>
              </a:solidFill>
            </a:endParaRPr>
          </a:p>
        </p:txBody>
      </p:sp>
      <p:pic>
        <p:nvPicPr>
          <p:cNvPr id="11265" name="Picture 1" descr="D:\МБДОУ № 180\Портфолио\Марафон\image (8).jpg"/>
          <p:cNvPicPr>
            <a:picLocks noChangeAspect="1" noChangeArrowheads="1"/>
          </p:cNvPicPr>
          <p:nvPr/>
        </p:nvPicPr>
        <p:blipFill>
          <a:blip r:embed="rId3" cstate="print"/>
          <a:srcRect/>
          <a:stretch>
            <a:fillRect/>
          </a:stretch>
        </p:blipFill>
        <p:spPr bwMode="auto">
          <a:xfrm>
            <a:off x="323528" y="2564904"/>
            <a:ext cx="3456384" cy="2520280"/>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4" name="TextBox 3"/>
          <p:cNvSpPr txBox="1"/>
          <p:nvPr/>
        </p:nvSpPr>
        <p:spPr>
          <a:xfrm>
            <a:off x="827584" y="332656"/>
            <a:ext cx="4896544" cy="3046988"/>
          </a:xfrm>
          <a:prstGeom prst="rect">
            <a:avLst/>
          </a:prstGeom>
          <a:noFill/>
        </p:spPr>
        <p:txBody>
          <a:bodyPr wrap="square" rtlCol="0">
            <a:spAutoFit/>
          </a:bodyPr>
          <a:lstStyle/>
          <a:p>
            <a:pPr algn="ctr"/>
            <a:r>
              <a:rPr lang="ru-RU" sz="3200" b="1" dirty="0" smtClean="0">
                <a:solidFill>
                  <a:srgbClr val="009900"/>
                </a:solidFill>
                <a:latin typeface="Times New Roman" pitchFamily="18" charset="0"/>
                <a:cs typeface="Times New Roman" pitchFamily="18" charset="0"/>
              </a:rPr>
              <a:t>Певческий голос – </a:t>
            </a:r>
          </a:p>
          <a:p>
            <a:pPr algn="ctr"/>
            <a:r>
              <a:rPr lang="ru-RU" sz="3200" b="1" dirty="0" smtClean="0">
                <a:solidFill>
                  <a:srgbClr val="009900"/>
                </a:solidFill>
                <a:latin typeface="Times New Roman" pitchFamily="18" charset="0"/>
                <a:cs typeface="Times New Roman" pitchFamily="18" charset="0"/>
              </a:rPr>
              <a:t>это природный «музыкальный инструмент» на котором следует «научиться играть»</a:t>
            </a:r>
            <a:endParaRPr lang="ru-RU" sz="3200" b="1" dirty="0">
              <a:solidFill>
                <a:srgbClr val="009900"/>
              </a:solidFill>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3" cstate="print"/>
          <a:srcRect/>
          <a:stretch>
            <a:fillRect/>
          </a:stretch>
        </p:blipFill>
        <p:spPr bwMode="auto">
          <a:xfrm>
            <a:off x="5580112" y="692696"/>
            <a:ext cx="2831229" cy="2880663"/>
          </a:xfrm>
          <a:prstGeom prst="rect">
            <a:avLst/>
          </a:prstGeom>
          <a:noFill/>
          <a:ln w="9525">
            <a:noFill/>
            <a:miter lim="800000"/>
            <a:headEnd/>
            <a:tailEnd/>
          </a:ln>
          <a:effectLst/>
        </p:spPr>
      </p:pic>
      <p:pic>
        <p:nvPicPr>
          <p:cNvPr id="4099" name="Picture 3" descr="D:\МБДОУ № 180\Портфолио\Марафон\image (3).jpg"/>
          <p:cNvPicPr>
            <a:picLocks noChangeAspect="1" noChangeArrowheads="1"/>
          </p:cNvPicPr>
          <p:nvPr/>
        </p:nvPicPr>
        <p:blipFill>
          <a:blip r:embed="rId4" cstate="print"/>
          <a:srcRect/>
          <a:stretch>
            <a:fillRect/>
          </a:stretch>
        </p:blipFill>
        <p:spPr bwMode="auto">
          <a:xfrm>
            <a:off x="1259632" y="3356992"/>
            <a:ext cx="2780040" cy="2866089"/>
          </a:xfrm>
          <a:prstGeom prst="rect">
            <a:avLst/>
          </a:prstGeom>
          <a:noFill/>
        </p:spPr>
      </p:pic>
      <p:pic>
        <p:nvPicPr>
          <p:cNvPr id="4100" name="Picture 4" descr="D:\МБДОУ № 180\Портфолио\Марафон\image (7).jpg"/>
          <p:cNvPicPr>
            <a:picLocks noChangeAspect="1" noChangeArrowheads="1"/>
          </p:cNvPicPr>
          <p:nvPr/>
        </p:nvPicPr>
        <p:blipFill>
          <a:blip r:embed="rId5" cstate="print"/>
          <a:srcRect/>
          <a:stretch>
            <a:fillRect/>
          </a:stretch>
        </p:blipFill>
        <p:spPr bwMode="auto">
          <a:xfrm>
            <a:off x="4572000" y="3789040"/>
            <a:ext cx="3360373" cy="2520280"/>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sp>
        <p:nvSpPr>
          <p:cNvPr id="3" name="Прямоугольник 2"/>
          <p:cNvSpPr/>
          <p:nvPr/>
        </p:nvSpPr>
        <p:spPr>
          <a:xfrm>
            <a:off x="179512" y="692696"/>
            <a:ext cx="8964488" cy="5324535"/>
          </a:xfrm>
          <a:prstGeom prst="rect">
            <a:avLst/>
          </a:prstGeom>
        </p:spPr>
        <p:txBody>
          <a:bodyPr wrap="square">
            <a:spAutoFit/>
          </a:bodyPr>
          <a:lstStyle/>
          <a:p>
            <a:r>
              <a:rPr lang="ru-RU" sz="2000" b="1" dirty="0" smtClean="0">
                <a:solidFill>
                  <a:srgbClr val="009900"/>
                </a:solidFill>
                <a:latin typeface="Times New Roman" pitchFamily="18" charset="0"/>
                <a:cs typeface="Times New Roman" pitchFamily="18" charset="0"/>
              </a:rPr>
              <a:t>1. </a:t>
            </a:r>
            <a:r>
              <a:rPr lang="ru-RU" sz="2000" b="1" dirty="0" err="1" smtClean="0">
                <a:solidFill>
                  <a:srgbClr val="009900"/>
                </a:solidFill>
                <a:latin typeface="Times New Roman" pitchFamily="18" charset="0"/>
                <a:cs typeface="Times New Roman" pitchFamily="18" charset="0"/>
              </a:rPr>
              <a:t>Журавленко</a:t>
            </a:r>
            <a:r>
              <a:rPr lang="ru-RU" sz="2000" b="1" dirty="0" smtClean="0">
                <a:solidFill>
                  <a:srgbClr val="009900"/>
                </a:solidFill>
                <a:latin typeface="Times New Roman" pitchFamily="18" charset="0"/>
                <a:cs typeface="Times New Roman" pitchFamily="18" charset="0"/>
              </a:rPr>
              <a:t> Н.И. Уроки пения. – Минск: «</a:t>
            </a:r>
            <a:r>
              <a:rPr lang="ru-RU" sz="2000" b="1" dirty="0" err="1" smtClean="0">
                <a:solidFill>
                  <a:srgbClr val="009900"/>
                </a:solidFill>
                <a:latin typeface="Times New Roman" pitchFamily="18" charset="0"/>
                <a:cs typeface="Times New Roman" pitchFamily="18" charset="0"/>
              </a:rPr>
              <a:t>Полиграфмаркет</a:t>
            </a:r>
            <a:r>
              <a:rPr lang="ru-RU" sz="2000" b="1" dirty="0" smtClean="0">
                <a:solidFill>
                  <a:srgbClr val="009900"/>
                </a:solidFill>
                <a:latin typeface="Times New Roman" pitchFamily="18" charset="0"/>
                <a:cs typeface="Times New Roman" pitchFamily="18" charset="0"/>
              </a:rPr>
              <a:t>», 1998. </a:t>
            </a:r>
          </a:p>
          <a:p>
            <a:r>
              <a:rPr lang="ru-RU" sz="2000" b="1" dirty="0" smtClean="0">
                <a:solidFill>
                  <a:srgbClr val="009900"/>
                </a:solidFill>
                <a:latin typeface="Times New Roman" pitchFamily="18" charset="0"/>
                <a:cs typeface="Times New Roman" pitchFamily="18" charset="0"/>
              </a:rPr>
              <a:t>2. Голубев П.В. Советы молодым педагогам-вокалистам. – М.: Государственное музыкальное издательство, 1963.</a:t>
            </a:r>
          </a:p>
          <a:p>
            <a:r>
              <a:rPr lang="ru-RU" sz="2000" b="1" dirty="0" smtClean="0">
                <a:solidFill>
                  <a:srgbClr val="009900"/>
                </a:solidFill>
                <a:latin typeface="Times New Roman" pitchFamily="18" charset="0"/>
                <a:cs typeface="Times New Roman" pitchFamily="18" charset="0"/>
              </a:rPr>
              <a:t>3. Емельянов Е.В. Развитие голоса. Координация и тренинг, 5-изд., стер. – СПб.: Издательство «Лань»; Издательство «Планета музыки», 2007.</a:t>
            </a:r>
          </a:p>
          <a:p>
            <a:r>
              <a:rPr lang="ru-RU" sz="2000" b="1" dirty="0" smtClean="0">
                <a:solidFill>
                  <a:srgbClr val="009900"/>
                </a:solidFill>
                <a:latin typeface="Times New Roman" pitchFamily="18" charset="0"/>
                <a:cs typeface="Times New Roman" pitchFamily="18" charset="0"/>
              </a:rPr>
              <a:t>4. Андрианова Н.З. Особенности методики преподавания эстрадного пения. Научно-методическая разработка. – М.: 1999.</a:t>
            </a:r>
          </a:p>
          <a:p>
            <a:r>
              <a:rPr lang="ru-RU" sz="2000" b="1" dirty="0" smtClean="0">
                <a:solidFill>
                  <a:srgbClr val="009900"/>
                </a:solidFill>
                <a:latin typeface="Times New Roman" pitchFamily="18" charset="0"/>
                <a:cs typeface="Times New Roman" pitchFamily="18" charset="0"/>
              </a:rPr>
              <a:t>5. </a:t>
            </a:r>
            <a:r>
              <a:rPr lang="ru-RU" sz="2000" b="1" dirty="0" err="1" smtClean="0">
                <a:solidFill>
                  <a:srgbClr val="009900"/>
                </a:solidFill>
                <a:latin typeface="Times New Roman" pitchFamily="18" charset="0"/>
                <a:cs typeface="Times New Roman" pitchFamily="18" charset="0"/>
              </a:rPr>
              <a:t>Гонтаренко</a:t>
            </a:r>
            <a:r>
              <a:rPr lang="ru-RU" sz="2000" b="1" dirty="0" smtClean="0">
                <a:solidFill>
                  <a:srgbClr val="009900"/>
                </a:solidFill>
                <a:latin typeface="Times New Roman" pitchFamily="18" charset="0"/>
                <a:cs typeface="Times New Roman" pitchFamily="18" charset="0"/>
              </a:rPr>
              <a:t> Н.Б. Сольное пение: секреты вокального мастерства /</a:t>
            </a:r>
            <a:r>
              <a:rPr lang="ru-RU" sz="2000" b="1" dirty="0" err="1" smtClean="0">
                <a:solidFill>
                  <a:srgbClr val="009900"/>
                </a:solidFill>
                <a:latin typeface="Times New Roman" pitchFamily="18" charset="0"/>
                <a:cs typeface="Times New Roman" pitchFamily="18" charset="0"/>
              </a:rPr>
              <a:t>Н.Б.Гонтаренко</a:t>
            </a:r>
            <a:r>
              <a:rPr lang="ru-RU" sz="2000" b="1" dirty="0" smtClean="0">
                <a:solidFill>
                  <a:srgbClr val="009900"/>
                </a:solidFill>
                <a:latin typeface="Times New Roman" pitchFamily="18" charset="0"/>
                <a:cs typeface="Times New Roman" pitchFamily="18" charset="0"/>
              </a:rPr>
              <a:t>. – Изд. 2-е – Ростов </a:t>
            </a:r>
            <a:r>
              <a:rPr lang="ru-RU" sz="2000" b="1" dirty="0" err="1" smtClean="0">
                <a:solidFill>
                  <a:srgbClr val="009900"/>
                </a:solidFill>
                <a:latin typeface="Times New Roman" pitchFamily="18" charset="0"/>
                <a:cs typeface="Times New Roman" pitchFamily="18" charset="0"/>
              </a:rPr>
              <a:t>н</a:t>
            </a:r>
            <a:r>
              <a:rPr lang="ru-RU" sz="2000" b="1" dirty="0" smtClean="0">
                <a:solidFill>
                  <a:srgbClr val="009900"/>
                </a:solidFill>
                <a:latin typeface="Times New Roman" pitchFamily="18" charset="0"/>
                <a:cs typeface="Times New Roman" pitchFamily="18" charset="0"/>
              </a:rPr>
              <a:t>/Д: Феникс, 2007.</a:t>
            </a:r>
          </a:p>
          <a:p>
            <a:r>
              <a:rPr lang="ru-RU" sz="2000" b="1" dirty="0" smtClean="0">
                <a:solidFill>
                  <a:srgbClr val="009900"/>
                </a:solidFill>
                <a:latin typeface="Times New Roman" pitchFamily="18" charset="0"/>
                <a:cs typeface="Times New Roman" pitchFamily="18" charset="0"/>
              </a:rPr>
              <a:t>6. Исаева И.О. Эстрадное пение. Экспресс-курс развития вокальных способностей /И.О. Исаева – М.: АСТ; </a:t>
            </a:r>
            <a:r>
              <a:rPr lang="ru-RU" sz="2000" b="1" dirty="0" err="1" smtClean="0">
                <a:solidFill>
                  <a:srgbClr val="009900"/>
                </a:solidFill>
                <a:latin typeface="Times New Roman" pitchFamily="18" charset="0"/>
                <a:cs typeface="Times New Roman" pitchFamily="18" charset="0"/>
              </a:rPr>
              <a:t>Астрель</a:t>
            </a:r>
            <a:r>
              <a:rPr lang="ru-RU" sz="2000" b="1" dirty="0" smtClean="0">
                <a:solidFill>
                  <a:srgbClr val="009900"/>
                </a:solidFill>
                <a:latin typeface="Times New Roman" pitchFamily="18" charset="0"/>
                <a:cs typeface="Times New Roman" pitchFamily="18" charset="0"/>
              </a:rPr>
              <a:t>, 2007.</a:t>
            </a:r>
          </a:p>
          <a:p>
            <a:r>
              <a:rPr lang="ru-RU" sz="2000" b="1" dirty="0" smtClean="0">
                <a:solidFill>
                  <a:srgbClr val="009900"/>
                </a:solidFill>
                <a:latin typeface="Times New Roman" pitchFamily="18" charset="0"/>
                <a:cs typeface="Times New Roman" pitchFamily="18" charset="0"/>
              </a:rPr>
              <a:t>7. </a:t>
            </a:r>
            <a:r>
              <a:rPr lang="ru-RU" sz="2000" b="1" dirty="0" err="1" smtClean="0">
                <a:solidFill>
                  <a:srgbClr val="009900"/>
                </a:solidFill>
                <a:latin typeface="Times New Roman" pitchFamily="18" charset="0"/>
                <a:cs typeface="Times New Roman" pitchFamily="18" charset="0"/>
              </a:rPr>
              <a:t>Риггз</a:t>
            </a:r>
            <a:r>
              <a:rPr lang="ru-RU" sz="2000" b="1" dirty="0" smtClean="0">
                <a:solidFill>
                  <a:srgbClr val="009900"/>
                </a:solidFill>
                <a:latin typeface="Times New Roman" pitchFamily="18" charset="0"/>
                <a:cs typeface="Times New Roman" pitchFamily="18" charset="0"/>
              </a:rPr>
              <a:t> С. Пойте как звезды. / </a:t>
            </a:r>
            <a:r>
              <a:rPr lang="ru-RU" sz="2000" b="1" dirty="0" err="1" smtClean="0">
                <a:solidFill>
                  <a:srgbClr val="009900"/>
                </a:solidFill>
                <a:latin typeface="Times New Roman" pitchFamily="18" charset="0"/>
                <a:cs typeface="Times New Roman" pitchFamily="18" charset="0"/>
              </a:rPr>
              <a:t>Сост</a:t>
            </a:r>
            <a:r>
              <a:rPr lang="ru-RU" sz="2000" b="1" dirty="0" smtClean="0">
                <a:solidFill>
                  <a:srgbClr val="009900"/>
                </a:solidFill>
                <a:latin typeface="Times New Roman" pitchFamily="18" charset="0"/>
                <a:cs typeface="Times New Roman" pitchFamily="18" charset="0"/>
              </a:rPr>
              <a:t> и ред. Дж. </a:t>
            </a:r>
            <a:r>
              <a:rPr lang="ru-RU" sz="2000" b="1" dirty="0" err="1" smtClean="0">
                <a:solidFill>
                  <a:srgbClr val="009900"/>
                </a:solidFill>
                <a:latin typeface="Times New Roman" pitchFamily="18" charset="0"/>
                <a:cs typeface="Times New Roman" pitchFamily="18" charset="0"/>
              </a:rPr>
              <a:t>Д.Карателло</a:t>
            </a:r>
            <a:r>
              <a:rPr lang="ru-RU" sz="2000" b="1" dirty="0" smtClean="0">
                <a:solidFill>
                  <a:srgbClr val="009900"/>
                </a:solidFill>
                <a:latin typeface="Times New Roman" pitchFamily="18" charset="0"/>
                <a:cs typeface="Times New Roman" pitchFamily="18" charset="0"/>
              </a:rPr>
              <a:t> . – СПб.: Питер , 2007.</a:t>
            </a:r>
          </a:p>
          <a:p>
            <a:r>
              <a:rPr lang="ru-RU" sz="2000" b="1" dirty="0" smtClean="0">
                <a:solidFill>
                  <a:srgbClr val="009900"/>
                </a:solidFill>
                <a:latin typeface="Times New Roman" pitchFamily="18" charset="0"/>
                <a:cs typeface="Times New Roman" pitchFamily="18" charset="0"/>
              </a:rPr>
              <a:t>8. Орлова Т.М., </a:t>
            </a:r>
            <a:r>
              <a:rPr lang="ru-RU" sz="2000" b="1" dirty="0" err="1" smtClean="0">
                <a:solidFill>
                  <a:srgbClr val="009900"/>
                </a:solidFill>
                <a:latin typeface="Times New Roman" pitchFamily="18" charset="0"/>
                <a:cs typeface="Times New Roman" pitchFamily="18" charset="0"/>
              </a:rPr>
              <a:t>Бекина</a:t>
            </a:r>
            <a:r>
              <a:rPr lang="ru-RU" sz="2000" b="1" dirty="0" smtClean="0">
                <a:solidFill>
                  <a:srgbClr val="009900"/>
                </a:solidFill>
                <a:latin typeface="Times New Roman" pitchFamily="18" charset="0"/>
                <a:cs typeface="Times New Roman" pitchFamily="18" charset="0"/>
              </a:rPr>
              <a:t> С.М. ''Учите детей петь. Песни и упражнения для развития голоса у детей 6 – 7 лет'' М., 1988 г. </a:t>
            </a:r>
          </a:p>
          <a:p>
            <a:r>
              <a:rPr lang="ru-RU" sz="2000" b="1" dirty="0" smtClean="0">
                <a:solidFill>
                  <a:srgbClr val="009900"/>
                </a:solidFill>
                <a:latin typeface="Times New Roman" pitchFamily="18" charset="0"/>
                <a:cs typeface="Times New Roman" pitchFamily="18" charset="0"/>
              </a:rPr>
              <a:t>9. Уроки фольклора в детском саду. /Сост. </a:t>
            </a:r>
            <a:r>
              <a:rPr lang="ru-RU" sz="2000" b="1" dirty="0" err="1" smtClean="0">
                <a:solidFill>
                  <a:srgbClr val="009900"/>
                </a:solidFill>
                <a:latin typeface="Times New Roman" pitchFamily="18" charset="0"/>
                <a:cs typeface="Times New Roman" pitchFamily="18" charset="0"/>
              </a:rPr>
              <a:t>Боронина</a:t>
            </a:r>
            <a:r>
              <a:rPr lang="ru-RU" sz="2000" b="1" dirty="0" smtClean="0">
                <a:solidFill>
                  <a:srgbClr val="009900"/>
                </a:solidFill>
                <a:latin typeface="Times New Roman" pitchFamily="18" charset="0"/>
                <a:cs typeface="Times New Roman" pitchFamily="18" charset="0"/>
              </a:rPr>
              <a:t> Е.Г, ред. Щуров В.М. – Красноярск, 1994. – 28 с.</a:t>
            </a:r>
            <a:endParaRPr lang="ru-RU" sz="2000" b="1" dirty="0">
              <a:solidFill>
                <a:srgbClr val="009900"/>
              </a:solidFill>
              <a:latin typeface="Times New Roman" pitchFamily="18" charset="0"/>
              <a:cs typeface="Times New Roman" pitchFamily="18" charset="0"/>
            </a:endParaRPr>
          </a:p>
        </p:txBody>
      </p:sp>
      <p:sp>
        <p:nvSpPr>
          <p:cNvPr id="4" name="TextBox 3"/>
          <p:cNvSpPr txBox="1"/>
          <p:nvPr/>
        </p:nvSpPr>
        <p:spPr>
          <a:xfrm>
            <a:off x="467544" y="188640"/>
            <a:ext cx="5832648" cy="461665"/>
          </a:xfrm>
          <a:prstGeom prst="rect">
            <a:avLst/>
          </a:prstGeom>
          <a:noFill/>
        </p:spPr>
        <p:txBody>
          <a:bodyPr wrap="square" rtlCol="0">
            <a:spAutoFit/>
          </a:bodyPr>
          <a:lstStyle/>
          <a:p>
            <a:r>
              <a:rPr lang="ru-RU" sz="2400" b="1" dirty="0" smtClean="0">
                <a:solidFill>
                  <a:srgbClr val="C00000"/>
                </a:solidFill>
                <a:latin typeface="Times New Roman" pitchFamily="18" charset="0"/>
                <a:cs typeface="Times New Roman" pitchFamily="18" charset="0"/>
              </a:rPr>
              <a:t>Список использованной литературы:</a:t>
            </a:r>
            <a:endParaRPr lang="ru-RU" sz="2400" b="1" dirty="0">
              <a:solidFill>
                <a:srgbClr val="C00000"/>
              </a:solidFill>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screen"/>
          <a:srcRect/>
          <a:stretch>
            <a:fillRect/>
          </a:stretch>
        </p:blipFill>
        <p:spPr bwMode="auto">
          <a:xfrm>
            <a:off x="0" y="0"/>
            <a:ext cx="9144000" cy="6858000"/>
          </a:xfrm>
          <a:prstGeom prst="rect">
            <a:avLst/>
          </a:prstGeom>
          <a:noFill/>
          <a:ln w="9525">
            <a:noFill/>
            <a:miter lim="800000"/>
            <a:headEnd/>
            <a:tailEnd/>
          </a:ln>
          <a:effectLst/>
        </p:spPr>
      </p:pic>
      <p:pic>
        <p:nvPicPr>
          <p:cNvPr id="10242" name="Picture 2" descr="https://content.foto.my.mail.ru/mail/tosja53/_animated/i-699.gif"/>
          <p:cNvPicPr>
            <a:picLocks noChangeAspect="1" noChangeArrowheads="1" noCrop="1"/>
          </p:cNvPicPr>
          <p:nvPr/>
        </p:nvPicPr>
        <p:blipFill>
          <a:blip r:embed="rId3" cstate="print"/>
          <a:srcRect/>
          <a:stretch>
            <a:fillRect/>
          </a:stretch>
        </p:blipFill>
        <p:spPr bwMode="auto">
          <a:xfrm>
            <a:off x="683568" y="476672"/>
            <a:ext cx="7128792" cy="5040560"/>
          </a:xfrm>
          <a:prstGeom prst="rect">
            <a:avLst/>
          </a:prstGeom>
          <a:noFill/>
        </p:spPr>
      </p:pic>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200</TotalTime>
  <Words>1437</Words>
  <Application>Microsoft Office PowerPoint</Application>
  <PresentationFormat>Экран (4:3)</PresentationFormat>
  <Paragraphs>163</Paragraphs>
  <Slides>26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26</vt:i4>
      </vt:variant>
    </vt:vector>
  </HeadingPairs>
  <TitlesOfParts>
    <vt:vector size="27"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Ульяна</dc:creator>
  <cp:lastModifiedBy>Ульяна</cp:lastModifiedBy>
  <cp:revision>22</cp:revision>
  <dcterms:created xsi:type="dcterms:W3CDTF">2017-09-20T03:26:11Z</dcterms:created>
  <dcterms:modified xsi:type="dcterms:W3CDTF">2017-10-05T02:34:46Z</dcterms:modified>
</cp:coreProperties>
</file>