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3"/>
    <p:sldId id="295" r:id="rId4"/>
    <p:sldId id="294" r:id="rId5"/>
    <p:sldId id="272" r:id="rId6"/>
    <p:sldId id="258" r:id="rId7"/>
    <p:sldId id="263" r:id="rId8"/>
    <p:sldId id="265" r:id="rId9"/>
    <p:sldId id="275" r:id="rId10"/>
    <p:sldId id="296" r:id="rId11"/>
    <p:sldId id="276" r:id="rId12"/>
    <p:sldId id="277" r:id="rId13"/>
    <p:sldId id="267" r:id="rId14"/>
    <p:sldId id="278" r:id="rId15"/>
    <p:sldId id="279" r:id="rId16"/>
    <p:sldId id="280" r:id="rId17"/>
    <p:sldId id="269" r:id="rId18"/>
    <p:sldId id="285" r:id="rId19"/>
    <p:sldId id="286" r:id="rId21"/>
    <p:sldId id="293" r:id="rId22"/>
    <p:sldId id="291" r:id="rId23"/>
    <p:sldId id="261" r:id="rId24"/>
    <p:sldId id="297" r:id="rId25"/>
  </p:sldIdLst>
  <p:sldSz cx="9144000" cy="6858000" type="screen4x3"/>
  <p:notesSz cx="6797675" cy="992632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451"/>
    <a:srgbClr val="00C0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0B1382-806E-4E69-BD1A-277E4936AD1E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9FB4A3-E9E5-466B-A6D6-88D265C235BA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D901CE4-1733-483E-8536-EED00A5F66EB}" type="slidenum">
              <a:rPr lang="ru-RU" altLang="ru-RU"/>
            </a:fld>
            <a:endParaRPr lang="ru-RU" alt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anose="02040502050405020303" pitchFamily="18" charset="0"/>
              <a:buNone/>
            </a:pPr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anose="02040502050405020303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9251D-9F0E-45D5-A0C8-15423D77BC06}" type="slidenum">
              <a:rPr lang="ru-RU" smtClean="0"/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04E794E-B0D1-4589-AA41-C76B51ECF50E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1F9251D-9F0E-45D5-A0C8-15423D77BC06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anose="02040502050405020303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9001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33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625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anose="02040502050405020303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260648"/>
            <a:ext cx="7531770" cy="212365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 технологии </a:t>
            </a:r>
            <a:endParaRPr lang="ru-RU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ООД </a:t>
            </a:r>
            <a:endParaRPr lang="ru-RU" alt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ÐÐ°ÑÑÐ¸Ð½ÐºÐ¸ Ð¿Ð¾ Ð·Ð°Ð¿ÑÐ¾ÑÑ ÐºÐ°ÑÑÐ¸Ð½ÐºÐ¸ Ð·Ð´Ð¾ÑÐ¾Ð²ÑÐµÑÐ±ÐµÑÐµÐ³Ð°ÑÑÐ¸Ðµ ÑÐµÑÐ½Ð¾Ð»Ð¾Ð³Ð¸Ð¸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355" y="2204864"/>
            <a:ext cx="727280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9453" y="5521796"/>
            <a:ext cx="4474818" cy="1219572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МАДОУ Детский сад №240»</a:t>
            </a:r>
            <a:br>
              <a:rPr lang="ru-RU" sz="2000" dirty="0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Воспитатель </a:t>
            </a:r>
            <a:r>
              <a:rPr lang="ru-RU" sz="2000" dirty="0" err="1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Марданова</a:t>
            </a:r>
            <a:r>
              <a:rPr lang="ru-RU" sz="2000" dirty="0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Флюза</a:t>
            </a:r>
            <a:r>
              <a:rPr lang="ru-RU" sz="2000" dirty="0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Расулевна</a:t>
            </a:r>
            <a:r>
              <a:rPr lang="ru-RU" sz="1600" dirty="0" smtClean="0">
                <a:solidFill>
                  <a:srgbClr val="002060"/>
                </a:solidFill>
                <a:latin typeface="+mn-lt"/>
              </a:rPr>
              <a:t>.</a:t>
            </a:r>
            <a:endParaRPr lang="ru-RU" sz="1600" dirty="0">
              <a:solidFill>
                <a:srgbClr val="00206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940152" y="4004948"/>
            <a:ext cx="2952328" cy="26644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1331640" y="476672"/>
            <a:ext cx="6400800" cy="3384376"/>
          </a:xfrm>
        </p:spPr>
        <p:txBody>
          <a:bodyPr>
            <a:normAutofit fontScale="85000" lnSpcReduction="10000"/>
          </a:bodyPr>
          <a:lstStyle/>
          <a:p>
            <a:pPr marL="742950" lvl="1" indent="-285750" algn="ctr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b="1" i="1" kern="0" dirty="0">
                <a:solidFill>
                  <a:srgbClr val="9900CC"/>
                </a:solidFill>
                <a:latin typeface="Times New Roman" panose="02020603050405020304"/>
                <a:cs typeface="Times New Roman" panose="02020603050405020304"/>
              </a:rPr>
              <a:t>« </a:t>
            </a:r>
            <a:r>
              <a:rPr lang="ru-RU" sz="3200" b="1" i="1" kern="0" dirty="0">
                <a:solidFill>
                  <a:srgbClr val="0000FF"/>
                </a:solidFill>
                <a:latin typeface="Times New Roman" panose="02020603050405020304"/>
                <a:cs typeface="Times New Roman" panose="02020603050405020304"/>
              </a:rPr>
              <a:t>Забота о здоровье</a:t>
            </a:r>
            <a:r>
              <a:rPr lang="ru-RU" sz="3200" b="1" i="1" kern="0" dirty="0">
                <a:solidFill>
                  <a:srgbClr val="9900CC"/>
                </a:solidFill>
                <a:latin typeface="Times New Roman" panose="02020603050405020304"/>
                <a:cs typeface="Times New Roman" panose="02020603050405020304"/>
              </a:rPr>
              <a:t> —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в свои силы» </a:t>
            </a:r>
            <a:endParaRPr lang="ru-RU" sz="3200" b="1" i="1" kern="0" dirty="0">
              <a:solidFill>
                <a:srgbClr val="9900CC"/>
              </a:solidFill>
              <a:latin typeface="Times New Roman" panose="02020603050405020304"/>
              <a:cs typeface="Times New Roman" panose="02020603050405020304"/>
            </a:endParaRPr>
          </a:p>
          <a:p>
            <a:pPr marL="742950" lvl="1" indent="-285750" algn="ctr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b="1" i="1" kern="0" dirty="0">
                <a:solidFill>
                  <a:srgbClr val="0000FF"/>
                </a:solidFill>
                <a:latin typeface="Arial Black" panose="020B0A04020102020204" pitchFamily="34" charset="0"/>
                <a:cs typeface="Times New Roman" panose="02020603050405020304"/>
              </a:rPr>
              <a:t>В. А. Сухомлинский</a:t>
            </a:r>
            <a:endParaRPr lang="ru-RU" sz="3200" b="1" i="1" kern="0" dirty="0">
              <a:solidFill>
                <a:srgbClr val="0000FF"/>
              </a:solidFill>
              <a:latin typeface="Arial Black" panose="020B0A04020102020204" pitchFamily="34" charset="0"/>
              <a:cs typeface="Times New Roman" panose="02020603050405020304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45024"/>
            <a:ext cx="3168352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6512511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здоровьесберегающих технологий в работе с детьми дошкольного возраста</a:t>
            </a:r>
            <a:endParaRPr lang="ru-RU" sz="280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55576" y="1916832"/>
            <a:ext cx="7848872" cy="460851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8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 здоровьесберегающих технологий способствует воспитанию интереса ребёнка к процессу обучения, повышает познавательную активность и, самое главное, улучшает </a:t>
            </a:r>
            <a:r>
              <a:rPr lang="ru-RU" sz="28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психоэмоциональное</a:t>
            </a:r>
            <a:r>
              <a:rPr lang="ru-RU" sz="28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самочувствие и здоровье детей. Способствует снижению заболеваемости, повышению уровня физической подготовленности, </a:t>
            </a:r>
            <a:r>
              <a:rPr lang="ru-RU" sz="28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28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осознанной потребности в ведении здорового образа жизни.</a:t>
            </a:r>
            <a:endParaRPr lang="ru-RU" sz="28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611188" y="3626346"/>
            <a:ext cx="8065268" cy="286232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ru-RU" altLang="ru-RU" sz="2000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дошкольнику   возможность сохранения </a:t>
            </a:r>
            <a:r>
              <a:rPr lang="ru-RU" alt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здоровья;</a:t>
            </a: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ru-RU" alt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у него необходимые</a:t>
            </a: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знания, умения и навыки по </a:t>
            </a:r>
            <a:r>
              <a:rPr lang="ru-RU" alt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ЗОЖ;</a:t>
            </a: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ru-RU" alt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</a:t>
            </a: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использовать полученные</a:t>
            </a: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знания в повседневной </a:t>
            </a:r>
            <a:r>
              <a:rPr lang="ru-RU" alt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жизни.</a:t>
            </a: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285720" y="3000372"/>
            <a:ext cx="88582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Цель здоровьесберегающих технологий</a:t>
            </a:r>
            <a:endParaRPr lang="ru-RU" altLang="ru-RU" sz="28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55283" y="285728"/>
            <a:ext cx="50997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altLang="ru-RU" sz="28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Здоровьесберегающие  технологии:</a:t>
            </a:r>
            <a:endParaRPr lang="ru-RU" altLang="ru-RU" sz="28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188" y="857232"/>
            <a:ext cx="8065268" cy="193899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организованная совокупность приемов, программ, методов организации процесса образования, которая не причиняет ущерба здоровью детей;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качественная характеристика педтехнологий по критерию их действия на здоровье участников педпроцесса;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технологическая база здоровьесберегающей педагогики.</a:t>
            </a:r>
            <a:endParaRPr lang="ru-RU" altLang="ru-RU" sz="20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трелка вниз 6"/>
          <p:cNvSpPr/>
          <p:nvPr/>
        </p:nvSpPr>
        <p:spPr>
          <a:xfrm>
            <a:off x="4357686" y="1571612"/>
            <a:ext cx="484187" cy="433387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5142" name="TextBox 12"/>
          <p:cNvSpPr txBox="1">
            <a:spLocks noChangeArrowheads="1"/>
          </p:cNvSpPr>
          <p:nvPr/>
        </p:nvSpPr>
        <p:spPr bwMode="auto">
          <a:xfrm>
            <a:off x="357159" y="5500702"/>
            <a:ext cx="2357454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ребенка и педагога</a:t>
            </a:r>
            <a:endParaRPr lang="ru-RU" altLang="ru-RU" sz="24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5143" name="TextBox 13"/>
          <p:cNvSpPr txBox="1">
            <a:spLocks noChangeArrowheads="1"/>
          </p:cNvSpPr>
          <p:nvPr/>
        </p:nvSpPr>
        <p:spPr bwMode="auto">
          <a:xfrm>
            <a:off x="3146491" y="5515546"/>
            <a:ext cx="2655896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 ребенка и </a:t>
            </a:r>
            <a:r>
              <a:rPr lang="ru-RU" altLang="ru-RU" sz="24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родителей</a:t>
            </a:r>
            <a:endParaRPr lang="ru-RU" altLang="ru-RU" sz="2400" dirty="0" smtClean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5144" name="TextBox 14"/>
          <p:cNvSpPr txBox="1">
            <a:spLocks noChangeArrowheads="1"/>
          </p:cNvSpPr>
          <p:nvPr/>
        </p:nvSpPr>
        <p:spPr bwMode="auto">
          <a:xfrm>
            <a:off x="6000760" y="5500702"/>
            <a:ext cx="2593973" cy="89255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  </a:t>
            </a: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ребенка </a:t>
            </a:r>
            <a:r>
              <a:rPr lang="ru-RU" altLang="ru-RU" sz="24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и</a:t>
            </a:r>
            <a:endParaRPr lang="ru-RU" altLang="ru-RU" sz="2400" dirty="0" smtClean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 smtClean="0">
                <a:solidFill>
                  <a:srgbClr val="002060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доктора</a:t>
            </a:r>
            <a:endParaRPr lang="ru-RU" altLang="ru-RU" sz="28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8" name="Стрелка влево 17"/>
          <p:cNvSpPr/>
          <p:nvPr/>
        </p:nvSpPr>
        <p:spPr>
          <a:xfrm rot="20351609">
            <a:off x="1865313" y="5100638"/>
            <a:ext cx="744537" cy="336550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Стрелка вниз 18"/>
          <p:cNvSpPr/>
          <p:nvPr/>
        </p:nvSpPr>
        <p:spPr>
          <a:xfrm>
            <a:off x="4429124" y="5072074"/>
            <a:ext cx="287337" cy="431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Стрелка вправо 19"/>
          <p:cNvSpPr/>
          <p:nvPr/>
        </p:nvSpPr>
        <p:spPr>
          <a:xfrm rot="1466571">
            <a:off x="6327775" y="5133975"/>
            <a:ext cx="720725" cy="28733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5148" name="TextBox 21"/>
          <p:cNvSpPr txBox="1">
            <a:spLocks noChangeArrowheads="1"/>
          </p:cNvSpPr>
          <p:nvPr/>
        </p:nvSpPr>
        <p:spPr bwMode="auto">
          <a:xfrm>
            <a:off x="2000232" y="4000504"/>
            <a:ext cx="5286412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  </a:t>
            </a: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которые осуществляются</a:t>
            </a:r>
            <a:endParaRPr lang="ru-RU" altLang="ru-RU" sz="24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в процессе</a:t>
            </a:r>
            <a:r>
              <a:rPr lang="ru-RU" altLang="ru-RU" sz="1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взаимодействия</a:t>
            </a:r>
            <a:endParaRPr lang="ru-RU" altLang="ru-RU" sz="40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5149" name="TextBox 22"/>
          <p:cNvSpPr txBox="1">
            <a:spLocks noChangeArrowheads="1"/>
          </p:cNvSpPr>
          <p:nvPr/>
        </p:nvSpPr>
        <p:spPr bwMode="auto">
          <a:xfrm>
            <a:off x="1500166" y="2071678"/>
            <a:ext cx="6481763" cy="13843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dirty="0">
                <a:solidFill>
                  <a:schemeClr val="accent1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целостная система воспитательно-</a:t>
            </a:r>
            <a:endParaRPr lang="ru-RU" altLang="ru-RU" sz="24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 оздоровительных, коррекционных</a:t>
            </a:r>
            <a:endParaRPr lang="ru-RU" altLang="ru-RU" sz="24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 и профилактических  мер</a:t>
            </a:r>
            <a:endParaRPr lang="ru-RU" altLang="ru-RU" sz="24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5150" name="TextBox 23"/>
          <p:cNvSpPr txBox="1">
            <a:spLocks noChangeArrowheads="1"/>
          </p:cNvSpPr>
          <p:nvPr/>
        </p:nvSpPr>
        <p:spPr bwMode="auto">
          <a:xfrm>
            <a:off x="642910" y="642918"/>
            <a:ext cx="7929618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800" dirty="0">
                <a:solidFill>
                  <a:srgbClr val="FF0000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sz="36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Здоровьесберегающие технологии</a:t>
            </a:r>
            <a:endParaRPr lang="ru-RU" altLang="ru-RU" sz="48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4500562" y="3571876"/>
            <a:ext cx="287337" cy="431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539552" y="1988840"/>
            <a:ext cx="8064896" cy="1440160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539552" y="3786190"/>
            <a:ext cx="8064896" cy="1071570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539552" y="5357826"/>
            <a:ext cx="8064896" cy="116751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7183" name="TextBox 6"/>
          <p:cNvSpPr txBox="1">
            <a:spLocks noChangeArrowheads="1"/>
          </p:cNvSpPr>
          <p:nvPr/>
        </p:nvSpPr>
        <p:spPr bwMode="auto">
          <a:xfrm>
            <a:off x="395288" y="476250"/>
            <a:ext cx="8353425" cy="64633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dirty="0">
                <a:solidFill>
                  <a:srgbClr val="FF0000"/>
                </a:solidFill>
                <a:latin typeface="Franklin Gothic Medium Cond" panose="020B0606030402020204" pitchFamily="34" charset="0"/>
              </a:rPr>
              <a:t>Здоровьесберегающие технологии</a:t>
            </a:r>
            <a:endParaRPr lang="ru-RU" altLang="ru-RU" sz="3600" dirty="0">
              <a:solidFill>
                <a:srgbClr val="FF000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7184" name="TextBox 7"/>
          <p:cNvSpPr txBox="1">
            <a:spLocks noChangeArrowheads="1"/>
          </p:cNvSpPr>
          <p:nvPr/>
        </p:nvSpPr>
        <p:spPr bwMode="auto">
          <a:xfrm>
            <a:off x="755650" y="1989138"/>
            <a:ext cx="770413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технологии сохранения</a:t>
            </a:r>
            <a:endParaRPr lang="ru-RU" altLang="ru-RU" sz="28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 и стимулирования здоровья</a:t>
            </a:r>
            <a:endParaRPr lang="ru-RU" altLang="ru-RU" sz="36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7185" name="TextBox 8"/>
          <p:cNvSpPr txBox="1">
            <a:spLocks noChangeArrowheads="1"/>
          </p:cNvSpPr>
          <p:nvPr/>
        </p:nvSpPr>
        <p:spPr bwMode="auto">
          <a:xfrm>
            <a:off x="468313" y="3789363"/>
            <a:ext cx="8207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технологии обучения здоровому образу жизни</a:t>
            </a:r>
            <a:endParaRPr lang="ru-RU" altLang="ru-RU" sz="2800" dirty="0">
              <a:solidFill>
                <a:srgbClr val="00206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4357686" y="1214422"/>
            <a:ext cx="571504" cy="71438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7187" name="TextBox 10"/>
          <p:cNvSpPr txBox="1">
            <a:spLocks noChangeArrowheads="1"/>
          </p:cNvSpPr>
          <p:nvPr/>
        </p:nvSpPr>
        <p:spPr bwMode="auto">
          <a:xfrm>
            <a:off x="684213" y="5420008"/>
            <a:ext cx="77041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solidFill>
                  <a:srgbClr val="002060"/>
                </a:solidFill>
                <a:latin typeface="Franklin Gothic Medium Cond" panose="020B0606030402020204" pitchFamily="34" charset="0"/>
              </a:rPr>
              <a:t>коррекционные технологии</a:t>
            </a:r>
            <a:endParaRPr lang="ru-RU" altLang="ru-RU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4572000" y="3429000"/>
            <a:ext cx="214314" cy="42862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4572000" y="4929198"/>
            <a:ext cx="214314" cy="42862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альтернативный процесс 2"/>
          <p:cNvSpPr/>
          <p:nvPr/>
        </p:nvSpPr>
        <p:spPr>
          <a:xfrm>
            <a:off x="428596" y="214290"/>
            <a:ext cx="8424936" cy="1152128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rgbClr val="008000"/>
                </a:solidFill>
                <a:latin typeface="Franklin Gothic Medium Cond" panose="020B0606030402020204" pitchFamily="34" charset="0"/>
              </a:rPr>
              <a:t>Технологии сохранения</a:t>
            </a:r>
            <a:endParaRPr lang="ru-RU" sz="3200" dirty="0">
              <a:solidFill>
                <a:srgbClr val="008000"/>
              </a:solidFill>
              <a:latin typeface="Franklin Gothic Medium Cond" panose="020B0606030402020204" pitchFamily="34" charset="0"/>
            </a:endParaRPr>
          </a:p>
          <a:p>
            <a:pPr algn="ctr">
              <a:defRPr/>
            </a:pPr>
            <a:r>
              <a:rPr lang="ru-RU" sz="3200" dirty="0">
                <a:solidFill>
                  <a:srgbClr val="008000"/>
                </a:solidFill>
                <a:latin typeface="Franklin Gothic Medium Cond" panose="020B0606030402020204" pitchFamily="34" charset="0"/>
              </a:rPr>
              <a:t> и стимулирования здоровья:</a:t>
            </a:r>
            <a:endParaRPr lang="ru-RU" sz="3200" dirty="0">
              <a:solidFill>
                <a:srgbClr val="00800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8198" name="TextBox 5"/>
          <p:cNvSpPr txBox="1">
            <a:spLocks noChangeArrowheads="1"/>
          </p:cNvSpPr>
          <p:nvPr/>
        </p:nvSpPr>
        <p:spPr bwMode="auto">
          <a:xfrm>
            <a:off x="500864" y="1556792"/>
            <a:ext cx="8280400" cy="507831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Ритмопластика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Динамические паузы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Подвижные и спортивные игры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sz="3600" dirty="0" smtClean="0">
                <a:solidFill>
                  <a:srgbClr val="CC0099"/>
                </a:solidFill>
                <a:latin typeface="Franklin Gothic Medium Cond" panose="020B0606030402020204" pitchFamily="34" charset="0"/>
              </a:rPr>
              <a:t>Релаксация</a:t>
            </a:r>
            <a:endParaRPr lang="ru-RU" altLang="ru-RU" sz="3600" dirty="0" smtClean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sz="3600" dirty="0" smtClean="0">
                <a:solidFill>
                  <a:srgbClr val="CC0099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sz="3600" dirty="0" err="1" smtClean="0">
                <a:solidFill>
                  <a:srgbClr val="CC0099"/>
                </a:solidFill>
                <a:latin typeface="Franklin Gothic Medium Cond" panose="020B0606030402020204" pitchFamily="34" charset="0"/>
              </a:rPr>
              <a:t>Галотерапия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Пальчиковая гимнастика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Гимнастика для глаз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Дыхательная гимнастика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Гимнастика бодрящая</a:t>
            </a:r>
            <a:endParaRPr lang="ru-RU" altLang="ru-RU" sz="3600" dirty="0">
              <a:latin typeface="Franklin Gothic Medium Cond" panose="020B06060304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10850" y="404664"/>
            <a:ext cx="3811935" cy="190821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Динамические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паузы: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 время организации образовательной деятельности, 2-5 мин., </a:t>
            </a:r>
            <a:endParaRPr lang="ru-RU" alt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мере утомляемости детей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pozernyshku.ru/wp-content/uploads/2013/03/IMG_0419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3528" y="3212976"/>
            <a:ext cx="4464496" cy="3463773"/>
          </a:xfrm>
          <a:prstGeom prst="rect">
            <a:avLst/>
          </a:prstGeom>
          <a:noFill/>
        </p:spPr>
      </p:pic>
      <p:pic>
        <p:nvPicPr>
          <p:cNvPr id="1030" name="Picture 6" descr="http://900igr.net/datai/doshkolnoe-obrazovanie/prezentatsija-po-tekhnologii/0003-005-Dinamicheskie-pauz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95438" y="2581125"/>
            <a:ext cx="4042757" cy="4061964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9" y="280622"/>
            <a:ext cx="4464496" cy="250030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lvl="0" indent="0" algn="l">
              <a:spcBef>
                <a:spcPts val="0"/>
              </a:spcBef>
              <a:buNone/>
            </a:pPr>
            <a:r>
              <a:rPr lang="ru-RU" sz="2000" i="1" dirty="0" smtClean="0">
                <a:solidFill>
                  <a:srgbClr val="002060"/>
                </a:solidFill>
                <a:effectLst/>
              </a:rPr>
              <a:t>Ритмопластика </a:t>
            </a:r>
            <a:r>
              <a:rPr lang="ru-RU" sz="2000" i="1" dirty="0">
                <a:solidFill>
                  <a:srgbClr val="002060"/>
                </a:solidFill>
                <a:effectLst/>
              </a:rPr>
              <a:t>– это пластичные движения, которые носят оздоровительный характер, они выполняются под музыку в спокойном, медленном темпе, с максимальной амплитудой и растяжением мышц</a:t>
            </a:r>
            <a:r>
              <a:rPr lang="ru-RU" sz="2000" b="0" dirty="0">
                <a:solidFill>
                  <a:srgbClr val="002060"/>
                </a:solidFill>
                <a:effectLst/>
              </a:rPr>
              <a:t>.</a:t>
            </a:r>
            <a:br>
              <a:rPr lang="ru-RU" sz="2000" b="0" dirty="0">
                <a:solidFill>
                  <a:srgbClr val="002060"/>
                </a:solidFill>
                <a:effectLst/>
              </a:rPr>
            </a:br>
            <a:endParaRPr lang="ru-RU" sz="2400" i="1" dirty="0">
              <a:solidFill>
                <a:srgbClr val="00206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4464496" cy="3071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C:\Users\Руслан\Desktop\фото презентация\DSC_00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86866"/>
            <a:ext cx="4329580" cy="324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1" y="260648"/>
            <a:ext cx="5184576" cy="720080"/>
          </a:xfrm>
        </p:spPr>
        <p:txBody>
          <a:bodyPr/>
          <a:lstStyle/>
          <a:p>
            <a:pPr algn="l"/>
            <a:r>
              <a:rPr lang="ru-RU" sz="3200" dirty="0" err="1" smtClean="0">
                <a:solidFill>
                  <a:srgbClr val="002060"/>
                </a:solidFill>
              </a:rPr>
              <a:t>Галотерапия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716016" y="836712"/>
            <a:ext cx="4104456" cy="211158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l"/>
            <a:r>
              <a:rPr lang="ru-RU" b="1" i="1" dirty="0" err="1" smtClean="0">
                <a:solidFill>
                  <a:srgbClr val="002060"/>
                </a:solidFill>
              </a:rPr>
              <a:t>Галотерапия</a:t>
            </a:r>
            <a:r>
              <a:rPr lang="ru-RU" b="1" i="1" dirty="0" smtClean="0">
                <a:solidFill>
                  <a:srgbClr val="002060"/>
                </a:solidFill>
              </a:rPr>
              <a:t>- уникальный метод оздоровления и профилактики заболеваний, основанный на использовании искусственного микроклимата близкого по параметрам к условиям подземных соляных </a:t>
            </a:r>
            <a:r>
              <a:rPr lang="ru-RU" b="1" i="1" dirty="0" err="1" smtClean="0">
                <a:solidFill>
                  <a:srgbClr val="002060"/>
                </a:solidFill>
              </a:rPr>
              <a:t>спелеолечебниц</a:t>
            </a:r>
            <a:r>
              <a:rPr lang="ru-RU" b="1" i="1" dirty="0" smtClean="0">
                <a:solidFill>
                  <a:srgbClr val="002060"/>
                </a:solidFill>
              </a:rPr>
              <a:t>.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00042"/>
            <a:ext cx="3974229" cy="175432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/>
              <a:t>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 спортивные 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игры:</a:t>
            </a:r>
            <a:endParaRPr 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как часть физкультурного занятия,</a:t>
            </a:r>
            <a:endParaRPr lang="ru-RU" alt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прогулке, в групповой комнате </a:t>
            </a:r>
            <a:endParaRPr lang="ru-RU" alt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малой, со средней степенью</a:t>
            </a:r>
            <a:endParaRPr lang="ru-RU" alt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подвижности</a:t>
            </a:r>
            <a:r>
              <a:rPr lang="ru-RU" altLang="ru-RU" b="1" i="1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altLang="ru-RU" b="1" i="1" dirty="0" smtClean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72066" y="500042"/>
            <a:ext cx="3629013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Релаксация: </a:t>
            </a:r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</a:t>
            </a:r>
            <a:endParaRPr lang="ru-RU" alt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спокойная </a:t>
            </a:r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классическая </a:t>
            </a:r>
            <a:endParaRPr lang="ru-RU" alt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 (Чайковский</a:t>
            </a:r>
            <a:r>
              <a:rPr lang="ru-RU" alt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altLang="ru-RU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Рахманинов</a:t>
            </a:r>
            <a:r>
              <a:rPr lang="ru-RU" alt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alt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звуки природы.</a:t>
            </a:r>
            <a:endParaRPr lang="ru-RU" alt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 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098" name="Picture 2" descr="C:\Users\Руслан\Desktop\фото презентация\DSC_0891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331" y="2842296"/>
            <a:ext cx="4056451" cy="3250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презентация здоров\IMG_46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63" y="2842296"/>
            <a:ext cx="4311782" cy="32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6467" y="225967"/>
            <a:ext cx="2878801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Пальчиковая гимнастика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99318" y="225967"/>
            <a:ext cx="2432141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/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для глаз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82" name="Picture 6" descr="http://7467.maam.ru/images/photos/30b6d52dfb2a15154e927c2b3093fa7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847482" y="647172"/>
            <a:ext cx="4000528" cy="2672767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104538" y="3422535"/>
            <a:ext cx="2881302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гимнастика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21444" y="3388203"/>
            <a:ext cx="2599301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бодрящая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Руслан\Desktop\фото\DSC_06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498" y="3909396"/>
            <a:ext cx="3873511" cy="280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Руслан\Desktop\фото презентация\IMG-20180409-WA00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632441"/>
            <a:ext cx="3854802" cy="280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03" y="3909396"/>
            <a:ext cx="4211197" cy="279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альтернативный процесс 2"/>
          <p:cNvSpPr/>
          <p:nvPr/>
        </p:nvSpPr>
        <p:spPr>
          <a:xfrm>
            <a:off x="395536" y="476672"/>
            <a:ext cx="8280920" cy="1008112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414" name="TextBox 3"/>
          <p:cNvSpPr txBox="1">
            <a:spLocks noChangeArrowheads="1"/>
          </p:cNvSpPr>
          <p:nvPr/>
        </p:nvSpPr>
        <p:spPr bwMode="auto">
          <a:xfrm>
            <a:off x="395288" y="188913"/>
            <a:ext cx="82804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600" dirty="0">
                <a:solidFill>
                  <a:srgbClr val="008000"/>
                </a:solidFill>
                <a:latin typeface="Franklin Gothic Medium Cond" panose="020B0606030402020204" pitchFamily="34" charset="0"/>
              </a:rPr>
              <a:t>    </a:t>
            </a:r>
            <a:endParaRPr lang="ru-RU" altLang="ru-RU" sz="3600" dirty="0">
              <a:solidFill>
                <a:srgbClr val="008000"/>
              </a:solidFill>
              <a:latin typeface="Franklin Gothic Medium Cond" panose="020B06060304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solidFill>
                  <a:srgbClr val="008000"/>
                </a:solidFill>
                <a:latin typeface="Franklin Gothic Medium Cond" panose="020B0606030402020204" pitchFamily="34" charset="0"/>
              </a:rPr>
              <a:t>Технологии обучения здоровому образу жизни</a:t>
            </a:r>
            <a:endParaRPr lang="ru-RU" altLang="ru-RU" sz="2800" dirty="0">
              <a:solidFill>
                <a:srgbClr val="00800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7415" name="TextBox 4"/>
          <p:cNvSpPr txBox="1">
            <a:spLocks noChangeArrowheads="1"/>
          </p:cNvSpPr>
          <p:nvPr/>
        </p:nvSpPr>
        <p:spPr bwMode="auto">
          <a:xfrm>
            <a:off x="323850" y="1643063"/>
            <a:ext cx="8351838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  Утренняя гимнастика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  Физкультурные </a:t>
            </a:r>
            <a:r>
              <a:rPr lang="ru-RU" altLang="ru-RU" sz="3600" dirty="0" smtClean="0">
                <a:solidFill>
                  <a:srgbClr val="CC0099"/>
                </a:solidFill>
                <a:latin typeface="Franklin Gothic Medium Cond" panose="020B0606030402020204" pitchFamily="34" charset="0"/>
              </a:rPr>
              <a:t>занятия</a:t>
            </a:r>
            <a:endParaRPr lang="ru-RU" altLang="ru-RU" sz="3600" dirty="0" smtClean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sz="3600" dirty="0" smtClean="0">
                <a:solidFill>
                  <a:srgbClr val="CC0099"/>
                </a:solidFill>
                <a:latin typeface="Franklin Gothic Medium Cond" panose="020B0606030402020204" pitchFamily="34" charset="0"/>
              </a:rPr>
              <a:t>   Бассейн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   Самомассаж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ru-RU" altLang="ru-RU" sz="3600" dirty="0">
                <a:solidFill>
                  <a:srgbClr val="CC0099"/>
                </a:solidFill>
                <a:latin typeface="Franklin Gothic Medium Cond" panose="020B0606030402020204" pitchFamily="34" charset="0"/>
              </a:rPr>
              <a:t>    Активный отдых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7225" y="125043"/>
            <a:ext cx="2556469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altLang="ru-RU" dirty="0" smtClean="0">
                <a:solidFill>
                  <a:srgbClr val="CC0099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гимнастика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25103" y="3048898"/>
            <a:ext cx="2757486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Физкультурные занятия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Руслан\Desktop\фото презентация\IMG-20180409-WA0063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34" y="530491"/>
            <a:ext cx="4149060" cy="288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Руслан\Desktop\флюза флешка\фото\IMG_64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2" y="3899200"/>
            <a:ext cx="4286280" cy="277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77200" y="3343960"/>
            <a:ext cx="3046728" cy="3730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Бассейн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:\презентация здоров\IMG_89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201" y="125043"/>
            <a:ext cx="4196013" cy="279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презентация здоров\IMG_89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3573016"/>
            <a:ext cx="2180446" cy="313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презентация здоров\IMG_89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207" y="3573016"/>
            <a:ext cx="2201289" cy="313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melkie.net/wp-content/uploads/2017/12/deti-delayut-samomassazh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928794" y="2643182"/>
            <a:ext cx="5072066" cy="293210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928926" y="428604"/>
            <a:ext cx="250033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Самомассаж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000108"/>
            <a:ext cx="7715304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4958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 воздействием несложных массажных упражнений достигается нормализация мышечного тонуса, происходит стимуляция тактильных ощущений, а также под воздействием импульсов, идущих в коре головного мозга от двигательных зон к речевым, более благотворно развивается речевая функция.</a:t>
            </a:r>
            <a:endParaRPr kumimoji="0" lang="ru-RU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15678" y="236408"/>
            <a:ext cx="4168512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физкультурные праздники, досуги, развлечения, дни здоровья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472" y="384132"/>
            <a:ext cx="4071636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Активный отдых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D:\презентация здоров\IMG_2805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72" y="944294"/>
            <a:ext cx="4071636" cy="263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презентация здоров\IMG_28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72" y="3717032"/>
            <a:ext cx="4071636" cy="296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презентация здоров\IMG_98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968" y="3861048"/>
            <a:ext cx="4351932" cy="281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презентация здоров\IMG_47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968" y="1160756"/>
            <a:ext cx="435193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альтернативный процесс 2"/>
          <p:cNvSpPr/>
          <p:nvPr/>
        </p:nvSpPr>
        <p:spPr>
          <a:xfrm>
            <a:off x="899592" y="332656"/>
            <a:ext cx="7344816" cy="1296144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3558" name="TextBox 3"/>
          <p:cNvSpPr txBox="1">
            <a:spLocks noChangeArrowheads="1"/>
          </p:cNvSpPr>
          <p:nvPr/>
        </p:nvSpPr>
        <p:spPr bwMode="auto">
          <a:xfrm>
            <a:off x="1116013" y="549275"/>
            <a:ext cx="6911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000" dirty="0">
                <a:solidFill>
                  <a:srgbClr val="008000"/>
                </a:solidFill>
                <a:latin typeface="Franklin Gothic Medium Cond" panose="020B0606030402020204" pitchFamily="34" charset="0"/>
              </a:rPr>
              <a:t>        </a:t>
            </a:r>
            <a:r>
              <a:rPr lang="ru-RU" altLang="ru-RU" dirty="0">
                <a:solidFill>
                  <a:srgbClr val="008000"/>
                </a:solidFill>
                <a:latin typeface="Franklin Gothic Medium Cond" panose="020B0606030402020204" pitchFamily="34" charset="0"/>
              </a:rPr>
              <a:t>Коррекционные технологии</a:t>
            </a:r>
            <a:endParaRPr lang="ru-RU" altLang="ru-RU" sz="4000" dirty="0">
              <a:solidFill>
                <a:srgbClr val="008000"/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23559" name="TextBox 4"/>
          <p:cNvSpPr txBox="1">
            <a:spLocks noChangeArrowheads="1"/>
          </p:cNvSpPr>
          <p:nvPr/>
        </p:nvSpPr>
        <p:spPr bwMode="auto">
          <a:xfrm>
            <a:off x="285720" y="2143116"/>
            <a:ext cx="885828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ru-RU" altLang="ru-RU" sz="3600" dirty="0" smtClean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-Технология музыкального </a:t>
            </a:r>
            <a:r>
              <a:rPr lang="ru-RU" altLang="ru-RU" sz="3600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воздействия</a:t>
            </a:r>
            <a:endParaRPr lang="ru-RU" altLang="ru-RU" sz="3600" dirty="0">
              <a:solidFill>
                <a:srgbClr val="CC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ru-RU" altLang="ru-RU" sz="3600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ru-RU" sz="3600" dirty="0" smtClean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endParaRPr lang="ru-RU" altLang="ru-RU" sz="3600" dirty="0">
              <a:solidFill>
                <a:srgbClr val="CC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ru-RU" altLang="ru-RU" sz="3600" dirty="0" smtClean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Артикуляционная </a:t>
            </a:r>
            <a:r>
              <a:rPr lang="ru-RU" altLang="ru-RU" sz="3600" dirty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</a:t>
            </a:r>
            <a:endParaRPr lang="ru-RU" altLang="ru-RU" sz="3600" dirty="0">
              <a:solidFill>
                <a:srgbClr val="CC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TextBox 3"/>
          <p:cNvSpPr txBox="1">
            <a:spLocks noChangeArrowheads="1"/>
          </p:cNvSpPr>
          <p:nvPr/>
        </p:nvSpPr>
        <p:spPr bwMode="auto">
          <a:xfrm>
            <a:off x="827088" y="333375"/>
            <a:ext cx="7705725" cy="584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alt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музыкального воздействия</a:t>
            </a:r>
            <a:endParaRPr lang="ru-RU" alt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83" name="Рисунок 6" descr="IMG_1386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1" y="1092432"/>
            <a:ext cx="3744912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4" name="TextBox 7"/>
          <p:cNvSpPr txBox="1">
            <a:spLocks noChangeArrowheads="1"/>
          </p:cNvSpPr>
          <p:nvPr/>
        </p:nvSpPr>
        <p:spPr bwMode="auto">
          <a:xfrm>
            <a:off x="4355976" y="4409348"/>
            <a:ext cx="4608637" cy="175432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800" b="1" dirty="0">
                <a:solidFill>
                  <a:srgbClr val="9900CC"/>
                </a:solidFill>
                <a:latin typeface="Arial Black" panose="020B0A04020102020204" pitchFamily="34" charset="0"/>
              </a:rPr>
              <a:t>                                                     </a:t>
            </a: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в качестве вспомогательного средства, как часть других технологий, для снятия напряжения, повышения эмоционального настроя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altLang="ru-RU" sz="2400" b="1" i="1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endParaRPr lang="ru-RU" altLang="ru-RU" sz="1800" i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24586" name="AutoShape 4" descr="DSC0198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dirty="0"/>
          </a:p>
        </p:txBody>
      </p:sp>
      <p:sp>
        <p:nvSpPr>
          <p:cNvPr id="24587" name="AutoShape 7" descr="http://www.edu.cap.ru/Home/11348/2015/04.2015/13.04.01.2015/dsc0198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dirty="0"/>
          </a:p>
        </p:txBody>
      </p:sp>
      <p:pic>
        <p:nvPicPr>
          <p:cNvPr id="3074" name="Picture 2" descr="D:\презентация здоров\IMG_66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6870" y="1248393"/>
            <a:ext cx="4203921" cy="280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презентация здоров\IMG_29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1" y="3903662"/>
            <a:ext cx="3730166" cy="276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TextBox 4"/>
          <p:cNvSpPr txBox="1">
            <a:spLocks noChangeArrowheads="1"/>
          </p:cNvSpPr>
          <p:nvPr/>
        </p:nvSpPr>
        <p:spPr bwMode="auto">
          <a:xfrm>
            <a:off x="320683" y="481469"/>
            <a:ext cx="4067944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altLang="ru-RU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endParaRPr lang="ru-RU" alt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08" name="TextBox 7"/>
          <p:cNvSpPr txBox="1">
            <a:spLocks noChangeArrowheads="1"/>
          </p:cNvSpPr>
          <p:nvPr/>
        </p:nvSpPr>
        <p:spPr bwMode="auto">
          <a:xfrm>
            <a:off x="285719" y="928670"/>
            <a:ext cx="4071967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для психотерапевтической и развивающей работы. Сказку может рассказывать взрослый, либо это может быть групповое рассказывание.</a:t>
            </a:r>
            <a:endParaRPr lang="ru-RU" alt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1000108"/>
            <a:ext cx="4291603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тренировки органов                артикуляции (губ, языка, нижней челюсти), необходимые для правильного звукопроизношения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78992" y="500042"/>
            <a:ext cx="375801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alt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Артикуляционная гимнастика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Руслан\Desktop\фото презентация\DSC_0911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584" y="2842345"/>
            <a:ext cx="4149666" cy="311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36" y="2970975"/>
            <a:ext cx="4226463" cy="3122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618630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внедрения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в ДОУ</a:t>
            </a:r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 smtClean="0">
              <a:solidFill>
                <a:schemeClr val="accent5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детей:</a:t>
            </a: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Сформированные навыки здорового образа жизни.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Правильное физическое развитие детского организма, повышение его сопротивляемости инфекциям.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показателей здоровья и показателей физической подготовленности.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Сформированность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гигиенической культуры, наличие потребности в здоровом образе жизни.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родителей:</a:t>
            </a: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Сформированная активная родительская позиция.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компетентности родителей в вопросах физического развития и здоровья.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Активное участие родителей в жизнедеятельности ДОУ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TextBox 3"/>
          <p:cNvSpPr txBox="1">
            <a:spLocks noChangeArrowheads="1"/>
          </p:cNvSpPr>
          <p:nvPr/>
        </p:nvSpPr>
        <p:spPr bwMode="auto">
          <a:xfrm>
            <a:off x="1214414" y="500042"/>
            <a:ext cx="7272338" cy="646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ru-RU" sz="3600" dirty="0">
                <a:solidFill>
                  <a:srgbClr val="008000"/>
                </a:solidFill>
                <a:latin typeface="Franklin Gothic Medium Cond" panose="020B0606030402020204" pitchFamily="34" charset="0"/>
              </a:rPr>
              <a:t> </a:t>
            </a: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</a:t>
            </a:r>
            <a:r>
              <a:rPr lang="en-US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использованной</a:t>
            </a:r>
            <a:r>
              <a:rPr lang="en-US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литературы </a:t>
            </a: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79" name="TextBox 6"/>
          <p:cNvSpPr txBox="1">
            <a:spLocks noChangeArrowheads="1"/>
          </p:cNvSpPr>
          <p:nvPr/>
        </p:nvSpPr>
        <p:spPr bwMode="auto">
          <a:xfrm>
            <a:off x="395288" y="1700213"/>
            <a:ext cx="41052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>
                <a:latin typeface="Arial" panose="020B0604020202020204" pitchFamily="34" charset="0"/>
              </a:rPr>
              <a:t> </a:t>
            </a:r>
            <a:endParaRPr lang="ru-RU" altLang="ru-RU" sz="2400">
              <a:latin typeface="Arial" panose="020B0604020202020204" pitchFamily="34" charset="0"/>
            </a:endParaRPr>
          </a:p>
        </p:txBody>
      </p:sp>
      <p:sp>
        <p:nvSpPr>
          <p:cNvPr id="28680" name="TextBox 10"/>
          <p:cNvSpPr txBox="1">
            <a:spLocks noChangeArrowheads="1"/>
          </p:cNvSpPr>
          <p:nvPr/>
        </p:nvSpPr>
        <p:spPr bwMode="auto">
          <a:xfrm>
            <a:off x="179388" y="1643050"/>
            <a:ext cx="8713092" cy="470898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Подольская</a:t>
            </a:r>
            <a:r>
              <a:rPr lang="en-US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Е.И. Формы оздоровления детей 4 -7 лет.- Волгоград:Учитель,2008.</a:t>
            </a:r>
            <a:b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Крылова Н.И. </a:t>
            </a:r>
            <a:r>
              <a:rPr lang="ru-RU" alt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Здоровьесберегающее</a:t>
            </a: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пространство в ДОУ. -  Волгоград: Учитель, 2008.</a:t>
            </a:r>
            <a:b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alt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Карепова</a:t>
            </a: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Т.Г. Формирование здорового образа жизни у дошкольников.  - Волгоград: Учитель. 2010. </a:t>
            </a:r>
            <a:b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Арсеневская</a:t>
            </a: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О.Н. Система музыкально-оздоровительной работы в детском саду.. – Волгоград; Учитель, 2009.</a:t>
            </a:r>
            <a:b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5.Тарасова Т.А., Власова Л.С. Я и мое здоровье. -  Москва: Школьная Пресса. 2008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Новикова И.М.Формирование представлений о здоровом образе жизни у дошкольников. Пособие для педагогов дошкольных учреждений. – Москва: МОЗАИКА - СИНТЕЗ, 2010.                                                                                                                                                                                         7.  Павлова М.А., </a:t>
            </a:r>
            <a:r>
              <a:rPr lang="ru-RU" alt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Лысогорская</a:t>
            </a: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М.В. </a:t>
            </a:r>
            <a:r>
              <a:rPr lang="ru-RU" altLang="ru-RU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Здоровьесберегающая</a:t>
            </a:r>
            <a:r>
              <a:rPr lang="ru-RU" alt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ДОУ. - Волгоград: Учитель, 2009.</a:t>
            </a:r>
            <a:endParaRPr lang="ru-RU" alt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1785918" y="5657671"/>
            <a:ext cx="631826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ru-RU" altLang="ru-RU" sz="3600" dirty="0" smtClean="0">
                <a:solidFill>
                  <a:srgbClr val="CC0099"/>
                </a:solidFill>
                <a:latin typeface="Franklin Gothic Medium Cond" panose="020B0606030402020204" pitchFamily="34" charset="0"/>
              </a:rPr>
              <a:t>    СПАСИБО ЗА  ВНИМАНИЕ.</a:t>
            </a: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3600" dirty="0">
              <a:solidFill>
                <a:srgbClr val="CC0099"/>
              </a:solidFill>
              <a:latin typeface="Franklin Gothic Medium Cond" panose="020B06060304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8136904" cy="4850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5834</Words>
  <Application>WPS Presentation</Application>
  <PresentationFormat>Экран (4:3)</PresentationFormat>
  <Paragraphs>168</Paragraphs>
  <Slides>22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Arial</vt:lpstr>
      <vt:lpstr>SimSun</vt:lpstr>
      <vt:lpstr>Wingdings</vt:lpstr>
      <vt:lpstr>Georgia</vt:lpstr>
      <vt:lpstr>Times New Roman</vt:lpstr>
      <vt:lpstr>Times New Roman</vt:lpstr>
      <vt:lpstr>Arial Black</vt:lpstr>
      <vt:lpstr>Calibri</vt:lpstr>
      <vt:lpstr>Franklin Gothic Medium Cond</vt:lpstr>
      <vt:lpstr>Microsoft YaHei</vt:lpstr>
      <vt:lpstr>Arial Unicode MS</vt:lpstr>
      <vt:lpstr>Воздушный поток</vt:lpstr>
      <vt:lpstr>МБОУ «Центр образования № 15» Воспитатель Марданова Флюза Расулевна.</vt:lpstr>
      <vt:lpstr>PowerPoint 演示文稿</vt:lpstr>
      <vt:lpstr>Актуальность здоровьесберегающих технологий в работе с детьми дошкольного возраста</vt:lpstr>
      <vt:lpstr>PowerPoint 演示文稿</vt:lpstr>
      <vt:lpstr>PowerPoint 演示文稿</vt:lpstr>
      <vt:lpstr>PowerPoint 演示文稿</vt:lpstr>
      <vt:lpstr>PowerPoint 演示文稿</vt:lpstr>
      <vt:lpstr>Ритмопластика – это пластичные движения, которые носят оздоровительный характер, они выполняются под музыку в спокойном, медленном темпе, с максимальной амплитудой и растяжением мышц. </vt:lpstr>
      <vt:lpstr>Галотерапия</vt:lpstr>
      <vt:lpstr>PowerPoint 演示文稿</vt:lpstr>
      <vt:lpstr>PowerPoint 演示文稿</vt:lpstr>
      <vt:lpstr>PowerPoint 演示文稿</vt:lpstr>
      <vt:lpstr>Бассейн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packard bell</dc:creator>
  <cp:lastModifiedBy>Руслан</cp:lastModifiedBy>
  <cp:revision>63</cp:revision>
  <cp:lastPrinted>2018-04-24T18:21:00Z</cp:lastPrinted>
  <dcterms:created xsi:type="dcterms:W3CDTF">2018-03-11T23:40:00Z</dcterms:created>
  <dcterms:modified xsi:type="dcterms:W3CDTF">2025-10-27T16:04:21Z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08A4B8DA462542F886AD1496986888B3_12</vt:lpwstr>
  </property>
  <property fmtid="{D5CDD505-2E9C-101B-9397-08002B2CF9AE}" pid="3" name="KSOProductBuildVer">
    <vt:lpwstr>1049-12.2.0.23131</vt:lpwstr>
  </property>
</Properties>
</file>