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  <p:sldMasterId id="2147483683" r:id="rId2"/>
    <p:sldMasterId id="2147483684" r:id="rId3"/>
    <p:sldMasterId id="2147483685" r:id="rId4"/>
  </p:sldMasterIdLst>
  <p:notesMasterIdLst>
    <p:notesMasterId r:id="rId50"/>
  </p:notesMasterIdLst>
  <p:sldIdLst>
    <p:sldId id="397" r:id="rId5"/>
    <p:sldId id="256" r:id="rId6"/>
    <p:sldId id="258" r:id="rId7"/>
    <p:sldId id="260" r:id="rId8"/>
    <p:sldId id="259" r:id="rId9"/>
    <p:sldId id="261" r:id="rId10"/>
    <p:sldId id="265" r:id="rId11"/>
    <p:sldId id="264" r:id="rId12"/>
    <p:sldId id="266" r:id="rId13"/>
    <p:sldId id="267" r:id="rId14"/>
    <p:sldId id="268" r:id="rId15"/>
    <p:sldId id="269" r:id="rId16"/>
    <p:sldId id="270" r:id="rId17"/>
    <p:sldId id="431" r:id="rId18"/>
    <p:sldId id="432" r:id="rId19"/>
    <p:sldId id="272" r:id="rId20"/>
    <p:sldId id="324" r:id="rId21"/>
    <p:sldId id="437" r:id="rId22"/>
    <p:sldId id="434" r:id="rId23"/>
    <p:sldId id="435" r:id="rId24"/>
    <p:sldId id="271" r:id="rId25"/>
    <p:sldId id="274" r:id="rId26"/>
    <p:sldId id="439" r:id="rId27"/>
    <p:sldId id="275" r:id="rId28"/>
    <p:sldId id="276" r:id="rId29"/>
    <p:sldId id="291" r:id="rId30"/>
    <p:sldId id="322" r:id="rId31"/>
    <p:sldId id="399" r:id="rId32"/>
    <p:sldId id="436" r:id="rId33"/>
    <p:sldId id="325" r:id="rId34"/>
    <p:sldId id="326" r:id="rId35"/>
    <p:sldId id="410" r:id="rId36"/>
    <p:sldId id="411" r:id="rId37"/>
    <p:sldId id="412" r:id="rId38"/>
    <p:sldId id="415" r:id="rId39"/>
    <p:sldId id="421" r:id="rId40"/>
    <p:sldId id="423" r:id="rId41"/>
    <p:sldId id="416" r:id="rId42"/>
    <p:sldId id="418" r:id="rId43"/>
    <p:sldId id="419" r:id="rId44"/>
    <p:sldId id="420" r:id="rId45"/>
    <p:sldId id="426" r:id="rId46"/>
    <p:sldId id="429" r:id="rId47"/>
    <p:sldId id="398" r:id="rId48"/>
    <p:sldId id="430" r:id="rId4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28585" autoAdjust="0"/>
    <p:restoredTop sz="94660"/>
  </p:normalViewPr>
  <p:slideViewPr>
    <p:cSldViewPr>
      <p:cViewPr varScale="1">
        <p:scale>
          <a:sx n="58" d="100"/>
          <a:sy n="58" d="100"/>
        </p:scale>
        <p:origin x="78" y="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1638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63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63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163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4A50D30-417F-40EF-A92B-8953C109BBB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90039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418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60419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ru-RU" sz="2400">
                <a:latin typeface="Times New Roman" pitchFamily="18" charset="0"/>
              </a:endParaRPr>
            </a:p>
          </p:txBody>
        </p:sp>
        <p:sp>
          <p:nvSpPr>
            <p:cNvPr id="60420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ru-RU" sz="2400">
                <a:latin typeface="Times New Roman" pitchFamily="18" charset="0"/>
              </a:endParaRPr>
            </a:p>
          </p:txBody>
        </p:sp>
      </p:grpSp>
      <p:grpSp>
        <p:nvGrpSpPr>
          <p:cNvPr id="60421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60422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0423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60424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0425" name="Rectangle 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60426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60427" name="Rectangle 1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/>
            </a:lvl1pPr>
          </a:lstStyle>
          <a:p>
            <a:fld id="{063B3575-7779-40F1-8D1E-F165603178DB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0428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CAE976-0656-4DBA-A25E-9F380567F06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204EF5-06CD-4678-9FB0-833B6EE407C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DBB6B2-FD98-4246-ACE6-6A15D0EC577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5F9023-86E4-4440-A004-132C80D0A6A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7A4A03-CE85-4094-85E4-86BEEA519D5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FCB473-291A-464B-914C-7BABAB09778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71AED9-728E-4529-A5F4-D6F3EFFA246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4EED07-46FD-4915-8EAC-90B061E0D75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1245E8-E4B2-41B6-A07D-7FC0C632012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9D871-1218-4EA5-BE32-1B8B5281B30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01625"/>
            <a:ext cx="7772400" cy="146208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4FC75E-835B-455F-94B1-DBD70B5634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01625"/>
            <a:ext cx="7772400" cy="146208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64EB25-AE4D-40F5-A86D-F685E15A8D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77DDBD-19A5-4D1D-99AB-CF3319357FB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FF1110-39B1-4444-86F0-81D853351C4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BF38A4-BE25-4C06-B83F-ECCCB541C93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DEFF1C-2E34-4366-B660-4C9DEAF6DC8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79EC06-F820-4249-98DB-B15E6B17C08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2A3670-9757-4592-848F-A9B7689C05A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31982B-B279-4410-A15D-CC56127F432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B8A681-02E2-4FFB-B22C-25B2933554F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B50460-59A0-4C85-B20A-40858E5FA50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AF6598-5B61-4D14-AC0B-88DCA0AB1E9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9D7A9-E7F4-4E71-AFE7-9D34899BE1B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898BB5-AE21-4082-B0ED-C6A2447645E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7AA691-3EFC-44C4-A63C-9EF6109D158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DCB354-50F1-42AB-97BE-2B458D1FEAE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E228C2-C56E-45F7-8FA5-413216E1B8B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142AF4-C001-4AA5-B584-3DE8CD28C41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EFD0A3-03D9-49B7-9958-FDCC07B0E7D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056C8E-6C59-45D0-AC75-7FFEC0EEA0D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8AD68-22BD-4D65-942F-EBBA9B43292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0E7D57-98F2-4E8B-8048-E4DFC56076B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2645AD-FA76-4AFA-AC35-26C82E0A4E6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2FB16F-0DD0-4290-AE82-C4115CE201C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521821-3757-4D80-B083-D702CEA0A74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49857B-16A7-4821-9EE6-828659B7763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670D90-51FE-41DC-896E-E127C3F2EBF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2B325E-9179-48BF-8433-40CBEC50B13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4C6FC7-43A8-4159-9EA3-D4897AD9844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FE8174-1ECD-4D08-A1AB-354040FBC38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B31A65-69F6-4B48-84CF-B2D73D6924C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3DCE91-E775-428A-ADFC-0035A4DA27C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FF047-5E63-499F-B099-01EC17DDE38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D5281-2772-49A6-AD2F-93AE2DC2FF5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2FEB0F-DE78-4DDA-8A20-54F8886A042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59395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59396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9397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/>
                <a:ahLst/>
                <a:cxnLst>
                  <a:cxn ang="0">
                    <a:pos x="1728" y="0"/>
                  </a:cxn>
                  <a:cxn ang="0">
                    <a:pos x="1728" y="480"/>
                  </a:cxn>
                  <a:cxn ang="0">
                    <a:pos x="380" y="482"/>
                  </a:cxn>
                  <a:cxn ang="0">
                    <a:pos x="354" y="480"/>
                  </a:cxn>
                  <a:cxn ang="0">
                    <a:pos x="308" y="489"/>
                  </a:cxn>
                  <a:cxn ang="0">
                    <a:pos x="246" y="531"/>
                  </a:cxn>
                  <a:cxn ang="0">
                    <a:pos x="206" y="597"/>
                  </a:cxn>
                  <a:cxn ang="0">
                    <a:pos x="192" y="666"/>
                  </a:cxn>
                  <a:cxn ang="0">
                    <a:pos x="192" y="735"/>
                  </a:cxn>
                  <a:cxn ang="0">
                    <a:pos x="0" y="735"/>
                  </a:cxn>
                  <a:cxn ang="0">
                    <a:pos x="0" y="480"/>
                  </a:cxn>
                  <a:cxn ang="0">
                    <a:pos x="0" y="0"/>
                  </a:cxn>
                  <a:cxn ang="0">
                    <a:pos x="1728" y="0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endParaRPr lang="ru-RU"/>
              </a:p>
            </p:txBody>
          </p:sp>
        </p:grpSp>
        <p:grpSp>
          <p:nvGrpSpPr>
            <p:cNvPr id="59398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59399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9400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59401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940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940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endParaRPr lang="ru-RU"/>
          </a:p>
        </p:txBody>
      </p:sp>
      <p:sp>
        <p:nvSpPr>
          <p:cNvPr id="5940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5940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fld id="{F3006111-74E1-4A6A-A426-E515121C3CCC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729" r:id="rId12"/>
    <p:sldLayoutId id="2147483730" r:id="rId13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720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720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720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6365DF2-85C2-49A0-94CF-6A22AA8293D2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730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730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730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22D8793-96C7-42F7-AE9C-7CC0259D1A1F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740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740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740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C5FCE8F-910F-4953-80AB-0FBE0390778F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13" Type="http://schemas.openxmlformats.org/officeDocument/2006/relationships/image" Target="../media/image52.jpeg"/><Relationship Id="rId3" Type="http://schemas.openxmlformats.org/officeDocument/2006/relationships/image" Target="../media/image42.emf"/><Relationship Id="rId7" Type="http://schemas.openxmlformats.org/officeDocument/2006/relationships/image" Target="../media/image46.jpeg"/><Relationship Id="rId12" Type="http://schemas.openxmlformats.org/officeDocument/2006/relationships/image" Target="../media/image51.jpeg"/><Relationship Id="rId17" Type="http://schemas.openxmlformats.org/officeDocument/2006/relationships/image" Target="../media/image56.jpeg"/><Relationship Id="rId2" Type="http://schemas.openxmlformats.org/officeDocument/2006/relationships/image" Target="../media/image41.emf"/><Relationship Id="rId16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11" Type="http://schemas.openxmlformats.org/officeDocument/2006/relationships/image" Target="../media/image50.jpeg"/><Relationship Id="rId5" Type="http://schemas.openxmlformats.org/officeDocument/2006/relationships/image" Target="../media/image44.jpeg"/><Relationship Id="rId15" Type="http://schemas.openxmlformats.org/officeDocument/2006/relationships/image" Target="../media/image54.png"/><Relationship Id="rId10" Type="http://schemas.openxmlformats.org/officeDocument/2006/relationships/image" Target="../media/image49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Relationship Id="rId14" Type="http://schemas.openxmlformats.org/officeDocument/2006/relationships/image" Target="../media/image53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9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FON,%20&#1084;&#1091;&#1079;&#1099;&#1082;&#1072;\PAPETTI%20-%20I%20JUST%20CALLED%20TO%20SAY%20I%20LOVE%20YOU.mp3" TargetMode="External"/><Relationship Id="rId6" Type="http://schemas.openxmlformats.org/officeDocument/2006/relationships/image" Target="../media/image79.png"/><Relationship Id="rId5" Type="http://schemas.openxmlformats.org/officeDocument/2006/relationships/image" Target="../media/image78.gif"/><Relationship Id="rId4" Type="http://schemas.openxmlformats.org/officeDocument/2006/relationships/image" Target="../media/image77.gif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8"/>
          <p:cNvSpPr>
            <a:spLocks noGrp="1" noChangeArrowheads="1"/>
          </p:cNvSpPr>
          <p:nvPr>
            <p:ph type="title"/>
          </p:nvPr>
        </p:nvSpPr>
        <p:spPr>
          <a:xfrm>
            <a:off x="685800" y="301625"/>
            <a:ext cx="7772400" cy="1841491"/>
          </a:xfrm>
        </p:spPr>
        <p:txBody>
          <a:bodyPr/>
          <a:lstStyle/>
          <a:p>
            <a:pPr algn="ctr" eaLnBrk="1" hangingPunct="1"/>
            <a:r>
              <a:rPr lang="ru-RU" sz="2000" dirty="0" smtClean="0"/>
              <a:t>Обобщение педагогического опыта учителя начальных классов</a:t>
            </a:r>
            <a:br>
              <a:rPr lang="ru-RU" sz="2000" dirty="0" smtClean="0"/>
            </a:br>
            <a:r>
              <a:rPr lang="ru-RU" sz="2000" dirty="0" smtClean="0"/>
              <a:t>«</a:t>
            </a:r>
            <a:r>
              <a:rPr lang="ru-RU" sz="2000" b="1" i="1" dirty="0" err="1" smtClean="0"/>
              <a:t>Здоровьесберегающая</a:t>
            </a:r>
            <a:r>
              <a:rPr lang="ru-RU" sz="2000" b="1" i="1" dirty="0" smtClean="0"/>
              <a:t>  организация образовательного  процесса, внедрение программы «Разговор о правильном питании» в учебный процесс</a:t>
            </a:r>
            <a:r>
              <a:rPr lang="ru-RU" sz="2000" dirty="0" smtClean="0"/>
              <a:t>»</a:t>
            </a:r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3000375"/>
            <a:ext cx="4246563" cy="3857625"/>
          </a:xfrm>
        </p:spPr>
        <p:txBody>
          <a:bodyPr/>
          <a:lstStyle/>
          <a:p>
            <a:pPr eaLnBrk="1" hangingPunct="1"/>
            <a:r>
              <a:rPr lang="ru-RU" sz="2400" u="sng" dirty="0" smtClean="0"/>
              <a:t>Учитель:</a:t>
            </a:r>
            <a:r>
              <a:rPr lang="ru-RU" sz="2400" dirty="0" smtClean="0"/>
              <a:t> Григорьева Наталья Сергеевна</a:t>
            </a:r>
          </a:p>
          <a:p>
            <a:pPr eaLnBrk="1" hangingPunct="1"/>
            <a:r>
              <a:rPr lang="ru-RU" sz="2400" u="sng" dirty="0" smtClean="0"/>
              <a:t>Стаж работы:</a:t>
            </a:r>
            <a:r>
              <a:rPr lang="ru-RU" sz="2400" dirty="0" smtClean="0"/>
              <a:t> 19 лет</a:t>
            </a:r>
          </a:p>
          <a:p>
            <a:pPr eaLnBrk="1" hangingPunct="1"/>
            <a:r>
              <a:rPr lang="ru-RU" sz="2400" u="sng" dirty="0" smtClean="0"/>
              <a:t>Образование:</a:t>
            </a:r>
            <a:r>
              <a:rPr lang="ru-RU" sz="2400" dirty="0" smtClean="0"/>
              <a:t> высшее</a:t>
            </a:r>
          </a:p>
          <a:p>
            <a:pPr eaLnBrk="1" hangingPunct="1"/>
            <a:r>
              <a:rPr lang="ru-RU" sz="2400" dirty="0" smtClean="0"/>
              <a:t>Высшая квалификационная </a:t>
            </a:r>
            <a:r>
              <a:rPr lang="ru-RU" sz="2400" u="sng" dirty="0" smtClean="0"/>
              <a:t>категория</a:t>
            </a:r>
          </a:p>
        </p:txBody>
      </p:sp>
      <p:pic>
        <p:nvPicPr>
          <p:cNvPr id="5124" name="Picture 5" descr="ната нова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6438" y="2714625"/>
            <a:ext cx="2925762" cy="397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/>
          <p:cNvSpPr>
            <a:spLocks noGrp="1" noChangeArrowheads="1"/>
          </p:cNvSpPr>
          <p:nvPr>
            <p:ph type="ctrTitle"/>
          </p:nvPr>
        </p:nvSpPr>
        <p:spPr>
          <a:xfrm>
            <a:off x="611188" y="981075"/>
            <a:ext cx="7772400" cy="1470025"/>
          </a:xfrm>
        </p:spPr>
        <p:txBody>
          <a:bodyPr/>
          <a:lstStyle/>
          <a:p>
            <a:endParaRPr lang="ru-RU" sz="1800" b="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14612" y="857232"/>
            <a:ext cx="5972188" cy="2571768"/>
          </a:xfrm>
        </p:spPr>
        <p:txBody>
          <a:bodyPr/>
          <a:lstStyle/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 smtClean="0"/>
          </a:p>
          <a:p>
            <a:r>
              <a:rPr lang="ru-RU" sz="2400" b="1" dirty="0" smtClean="0"/>
              <a:t>« </a:t>
            </a:r>
            <a:r>
              <a:rPr lang="ru-RU" sz="2400" b="1" dirty="0"/>
              <a:t>Если нельзя вырастить ребенка, чтобы он совсем не болел,</a:t>
            </a:r>
          </a:p>
          <a:p>
            <a:r>
              <a:rPr lang="ru-RU" sz="2400" b="1" dirty="0"/>
              <a:t>то во всяком случае, поддерживать его высокий уровень здоровья </a:t>
            </a:r>
          </a:p>
          <a:p>
            <a:r>
              <a:rPr lang="ru-RU" sz="2400" b="1" dirty="0"/>
              <a:t>вполне возможно»</a:t>
            </a:r>
          </a:p>
          <a:p>
            <a:pPr algn="r"/>
            <a:r>
              <a:rPr lang="ru-RU" sz="2400" b="1" dirty="0"/>
              <a:t>Академик, хирург Н.М.Амосов.</a:t>
            </a:r>
          </a:p>
        </p:txBody>
      </p:sp>
      <p:sp>
        <p:nvSpPr>
          <p:cNvPr id="81922" name="AutoShape 2" descr="Картинки по запросу здоровый ребенок картин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00438"/>
            <a:ext cx="3024187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ru-RU" sz="1800" dirty="0" smtClean="0"/>
              <a:t>                                          </a:t>
            </a:r>
            <a:r>
              <a:rPr lang="ru-RU" sz="2000" dirty="0" err="1" smtClean="0"/>
              <a:t>Здоровьесберегающие</a:t>
            </a:r>
            <a:r>
              <a:rPr lang="ru-RU" sz="2000" dirty="0" smtClean="0"/>
              <a:t> </a:t>
            </a:r>
            <a:r>
              <a:rPr lang="ru-RU" sz="2000" dirty="0"/>
              <a:t>технологии    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773238"/>
            <a:ext cx="8229600" cy="4525962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200" dirty="0"/>
          </a:p>
          <a:p>
            <a:pPr>
              <a:lnSpc>
                <a:spcPct val="80000"/>
              </a:lnSpc>
            </a:pPr>
            <a:endParaRPr lang="ru-RU" sz="1600" dirty="0"/>
          </a:p>
          <a:p>
            <a:pPr>
              <a:lnSpc>
                <a:spcPct val="80000"/>
              </a:lnSpc>
            </a:pPr>
            <a:endParaRPr lang="ru-RU" sz="1600" dirty="0"/>
          </a:p>
          <a:p>
            <a:pPr>
              <a:lnSpc>
                <a:spcPct val="80000"/>
              </a:lnSpc>
              <a:buNone/>
            </a:pPr>
            <a:r>
              <a:rPr lang="ru-RU" sz="1600" dirty="0" smtClean="0"/>
              <a:t>            По </a:t>
            </a:r>
            <a:r>
              <a:rPr lang="ru-RU" sz="1600" dirty="0"/>
              <a:t>данным Института возрастной физиологии РАО, школьная образовательная среда порождает факторы риска нарушений  здоровья, с действием которых связано 20-40 % негативных влияний, ухудшающих здоровье детей школьного возраста. Исследования ИВФ РАО позволяют </a:t>
            </a:r>
            <a:r>
              <a:rPr lang="ru-RU" sz="1600" b="1" dirty="0" err="1"/>
              <a:t>проранжировать</a:t>
            </a:r>
            <a:r>
              <a:rPr lang="ru-RU" sz="1600" b="1" dirty="0"/>
              <a:t> школьные </a:t>
            </a:r>
            <a:r>
              <a:rPr lang="ru-RU" sz="1600" b="1" u="sng" dirty="0"/>
              <a:t>факторы риска </a:t>
            </a:r>
            <a:r>
              <a:rPr lang="ru-RU" sz="1600" b="1" dirty="0" smtClean="0"/>
              <a:t>на </a:t>
            </a:r>
            <a:r>
              <a:rPr lang="ru-RU" sz="1600" b="1" dirty="0"/>
              <a:t>здоровье учащихся:</a:t>
            </a:r>
            <a:endParaRPr lang="ru-RU" sz="1600" dirty="0"/>
          </a:p>
          <a:p>
            <a:pPr>
              <a:lnSpc>
                <a:spcPct val="80000"/>
              </a:lnSpc>
              <a:buNone/>
            </a:pPr>
            <a:r>
              <a:rPr lang="ru-RU" sz="1600" dirty="0" smtClean="0"/>
              <a:t>1. </a:t>
            </a:r>
            <a:r>
              <a:rPr lang="ru-RU" sz="1600" dirty="0"/>
              <a:t>Стрессовая педагогическая тактика;</a:t>
            </a:r>
          </a:p>
          <a:p>
            <a:pPr>
              <a:lnSpc>
                <a:spcPct val="80000"/>
              </a:lnSpc>
              <a:buNone/>
            </a:pPr>
            <a:r>
              <a:rPr lang="ru-RU" sz="1600" dirty="0" smtClean="0"/>
              <a:t>2. </a:t>
            </a:r>
            <a:r>
              <a:rPr lang="ru-RU" sz="1600" dirty="0"/>
              <a:t>Несоответствие методик и технологий обучения возрастным и функциональным возможностям школьников;</a:t>
            </a:r>
          </a:p>
          <a:p>
            <a:pPr>
              <a:lnSpc>
                <a:spcPct val="80000"/>
              </a:lnSpc>
              <a:buNone/>
            </a:pPr>
            <a:r>
              <a:rPr lang="ru-RU" sz="1600" dirty="0" smtClean="0"/>
              <a:t>3. </a:t>
            </a:r>
            <a:r>
              <a:rPr lang="ru-RU" sz="1600" dirty="0"/>
              <a:t>Несоблюдение элементарных физиологических и гигиенических требований к организации учебного процесса;</a:t>
            </a:r>
          </a:p>
          <a:p>
            <a:pPr>
              <a:lnSpc>
                <a:spcPct val="80000"/>
              </a:lnSpc>
              <a:buNone/>
            </a:pPr>
            <a:r>
              <a:rPr lang="ru-RU" sz="1600" dirty="0" smtClean="0"/>
              <a:t>4. </a:t>
            </a:r>
            <a:r>
              <a:rPr lang="ru-RU" sz="1600" dirty="0"/>
              <a:t>Недостаточная грамотность родителей в вопросах сохранения здоровья детей;</a:t>
            </a:r>
          </a:p>
          <a:p>
            <a:pPr>
              <a:lnSpc>
                <a:spcPct val="80000"/>
              </a:lnSpc>
              <a:buNone/>
            </a:pPr>
            <a:r>
              <a:rPr lang="ru-RU" sz="1600" dirty="0" smtClean="0"/>
              <a:t>5. </a:t>
            </a:r>
            <a:r>
              <a:rPr lang="ru-RU" sz="1600" dirty="0"/>
              <a:t>Провалы в существующей системе физического воспитания;</a:t>
            </a:r>
          </a:p>
          <a:p>
            <a:pPr>
              <a:lnSpc>
                <a:spcPct val="80000"/>
              </a:lnSpc>
              <a:buNone/>
            </a:pPr>
            <a:r>
              <a:rPr lang="ru-RU" sz="1600" dirty="0" smtClean="0"/>
              <a:t>6. </a:t>
            </a:r>
            <a:r>
              <a:rPr lang="ru-RU" sz="1600" dirty="0"/>
              <a:t>Интенсификация учебного процесса;</a:t>
            </a:r>
          </a:p>
          <a:p>
            <a:pPr>
              <a:lnSpc>
                <a:spcPct val="80000"/>
              </a:lnSpc>
              <a:buNone/>
            </a:pPr>
            <a:r>
              <a:rPr lang="ru-RU" sz="1600" dirty="0" smtClean="0"/>
              <a:t>7. </a:t>
            </a:r>
            <a:r>
              <a:rPr lang="ru-RU" sz="1600" dirty="0"/>
              <a:t>Функциональная неграмотность педагога в вопросах охраны и укрепления здоровья;</a:t>
            </a:r>
          </a:p>
          <a:p>
            <a:pPr>
              <a:lnSpc>
                <a:spcPct val="80000"/>
              </a:lnSpc>
              <a:buNone/>
            </a:pPr>
            <a:r>
              <a:rPr lang="ru-RU" sz="1600" dirty="0" smtClean="0"/>
              <a:t>8. </a:t>
            </a:r>
            <a:r>
              <a:rPr lang="ru-RU" sz="1600" dirty="0"/>
              <a:t>Частичное разрушение служб школьного медицинского контроля;</a:t>
            </a:r>
          </a:p>
          <a:p>
            <a:pPr>
              <a:lnSpc>
                <a:spcPct val="80000"/>
              </a:lnSpc>
              <a:buNone/>
            </a:pPr>
            <a:r>
              <a:rPr lang="ru-RU" sz="1600" dirty="0" smtClean="0"/>
              <a:t>9. </a:t>
            </a:r>
            <a:r>
              <a:rPr lang="ru-RU" sz="1600" dirty="0"/>
              <a:t>Отсутствие системной работы по формированию ценности здоровья и здорового образа жизни.</a:t>
            </a:r>
          </a:p>
        </p:txBody>
      </p:sp>
      <p:pic>
        <p:nvPicPr>
          <p:cNvPr id="5" name="Рисунок 4" descr="C:\Documents and Settings\Наталья\Мои документы\для сайта\РАЗГОВОР О ПРАВ. ПИТ\P100094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0"/>
            <a:ext cx="1785950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1139825"/>
          </a:xfrm>
        </p:spPr>
        <p:txBody>
          <a:bodyPr/>
          <a:lstStyle/>
          <a:p>
            <a:r>
              <a:rPr lang="ru-RU" sz="1800" dirty="0" smtClean="0"/>
              <a:t>                                           </a:t>
            </a:r>
            <a:endParaRPr lang="ru-RU" sz="1800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2420938"/>
            <a:ext cx="7693025" cy="37242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1600" b="1" dirty="0" smtClean="0"/>
              <a:t>Возникновение </a:t>
            </a:r>
            <a:r>
              <a:rPr lang="ru-RU" sz="1600" b="1" dirty="0"/>
              <a:t>у учащихся состояний усталости, утомления, переутомления. Именно переутомление создает предпосылки развития острых и хронических нарушений здоровья, развития нервных, психосоматических и других заболеваний</a:t>
            </a:r>
            <a:r>
              <a:rPr lang="ru-RU" sz="1600" dirty="0"/>
              <a:t>. </a:t>
            </a:r>
            <a:endParaRPr lang="ru-RU" sz="1600" b="1" dirty="0"/>
          </a:p>
          <a:p>
            <a:pPr>
              <a:lnSpc>
                <a:spcPct val="80000"/>
              </a:lnSpc>
            </a:pPr>
            <a:endParaRPr lang="ru-RU" sz="1600" b="1" dirty="0"/>
          </a:p>
          <a:p>
            <a:pPr>
              <a:lnSpc>
                <a:spcPct val="80000"/>
              </a:lnSpc>
            </a:pPr>
            <a:r>
              <a:rPr lang="ru-RU" sz="1600" b="1" dirty="0" err="1"/>
              <a:t>Здоровьесберегающие</a:t>
            </a:r>
            <a:r>
              <a:rPr lang="ru-RU" sz="1600" b="1" dirty="0"/>
              <a:t> технологии реализуются на основе </a:t>
            </a:r>
            <a:r>
              <a:rPr lang="ru-RU" sz="1600" b="1" dirty="0" err="1" smtClean="0"/>
              <a:t>деятельностного</a:t>
            </a:r>
            <a:r>
              <a:rPr lang="ru-RU" sz="1600" b="1" dirty="0" smtClean="0"/>
              <a:t> </a:t>
            </a:r>
            <a:r>
              <a:rPr lang="ru-RU" sz="1600" b="1" dirty="0"/>
              <a:t>подхода.  Они относятся к тем жизненно важным факторам, благодаря которым учащиеся учатся жить вместе и эффективно взаимодействовать</a:t>
            </a:r>
            <a:r>
              <a:rPr lang="ru-RU" sz="1600" b="1" dirty="0" smtClean="0"/>
              <a:t>.</a:t>
            </a:r>
          </a:p>
          <a:p>
            <a:pPr>
              <a:lnSpc>
                <a:spcPct val="80000"/>
              </a:lnSpc>
              <a:buNone/>
            </a:pPr>
            <a:endParaRPr lang="ru-RU" sz="1600" b="1" dirty="0"/>
          </a:p>
          <a:p>
            <a:pPr>
              <a:lnSpc>
                <a:spcPct val="80000"/>
              </a:lnSpc>
            </a:pPr>
            <a:r>
              <a:rPr lang="ru-RU" sz="1600" b="1" dirty="0" smtClean="0"/>
              <a:t>Предполагают </a:t>
            </a:r>
            <a:r>
              <a:rPr lang="ru-RU" sz="1600" b="1" dirty="0"/>
              <a:t>активное участие самого обучающегося в освоении культуры человеческих отношений, в формировании опыта </a:t>
            </a:r>
            <a:r>
              <a:rPr lang="ru-RU" sz="1600" b="1" dirty="0" err="1"/>
              <a:t>здоровьесбережения</a:t>
            </a:r>
            <a:r>
              <a:rPr lang="ru-RU" sz="1600" b="1" dirty="0"/>
              <a:t>, который приобретается через постепенное расширение сферы общения и деятельности учащегося, , становление самосознания и активной жизненной позиции на основе воспитания и самовоспитания, формирования ответственности за свое здоровье, жизнь и здоровье других людей.</a:t>
            </a:r>
          </a:p>
        </p:txBody>
      </p:sp>
      <p:pic>
        <p:nvPicPr>
          <p:cNvPr id="5" name="Рисунок 4" descr="C:\Documents and Settings\Наталья\Мои документы\2-2 Фото\BKDC007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0"/>
            <a:ext cx="2612603" cy="1959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dirty="0" err="1"/>
              <a:t>Здоровьесберегающие</a:t>
            </a:r>
            <a:r>
              <a:rPr lang="ru-RU" sz="2000" dirty="0"/>
              <a:t> педагогические </a:t>
            </a:r>
            <a:r>
              <a:rPr lang="ru-RU" sz="2000" dirty="0" smtClean="0"/>
              <a:t>технологии:</a:t>
            </a:r>
            <a:endParaRPr lang="ru-RU" sz="2000" dirty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ru-RU" sz="1800" b="1" dirty="0"/>
          </a:p>
          <a:p>
            <a:pPr>
              <a:lnSpc>
                <a:spcPct val="80000"/>
              </a:lnSpc>
            </a:pPr>
            <a:r>
              <a:rPr lang="ru-RU" sz="1800" b="1" dirty="0" smtClean="0"/>
              <a:t>Должны </a:t>
            </a:r>
            <a:r>
              <a:rPr lang="ru-RU" sz="1800" b="1" dirty="0"/>
              <a:t>обеспечить развитие природных способностей ребенка: его ума, нравственных и эстетических чувств, потребности в деятельности, овладении первоначальным опытом общения с людьми, природой, искусством.</a:t>
            </a:r>
            <a:endParaRPr lang="ru-RU" sz="1800" dirty="0"/>
          </a:p>
          <a:p>
            <a:pPr>
              <a:lnSpc>
                <a:spcPct val="80000"/>
              </a:lnSpc>
            </a:pPr>
            <a:endParaRPr lang="ru-RU" sz="1800" dirty="0"/>
          </a:p>
          <a:p>
            <a:pPr>
              <a:lnSpc>
                <a:spcPct val="80000"/>
              </a:lnSpc>
            </a:pPr>
            <a:endParaRPr lang="ru-RU" sz="1800" dirty="0"/>
          </a:p>
          <a:p>
            <a:pPr>
              <a:lnSpc>
                <a:spcPct val="80000"/>
              </a:lnSpc>
            </a:pPr>
            <a:r>
              <a:rPr lang="ru-RU" sz="1800" b="1" dirty="0"/>
              <a:t>«</a:t>
            </a:r>
            <a:r>
              <a:rPr lang="ru-RU" sz="1800" b="1" dirty="0" err="1"/>
              <a:t>Здоровьеформирующие</a:t>
            </a:r>
            <a:r>
              <a:rPr lang="ru-RU" sz="1800" b="1" dirty="0"/>
              <a:t> образовательные технологии»,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/>
              <a:t>     - это все те психолого-педагогические технологии, программы, методы, которые направлены на воспитание у учащихся культуры здоровья, личностных качеств, способствующих его сохранению и укреплению, формирование представления о здоровье как ценности, мотивацию на ведение здорового образа жизни.</a:t>
            </a:r>
          </a:p>
        </p:txBody>
      </p:sp>
      <p:pic>
        <p:nvPicPr>
          <p:cNvPr id="4" name="Рисунок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337956">
            <a:off x="51811" y="60313"/>
            <a:ext cx="1638255" cy="1423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G:\Фотоапарат\P100055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65145" y="0"/>
            <a:ext cx="2278855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/>
              <a:t>Здоровьесберегающая технология – это: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 dirty="0"/>
              <a:t>         </a:t>
            </a:r>
            <a:endParaRPr lang="ru-RU" sz="2000" dirty="0"/>
          </a:p>
          <a:p>
            <a:pPr>
              <a:lnSpc>
                <a:spcPct val="90000"/>
              </a:lnSpc>
              <a:buNone/>
            </a:pPr>
            <a:r>
              <a:rPr lang="ru-RU" sz="2000" dirty="0"/>
              <a:t>1. условия обучения ребенка в школе (отсутствие стресса, адекватность требований, адекватность методик обучения и воспитания);</a:t>
            </a:r>
          </a:p>
          <a:p>
            <a:pPr>
              <a:lnSpc>
                <a:spcPct val="90000"/>
              </a:lnSpc>
              <a:buNone/>
            </a:pPr>
            <a:r>
              <a:rPr lang="ru-RU" sz="2000" dirty="0"/>
              <a:t>2. рациональная  организация учебного процесса (в соответствии с возрастными, половыми,  индивидуальными особенностями  и гигиеническими требованиями);</a:t>
            </a:r>
          </a:p>
          <a:p>
            <a:pPr>
              <a:lnSpc>
                <a:spcPct val="90000"/>
              </a:lnSpc>
              <a:buNone/>
            </a:pPr>
            <a:r>
              <a:rPr lang="ru-RU" sz="2000" dirty="0"/>
              <a:t>3. соответствие  учебной  и  физической  нагрузки  возрастным возможностям ребенка;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/>
              <a:t>4.  необходимый</a:t>
            </a:r>
            <a:r>
              <a:rPr lang="ru-RU" sz="2000" dirty="0"/>
              <a:t>, достаточный  и  рационально  организованный двигательный режим.</a:t>
            </a:r>
          </a:p>
        </p:txBody>
      </p:sp>
      <p:pic>
        <p:nvPicPr>
          <p:cNvPr id="4" name="Picture 17" descr="012bi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500826" y="0"/>
            <a:ext cx="2428860" cy="2635932"/>
          </a:xfrm>
          <a:prstGeom prst="rect">
            <a:avLst/>
          </a:prstGeom>
          <a:noFill/>
          <a:ln/>
        </p:spPr>
      </p:pic>
      <p:pic>
        <p:nvPicPr>
          <p:cNvPr id="6" name="Рисунок 5" descr="C:\Documents and Settings\Наталья\Рабочий стол\классные часы\3-4 фото\Изображение 07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4786322"/>
            <a:ext cx="1643074" cy="2071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dirty="0"/>
              <a:t>Принципы </a:t>
            </a:r>
            <a:r>
              <a:rPr lang="ru-RU" sz="2000" dirty="0" err="1"/>
              <a:t>здоровьесбережения</a:t>
            </a:r>
            <a:endParaRPr lang="ru-RU" sz="2000" dirty="0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2420938"/>
            <a:ext cx="7693025" cy="372427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200" b="1" dirty="0"/>
          </a:p>
          <a:p>
            <a:pPr>
              <a:lnSpc>
                <a:spcPct val="80000"/>
              </a:lnSpc>
            </a:pPr>
            <a:r>
              <a:rPr lang="ru-RU" sz="1200" b="1" dirty="0" smtClean="0"/>
              <a:t>«</a:t>
            </a:r>
            <a:r>
              <a:rPr lang="ru-RU" sz="1200" b="1" dirty="0"/>
              <a:t>Не навреди!»</a:t>
            </a:r>
            <a:r>
              <a:rPr lang="ru-RU" sz="1200" dirty="0"/>
              <a:t> — все применяемые методы, приемы, используемые средства должны быть обоснованными, проверенными на практике, не наносящими вреда здоровью ученика и учителя.</a:t>
            </a:r>
            <a:endParaRPr lang="ru-RU" sz="1200" b="1" dirty="0"/>
          </a:p>
          <a:p>
            <a:pPr>
              <a:lnSpc>
                <a:spcPct val="80000"/>
              </a:lnSpc>
            </a:pPr>
            <a:r>
              <a:rPr lang="ru-RU" sz="1200" b="1" dirty="0" smtClean="0"/>
              <a:t>Приоритет </a:t>
            </a:r>
            <a:r>
              <a:rPr lang="ru-RU" sz="1200" b="1" dirty="0"/>
              <a:t>заботы о здоровье учителя и учащегося</a:t>
            </a:r>
            <a:r>
              <a:rPr lang="ru-RU" sz="1200" dirty="0"/>
              <a:t> — все используемое должно быть оценено с позиции влияния на психофизиологическое состояние участников образовательного процесса.</a:t>
            </a:r>
            <a:endParaRPr lang="ru-RU" sz="1200" b="1" dirty="0"/>
          </a:p>
          <a:p>
            <a:pPr>
              <a:lnSpc>
                <a:spcPct val="80000"/>
              </a:lnSpc>
            </a:pPr>
            <a:r>
              <a:rPr lang="ru-RU" sz="1200" b="1" dirty="0"/>
              <a:t>Непрерывность и преемственность</a:t>
            </a:r>
            <a:r>
              <a:rPr lang="ru-RU" sz="1200" dirty="0"/>
              <a:t> — работа ведется не от случая к случаю, а каждый день и на каждом уроке.</a:t>
            </a:r>
            <a:endParaRPr lang="ru-RU" sz="1200" b="1" dirty="0"/>
          </a:p>
          <a:p>
            <a:pPr>
              <a:lnSpc>
                <a:spcPct val="80000"/>
              </a:lnSpc>
            </a:pPr>
            <a:r>
              <a:rPr lang="ru-RU" sz="1200" b="1" dirty="0" err="1"/>
              <a:t>Субъект-субъектные</a:t>
            </a:r>
            <a:r>
              <a:rPr lang="ru-RU" sz="1200" b="1" dirty="0"/>
              <a:t> взаимоотношения</a:t>
            </a:r>
            <a:r>
              <a:rPr lang="ru-RU" sz="1200" dirty="0"/>
              <a:t> — учащийся является непосредственным участником </a:t>
            </a:r>
            <a:r>
              <a:rPr lang="ru-RU" sz="1200" dirty="0" err="1"/>
              <a:t>здоровьесберегающих</a:t>
            </a:r>
            <a:r>
              <a:rPr lang="ru-RU" sz="1200" dirty="0"/>
              <a:t> мероприятий и в содержательном, и в процессуальном аспектах.</a:t>
            </a:r>
            <a:endParaRPr lang="ru-RU" sz="1200" b="1" dirty="0"/>
          </a:p>
          <a:p>
            <a:pPr>
              <a:lnSpc>
                <a:spcPct val="80000"/>
              </a:lnSpc>
            </a:pPr>
            <a:r>
              <a:rPr lang="ru-RU" sz="1200" b="1" dirty="0"/>
              <a:t>Соответствие содержания и организации обучения возрастным особенностям учащихся</a:t>
            </a:r>
            <a:r>
              <a:rPr lang="ru-RU" sz="1200" dirty="0"/>
              <a:t> — объем учебной нагрузки, сложность материала должны соответствовать возрасту учащихся.</a:t>
            </a:r>
            <a:endParaRPr lang="ru-RU" sz="1200" b="1" dirty="0"/>
          </a:p>
          <a:p>
            <a:pPr>
              <a:lnSpc>
                <a:spcPct val="80000"/>
              </a:lnSpc>
            </a:pPr>
            <a:r>
              <a:rPr lang="ru-RU" sz="1200" b="1" dirty="0"/>
              <a:t>Комплексный, междисциплинарный подход</a:t>
            </a:r>
            <a:r>
              <a:rPr lang="ru-RU" sz="1200" dirty="0"/>
              <a:t> — единство в действиях педагогов, психологов и врачей.</a:t>
            </a:r>
            <a:endParaRPr lang="ru-RU" sz="1200" b="1" dirty="0"/>
          </a:p>
          <a:p>
            <a:pPr>
              <a:lnSpc>
                <a:spcPct val="80000"/>
              </a:lnSpc>
            </a:pPr>
            <a:r>
              <a:rPr lang="ru-RU" sz="1200" b="1" dirty="0"/>
              <a:t>Успех порождает успех</a:t>
            </a:r>
            <a:r>
              <a:rPr lang="ru-RU" sz="1200" dirty="0"/>
              <a:t> — акцент делается только на хорошее; в любом поступке, действии сначала выделяют положительное, а только потом отмечают недостатки.</a:t>
            </a:r>
          </a:p>
          <a:p>
            <a:pPr>
              <a:lnSpc>
                <a:spcPct val="80000"/>
              </a:lnSpc>
            </a:pPr>
            <a:r>
              <a:rPr lang="ru-RU" sz="1200" dirty="0"/>
              <a:t>Активность — активное включение, а любой процесс снижает риск переутомления.</a:t>
            </a:r>
          </a:p>
        </p:txBody>
      </p:sp>
      <p:pic>
        <p:nvPicPr>
          <p:cNvPr id="4" name="Picture 7" descr="физкультур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2285984" cy="1713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 descr="C:\Documents and Settings\Наталья\Рабочий стол\классные часы\4-4\getImage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2298" y="5112950"/>
            <a:ext cx="2071702" cy="174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AutoShape 2"/>
          <p:cNvSpPr>
            <a:spLocks noGrp="1" noChangeArrowheads="1"/>
          </p:cNvSpPr>
          <p:nvPr>
            <p:ph type="title"/>
          </p:nvPr>
        </p:nvSpPr>
        <p:spPr>
          <a:xfrm>
            <a:off x="611188" y="765175"/>
            <a:ext cx="7924800" cy="1143000"/>
          </a:xfrm>
        </p:spPr>
        <p:txBody>
          <a:bodyPr/>
          <a:lstStyle/>
          <a:p>
            <a:pPr algn="ctr"/>
            <a:r>
              <a:rPr lang="ru-RU" sz="2400" dirty="0"/>
              <a:t>Ответственность за свое здоровье </a:t>
            </a:r>
            <a:endParaRPr lang="ru-RU" sz="2000" dirty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ru-RU" sz="2400" b="1" dirty="0" smtClean="0"/>
              <a:t>     У </a:t>
            </a:r>
            <a:r>
              <a:rPr lang="ru-RU" sz="2400" b="1" dirty="0"/>
              <a:t>каждого ребенка надо стараться сформировать ответственность за свое здоровье, только тогда он реализует свои знания, умения и навыки по сохранности здоровья. Перед любым учителем неизбежно встает задача качественного обучения предмету, что совершенно невозможно без достаточного уровня мотивации школьников. В решении означенных задач и могут помочь </a:t>
            </a:r>
            <a:r>
              <a:rPr lang="ru-RU" sz="2400" b="1" dirty="0" err="1"/>
              <a:t>здоровьесберегающие</a:t>
            </a:r>
            <a:r>
              <a:rPr lang="ru-RU" sz="2400" b="1" dirty="0"/>
              <a:t> технологии</a:t>
            </a:r>
            <a:r>
              <a:rPr lang="ru-RU" sz="2400" dirty="0"/>
              <a:t>.</a:t>
            </a:r>
          </a:p>
        </p:txBody>
      </p:sp>
      <p:pic>
        <p:nvPicPr>
          <p:cNvPr id="4" name="Picture 10" descr="зож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14290"/>
            <a:ext cx="1709753" cy="128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9" descr="фрукт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715140" y="214290"/>
            <a:ext cx="2040181" cy="1235083"/>
          </a:xfrm>
          <a:prstGeom prst="rect">
            <a:avLst/>
          </a:prstGeom>
          <a:noFill/>
          <a:ln/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/>
              <a:t>Три основные группы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/>
              <a:t>     Следует отметить, что все </a:t>
            </a:r>
            <a:r>
              <a:rPr lang="ru-RU" sz="2000" dirty="0" err="1"/>
              <a:t>здоровьесберегающие</a:t>
            </a:r>
            <a:r>
              <a:rPr lang="ru-RU" sz="2000" dirty="0"/>
              <a:t> технологии, применяемые в учебно-воспитательном процессе</a:t>
            </a:r>
            <a:r>
              <a:rPr lang="ru-RU" sz="2000" b="1" dirty="0"/>
              <a:t>, </a:t>
            </a:r>
            <a:r>
              <a:rPr lang="ru-RU" sz="2000" b="1" u="sng" dirty="0"/>
              <a:t>можно разделить на три основные группы</a:t>
            </a:r>
            <a:r>
              <a:rPr lang="ru-RU" sz="2000" dirty="0"/>
              <a:t>:</a:t>
            </a:r>
            <a:endParaRPr lang="ru-RU" sz="2000" b="1" dirty="0"/>
          </a:p>
          <a:p>
            <a:pPr>
              <a:lnSpc>
                <a:spcPct val="90000"/>
              </a:lnSpc>
            </a:pPr>
            <a:r>
              <a:rPr lang="ru-RU" sz="2000" b="1" dirty="0"/>
              <a:t>1. технологии, обеспечивающие гигиенически оптимальные условия образовательного процесса;</a:t>
            </a:r>
          </a:p>
          <a:p>
            <a:pPr>
              <a:lnSpc>
                <a:spcPct val="90000"/>
              </a:lnSpc>
            </a:pPr>
            <a:endParaRPr lang="ru-RU" sz="2000" b="1" dirty="0"/>
          </a:p>
          <a:p>
            <a:pPr>
              <a:lnSpc>
                <a:spcPct val="90000"/>
              </a:lnSpc>
            </a:pPr>
            <a:r>
              <a:rPr lang="ru-RU" sz="2000" b="1" dirty="0"/>
              <a:t>2. технологии оптимальной организации учебного процесса и физической активности школьников;</a:t>
            </a:r>
          </a:p>
          <a:p>
            <a:pPr>
              <a:lnSpc>
                <a:spcPct val="90000"/>
              </a:lnSpc>
            </a:pPr>
            <a:endParaRPr lang="ru-RU" sz="2000" b="1" dirty="0"/>
          </a:p>
          <a:p>
            <a:pPr>
              <a:lnSpc>
                <a:spcPct val="90000"/>
              </a:lnSpc>
            </a:pPr>
            <a:r>
              <a:rPr lang="ru-RU" sz="2000" b="1" dirty="0"/>
              <a:t>3. разнообразные психолого-педагогические технологии, используемые на уроках и во внеурочной деятельности педагогами и воспитателями.</a:t>
            </a:r>
          </a:p>
        </p:txBody>
      </p:sp>
      <p:pic>
        <p:nvPicPr>
          <p:cNvPr id="4" name="Picture 13" descr="Овощ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14282" y="142852"/>
            <a:ext cx="2360130" cy="1846256"/>
          </a:xfrm>
          <a:prstGeom prst="rect">
            <a:avLst/>
          </a:prstGeom>
          <a:noFill/>
          <a:ln/>
        </p:spPr>
      </p:pic>
      <p:pic>
        <p:nvPicPr>
          <p:cNvPr id="5" name="Picture 6" descr="зож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61558" y="0"/>
            <a:ext cx="1882442" cy="199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dirty="0"/>
              <a:t>Здоровый образ жизни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 dirty="0"/>
              <a:t>     </a:t>
            </a:r>
            <a:r>
              <a:rPr lang="ru-RU" sz="2000" b="1" dirty="0" smtClean="0"/>
              <a:t>       Не </a:t>
            </a:r>
            <a:r>
              <a:rPr lang="ru-RU" sz="2000" b="1" dirty="0"/>
              <a:t>занимает пока первое место в иерархии потребностей и ценностей человека в нашем обществе.   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 dirty="0"/>
              <a:t>     Но если мы не научим детей с самого раннего возраста ценить, беречь и укреплять свое здоровье. Если мы будем личным примером демонстрировать здоровый образ жизни, то только в этом случае можно надеяться, что будущие поколения будут более здоровы и развиты не только личностно, интеллектуально, духовно, но и физически.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 dirty="0"/>
              <a:t>     Если раньше говорили: </a:t>
            </a:r>
            <a:r>
              <a:rPr lang="ru-RU" sz="2000" b="1" i="1" dirty="0"/>
              <a:t>“В здоровом теле - здоровый дух”</a:t>
            </a:r>
            <a:r>
              <a:rPr lang="ru-RU" sz="2000" b="1" dirty="0"/>
              <a:t>, то не ошибется тот, кто скажет, что без духовного не может быть здорового.</a:t>
            </a:r>
            <a:r>
              <a:rPr lang="ru-RU" sz="2000" dirty="0"/>
              <a:t> </a:t>
            </a:r>
          </a:p>
        </p:txBody>
      </p:sp>
      <p:pic>
        <p:nvPicPr>
          <p:cNvPr id="5" name="Рисунок 4" descr="C:\Documents and Settings\Наталья\Мои документы\2-2 Фото\BKDC008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64" y="214290"/>
            <a:ext cx="2368573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AutoShape 2"/>
          <p:cNvSpPr>
            <a:spLocks noGrp="1" noChangeArrowheads="1"/>
          </p:cNvSpPr>
          <p:nvPr>
            <p:ph type="title"/>
          </p:nvPr>
        </p:nvSpPr>
        <p:spPr>
          <a:xfrm>
            <a:off x="0" y="357166"/>
            <a:ext cx="8686800" cy="1071570"/>
          </a:xfrm>
        </p:spPr>
        <p:txBody>
          <a:bodyPr/>
          <a:lstStyle/>
          <a:p>
            <a:pPr algn="ctr"/>
            <a:r>
              <a:rPr lang="ru-RU" dirty="0"/>
              <a:t>Наблюдения показывают,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b="1" dirty="0"/>
              <a:t>    что использование </a:t>
            </a:r>
            <a:r>
              <a:rPr lang="ru-RU" b="1" dirty="0" err="1" smtClean="0"/>
              <a:t>здоровьесберегающих</a:t>
            </a:r>
            <a:r>
              <a:rPr lang="ru-RU" b="1" dirty="0" smtClean="0"/>
              <a:t> </a:t>
            </a:r>
            <a:r>
              <a:rPr lang="ru-RU" b="1" dirty="0"/>
              <a:t>технологий в учебном процессе позволяет учащимся более успешно адаптироваться в образовательном и социальном пространстве, раскрыть свои творческие способности, а педагогу эффективно проводить профилактику асоциального поведения.</a:t>
            </a:r>
          </a:p>
        </p:txBody>
      </p:sp>
      <p:pic>
        <p:nvPicPr>
          <p:cNvPr id="4" name="Picture 7" descr="runn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3" y="285728"/>
            <a:ext cx="1500198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0"/>
            <a:ext cx="1828800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Рисунок 6" descr="G:\Фотоапарат\P100056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5500702"/>
            <a:ext cx="1785950" cy="1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AutoShape 2"/>
          <p:cNvSpPr>
            <a:spLocks noGrp="1" noChangeArrowheads="1"/>
          </p:cNvSpPr>
          <p:nvPr>
            <p:ph type="title"/>
          </p:nvPr>
        </p:nvSpPr>
        <p:spPr>
          <a:xfrm>
            <a:off x="762000" y="1142984"/>
            <a:ext cx="7924800" cy="762016"/>
          </a:xfrm>
        </p:spPr>
        <p:txBody>
          <a:bodyPr/>
          <a:lstStyle/>
          <a:p>
            <a:pPr algn="ctr"/>
            <a:r>
              <a:rPr lang="ru-RU" sz="2800" dirty="0"/>
              <a:t>Правильное питания </a:t>
            </a:r>
            <a:r>
              <a:rPr lang="ru-RU" sz="2800" dirty="0" smtClean="0"/>
              <a:t>–</a:t>
            </a:r>
            <a:br>
              <a:rPr lang="ru-RU" sz="2800" dirty="0" smtClean="0"/>
            </a:br>
            <a:r>
              <a:rPr lang="ru-RU" sz="2800" dirty="0" smtClean="0"/>
              <a:t>основа </a:t>
            </a:r>
            <a:r>
              <a:rPr lang="ru-RU" sz="2800" dirty="0"/>
              <a:t>здоровья                                   ученика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2000" b="1" dirty="0"/>
          </a:p>
          <a:p>
            <a:pPr>
              <a:lnSpc>
                <a:spcPct val="90000"/>
              </a:lnSpc>
            </a:pPr>
            <a:r>
              <a:rPr lang="ru-RU" sz="2000" b="1" dirty="0"/>
              <a:t>Сохранение и укрепление здоровья подрастающего поколения - </a:t>
            </a:r>
            <a:r>
              <a:rPr lang="ru-RU" sz="2000" b="1" u="sng" dirty="0"/>
              <a:t>важнейшая задача </a:t>
            </a:r>
            <a:r>
              <a:rPr lang="ru-RU" sz="2000" b="1" dirty="0"/>
              <a:t>школы и семьи. Наличие здоровья позволяет человеку эффективно учиться, трудиться, заниматься спортом, отдыхать и иметь крепкую полноценную семью</a:t>
            </a:r>
            <a:r>
              <a:rPr lang="ru-RU" sz="2000" dirty="0"/>
              <a:t>.</a:t>
            </a:r>
          </a:p>
          <a:p>
            <a:pPr>
              <a:lnSpc>
                <a:spcPct val="90000"/>
              </a:lnSpc>
            </a:pPr>
            <a:endParaRPr lang="ru-RU" sz="2000" dirty="0"/>
          </a:p>
          <a:p>
            <a:pPr>
              <a:lnSpc>
                <a:spcPct val="90000"/>
              </a:lnSpc>
            </a:pPr>
            <a:r>
              <a:rPr lang="ru-RU" sz="2000" b="1" dirty="0"/>
              <a:t>Общеизвестно, что здоровью надо учить. С детских лет воспитывать привычку здорового образа жизни, чтобы он стал не только потребностью, но и показателем культуры и образованности человека.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2285984" cy="17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8" descr="53700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2330" y="5357826"/>
            <a:ext cx="1816090" cy="150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dirty="0" smtClean="0"/>
              <a:t>        В </a:t>
            </a:r>
            <a:r>
              <a:rPr lang="ru-RU" sz="2400" dirty="0"/>
              <a:t>связи с этим: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ru-RU" sz="2400" dirty="0"/>
              <a:t> </a:t>
            </a:r>
            <a:r>
              <a:rPr lang="ru-RU" sz="2400" dirty="0" smtClean="0"/>
              <a:t>        Особую </a:t>
            </a:r>
            <a:r>
              <a:rPr lang="ru-RU" sz="2400" dirty="0"/>
              <a:t>роль приобретает начальное звено школьного обучения, где закладывается основа отношений человека с окружающим миром и начинает просыпаться интерес к своему организму. Младшим школьникам свойственна высокая активность в познании окружающего мира. Поэтому, имеется реальная возможность привлечь внимание ребёнка к укреплению и сохранению его здоровья.</a:t>
            </a:r>
          </a:p>
        </p:txBody>
      </p:sp>
      <p:pic>
        <p:nvPicPr>
          <p:cNvPr id="4" name="Рисунок 3" descr="3a25e2105ca769b1e49cab644b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7984" y="0"/>
            <a:ext cx="2286016" cy="22860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Documents and Settings\Наталья\Мои документы\2-2 Фото\BKDC007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0"/>
            <a:ext cx="1571636" cy="199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G:\Фотоапарат\P100059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5357826"/>
            <a:ext cx="2143140" cy="150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3929063" y="0"/>
            <a:ext cx="4500562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2800" b="1" dirty="0"/>
              <a:t>« ЗДОРОВЬЕ – </a:t>
            </a:r>
          </a:p>
          <a:p>
            <a:r>
              <a:rPr lang="ru-RU" sz="2800" b="1" dirty="0"/>
              <a:t>НЕ  ВСЁ,  НО  ВСЁ</a:t>
            </a:r>
            <a:endParaRPr lang="ru-RU" sz="2800" dirty="0"/>
          </a:p>
          <a:p>
            <a:r>
              <a:rPr lang="ru-RU" sz="2800" b="1" dirty="0"/>
              <a:t>ОСТАЛЬНОЕ  БЕЗ </a:t>
            </a:r>
          </a:p>
          <a:p>
            <a:r>
              <a:rPr lang="ru-RU" sz="2800" b="1" dirty="0"/>
              <a:t>ЗДОРОВЬЯ  - НИЧТО</a:t>
            </a:r>
            <a:r>
              <a:rPr lang="ru-RU" sz="2800" b="1" dirty="0" smtClean="0"/>
              <a:t>».</a:t>
            </a:r>
          </a:p>
          <a:p>
            <a:endParaRPr lang="ru-RU" sz="2800" b="1" dirty="0" smtClean="0"/>
          </a:p>
          <a:p>
            <a:endParaRPr lang="ru-RU" sz="2800" dirty="0"/>
          </a:p>
          <a:p>
            <a:pPr algn="r"/>
            <a:r>
              <a:rPr lang="ru-RU" sz="2800" b="1" dirty="0"/>
              <a:t>/  СОКРАТ/</a:t>
            </a:r>
            <a:endParaRPr lang="ru-RU" sz="1600" b="1" dirty="0"/>
          </a:p>
          <a:p>
            <a:pPr algn="r"/>
            <a:r>
              <a:rPr lang="ru-RU" sz="1600" b="1" dirty="0"/>
              <a:t>(древнегреческий философ)</a:t>
            </a:r>
            <a:endParaRPr lang="ru-RU" sz="1600" dirty="0"/>
          </a:p>
        </p:txBody>
      </p:sp>
      <p:sp>
        <p:nvSpPr>
          <p:cNvPr id="11267" name="Rectangle 5"/>
          <p:cNvSpPr>
            <a:spLocks noChangeArrowheads="1"/>
          </p:cNvSpPr>
          <p:nvPr/>
        </p:nvSpPr>
        <p:spPr bwMode="auto">
          <a:xfrm>
            <a:off x="714348" y="3600450"/>
            <a:ext cx="8215340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/>
            <a:r>
              <a:rPr lang="ru-RU" dirty="0">
                <a:ea typeface="Calibri" pitchFamily="34" charset="0"/>
                <a:cs typeface="Times New Roman" pitchFamily="18" charset="0"/>
              </a:rPr>
              <a:t>      Всемирной организацией здравоохранения в 1940 г. введено новое определение понятия здоровье. </a:t>
            </a:r>
            <a:r>
              <a:rPr lang="ru-RU" u="sng" dirty="0">
                <a:ea typeface="Calibri" pitchFamily="34" charset="0"/>
                <a:cs typeface="Times New Roman" pitchFamily="18" charset="0"/>
              </a:rPr>
              <a:t>Здоровье</a:t>
            </a:r>
            <a:r>
              <a:rPr lang="ru-RU" dirty="0">
                <a:ea typeface="Calibri" pitchFamily="34" charset="0"/>
                <a:cs typeface="Times New Roman" pitchFamily="18" charset="0"/>
              </a:rPr>
              <a:t> – это полное физическое, психическое и социальное благополучие, а не только отсутствие болезней или физических дефектов. </a:t>
            </a:r>
          </a:p>
          <a:p>
            <a:pPr eaLnBrk="0" hangingPunct="0"/>
            <a:endParaRPr lang="ru-RU" sz="9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ru-RU" sz="9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ru-RU" u="sng" dirty="0" smtClean="0">
                <a:ea typeface="Calibri" pitchFamily="34" charset="0"/>
                <a:cs typeface="Times New Roman" pitchFamily="18" charset="0"/>
              </a:rPr>
              <a:t>Здоровый </a:t>
            </a:r>
            <a:r>
              <a:rPr lang="ru-RU" u="sng" dirty="0">
                <a:ea typeface="Calibri" pitchFamily="34" charset="0"/>
                <a:cs typeface="Times New Roman" pitchFamily="18" charset="0"/>
              </a:rPr>
              <a:t>образ жизни </a:t>
            </a:r>
            <a:r>
              <a:rPr lang="ru-RU" dirty="0">
                <a:ea typeface="Calibri" pitchFamily="34" charset="0"/>
                <a:cs typeface="Times New Roman" pitchFamily="18" charset="0"/>
              </a:rPr>
              <a:t>– это такое поведение</a:t>
            </a:r>
            <a:r>
              <a:rPr lang="ru-RU" dirty="0" smtClean="0">
                <a:ea typeface="Calibri" pitchFamily="34" charset="0"/>
                <a:cs typeface="Times New Roman" pitchFamily="18" charset="0"/>
              </a:rPr>
              <a:t>,</a:t>
            </a:r>
          </a:p>
          <a:p>
            <a:pPr eaLnBrk="0" hangingPunct="0"/>
            <a:r>
              <a:rPr lang="ru-RU" dirty="0" smtClean="0">
                <a:ea typeface="Calibri" pitchFamily="34" charset="0"/>
                <a:cs typeface="Times New Roman" pitchFamily="18" charset="0"/>
              </a:rPr>
              <a:t> </a:t>
            </a:r>
            <a:r>
              <a:rPr lang="ru-RU" dirty="0">
                <a:ea typeface="Calibri" pitchFamily="34" charset="0"/>
                <a:cs typeface="Times New Roman" pitchFamily="18" charset="0"/>
              </a:rPr>
              <a:t>стиль жизни, который способствует сохранению </a:t>
            </a:r>
            <a:endParaRPr lang="ru-RU" dirty="0" smtClean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ru-RU" dirty="0" smtClean="0">
                <a:ea typeface="Calibri" pitchFamily="34" charset="0"/>
                <a:cs typeface="Times New Roman" pitchFamily="18" charset="0"/>
              </a:rPr>
              <a:t>и </a:t>
            </a:r>
            <a:r>
              <a:rPr lang="ru-RU" dirty="0">
                <a:ea typeface="Calibri" pitchFamily="34" charset="0"/>
                <a:cs typeface="Times New Roman" pitchFamily="18" charset="0"/>
              </a:rPr>
              <a:t>укреплению здоровья.</a:t>
            </a:r>
          </a:p>
        </p:txBody>
      </p:sp>
      <p:pic>
        <p:nvPicPr>
          <p:cNvPr id="1126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306388"/>
            <a:ext cx="2071687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G:\папка_с_фото_для_аниматора\фотки\S630173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4572008"/>
            <a:ext cx="1643074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       </a:t>
            </a:r>
            <a:r>
              <a:rPr lang="ru-RU" u="sng" smtClean="0"/>
              <a:t>Цель работы: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85875" y="1357313"/>
            <a:ext cx="7031038" cy="2216150"/>
          </a:xfrm>
        </p:spPr>
        <p:txBody>
          <a:bodyPr/>
          <a:lstStyle/>
          <a:p>
            <a:pPr>
              <a:buFontTx/>
              <a:buNone/>
            </a:pPr>
            <a:r>
              <a:rPr lang="ru-RU" dirty="0" smtClean="0"/>
              <a:t>  </a:t>
            </a:r>
          </a:p>
          <a:p>
            <a:pPr>
              <a:buFontTx/>
              <a:buNone/>
            </a:pPr>
            <a:endParaRPr lang="ru-RU" dirty="0" smtClean="0"/>
          </a:p>
          <a:p>
            <a:pPr>
              <a:buFontTx/>
              <a:buNone/>
            </a:pPr>
            <a:r>
              <a:rPr lang="ru-RU" dirty="0" smtClean="0"/>
              <a:t> - О</a:t>
            </a:r>
            <a:r>
              <a:rPr lang="ru-RU" sz="2400" dirty="0" smtClean="0"/>
              <a:t>рганизовать в системе оздоровительную работу с учащимися, направленную на формирование у детей мотивации здоровья и поведенческих навыков здорового образа жизни;  </a:t>
            </a:r>
          </a:p>
          <a:p>
            <a:pPr>
              <a:buFontTx/>
              <a:buNone/>
            </a:pPr>
            <a:r>
              <a:rPr lang="ru-RU" sz="2400" dirty="0" smtClean="0"/>
              <a:t>    - Ознакомить детей с полезностью многих продуктов питания; </a:t>
            </a:r>
          </a:p>
          <a:p>
            <a:pPr>
              <a:buFontTx/>
              <a:buNone/>
            </a:pPr>
            <a:r>
              <a:rPr lang="ru-RU" sz="2400" dirty="0" smtClean="0"/>
              <a:t>    - Разработать для педагогов планирование и конспекты интегрированных уроков. </a:t>
            </a:r>
          </a:p>
        </p:txBody>
      </p:sp>
      <p:pic>
        <p:nvPicPr>
          <p:cNvPr id="4" name="Picture 10" descr="B3-mil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26" y="0"/>
            <a:ext cx="2000232" cy="2000216"/>
          </a:xfrm>
          <a:prstGeom prst="rect">
            <a:avLst/>
          </a:prstGeom>
          <a:noFill/>
          <a:ln w="9525">
            <a:solidFill>
              <a:srgbClr val="00808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AutoShape 2"/>
          <p:cNvSpPr>
            <a:spLocks noGrp="1" noChangeArrowheads="1"/>
          </p:cNvSpPr>
          <p:nvPr>
            <p:ph type="title"/>
          </p:nvPr>
        </p:nvSpPr>
        <p:spPr>
          <a:xfrm>
            <a:off x="2928926" y="785794"/>
            <a:ext cx="5757874" cy="1119206"/>
          </a:xfrm>
        </p:spPr>
        <p:txBody>
          <a:bodyPr/>
          <a:lstStyle/>
          <a:p>
            <a:pPr algn="ctr"/>
            <a:r>
              <a:rPr lang="ru-RU" sz="2800" u="sng" dirty="0" smtClean="0"/>
              <a:t>Задачи</a:t>
            </a:r>
            <a:r>
              <a:rPr lang="ru-RU" sz="2800" dirty="0" smtClean="0"/>
              <a:t>, которые я поставила перед собой:</a:t>
            </a:r>
            <a:endParaRPr lang="ru-RU" sz="2800" dirty="0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2362200"/>
            <a:ext cx="7693025" cy="449580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400" dirty="0" smtClean="0"/>
              <a:t>1</a:t>
            </a:r>
            <a:r>
              <a:rPr lang="ru-RU" sz="2400" dirty="0"/>
              <a:t>. Расширение знаний учащихся о правилах питания, направленных на сохранение и укрепление здоровья</a:t>
            </a:r>
            <a:r>
              <a:rPr lang="ru-RU" sz="2400" dirty="0" smtClean="0"/>
              <a:t>.</a:t>
            </a:r>
          </a:p>
          <a:p>
            <a:pPr>
              <a:lnSpc>
                <a:spcPct val="90000"/>
              </a:lnSpc>
              <a:buNone/>
            </a:pPr>
            <a:r>
              <a:rPr lang="ru-RU" sz="2400" dirty="0" smtClean="0"/>
              <a:t>2. Изменить взгляды и отношение к собственному здоровью самого ребенка, помочь ему осознать его ценность.</a:t>
            </a:r>
          </a:p>
          <a:p>
            <a:pPr>
              <a:lnSpc>
                <a:spcPct val="90000"/>
              </a:lnSpc>
              <a:buNone/>
            </a:pPr>
            <a:r>
              <a:rPr lang="ru-RU" sz="2400" dirty="0" smtClean="0"/>
              <a:t>3. </a:t>
            </a:r>
            <a:r>
              <a:rPr lang="ru-RU" sz="2400" dirty="0"/>
              <a:t>Формирование представления о правилах этикета, связанных с питанием, осознание того, что навыки этикета являются неотъемлемой частью общей культуры личности.</a:t>
            </a:r>
          </a:p>
          <a:p>
            <a:pPr>
              <a:lnSpc>
                <a:spcPct val="90000"/>
              </a:lnSpc>
              <a:buNone/>
            </a:pPr>
            <a:r>
              <a:rPr lang="ru-RU" sz="2400" dirty="0" smtClean="0"/>
              <a:t>4. </a:t>
            </a:r>
            <a:r>
              <a:rPr lang="ru-RU" sz="2400" dirty="0"/>
              <a:t>Просвещение родителей в вопросах организации правильного питания. </a:t>
            </a:r>
          </a:p>
        </p:txBody>
      </p:sp>
      <p:pic>
        <p:nvPicPr>
          <p:cNvPr id="5" name="Picture 23" descr="eda-a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2863292" cy="1660520"/>
          </a:xfrm>
          <a:prstGeom prst="rect">
            <a:avLst/>
          </a:prstGeom>
          <a:noFill/>
          <a:ln w="9525">
            <a:solidFill>
              <a:srgbClr val="00808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AutoShape 2"/>
          <p:cNvSpPr>
            <a:spLocks noGrp="1" noChangeArrowheads="1"/>
          </p:cNvSpPr>
          <p:nvPr>
            <p:ph type="title"/>
          </p:nvPr>
        </p:nvSpPr>
        <p:spPr>
          <a:xfrm>
            <a:off x="642910" y="692150"/>
            <a:ext cx="7072362" cy="1143000"/>
          </a:xfrm>
        </p:spPr>
        <p:txBody>
          <a:bodyPr/>
          <a:lstStyle/>
          <a:p>
            <a:pPr algn="ctr"/>
            <a:r>
              <a:rPr lang="ru-RU" sz="2400" b="0" dirty="0"/>
              <a:t>Какие </a:t>
            </a:r>
            <a:r>
              <a:rPr lang="ru-RU" sz="2400" b="0" u="sng" dirty="0"/>
              <a:t>принципы</a:t>
            </a:r>
            <a:r>
              <a:rPr lang="ru-RU" sz="2400" b="0" dirty="0"/>
              <a:t> </a:t>
            </a:r>
            <a:r>
              <a:rPr lang="ru-RU" sz="2400" b="0" dirty="0" smtClean="0"/>
              <a:t>я использую </a:t>
            </a:r>
            <a:br>
              <a:rPr lang="ru-RU" sz="2400" b="0" dirty="0" smtClean="0"/>
            </a:br>
            <a:r>
              <a:rPr lang="ru-RU" sz="2400" b="0" dirty="0" smtClean="0"/>
              <a:t>в </a:t>
            </a:r>
            <a:r>
              <a:rPr lang="ru-RU" sz="2400" b="0" dirty="0"/>
              <a:t>своей работе?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600" b="1" dirty="0" smtClean="0"/>
              <a:t>1.</a:t>
            </a:r>
            <a:r>
              <a:rPr lang="ru-RU" sz="1600" b="1" i="1" dirty="0" smtClean="0"/>
              <a:t>Принцип доступности</a:t>
            </a:r>
            <a:r>
              <a:rPr lang="ru-RU" sz="1600" b="1" dirty="0" smtClean="0"/>
              <a:t> </a:t>
            </a:r>
            <a:r>
              <a:rPr lang="ru-RU" sz="1600" dirty="0" smtClean="0"/>
              <a:t>– зависит от уровня начальной подготовленности детей. Обучение строится как игра, позволяющая проявить ребятам свою активность.</a:t>
            </a:r>
          </a:p>
          <a:p>
            <a:r>
              <a:rPr lang="ru-RU" sz="1600" b="1" dirty="0" smtClean="0"/>
              <a:t>2.</a:t>
            </a:r>
            <a:r>
              <a:rPr lang="ru-RU" sz="1600" b="1" i="1" dirty="0" smtClean="0"/>
              <a:t>Принцип индивидуализации</a:t>
            </a:r>
            <a:r>
              <a:rPr lang="ru-RU" sz="1600" b="1" dirty="0" smtClean="0"/>
              <a:t> </a:t>
            </a:r>
            <a:r>
              <a:rPr lang="ru-RU" sz="1600" dirty="0" smtClean="0"/>
              <a:t>– максимально учитывать возрастные особенности и возможности ребенка.	</a:t>
            </a:r>
          </a:p>
          <a:p>
            <a:r>
              <a:rPr lang="ru-RU" sz="1600" b="1" dirty="0" smtClean="0"/>
              <a:t>3.</a:t>
            </a:r>
            <a:r>
              <a:rPr lang="ru-RU" sz="1600" b="1" i="1" dirty="0" smtClean="0"/>
              <a:t>Принцип наглядности </a:t>
            </a:r>
            <a:r>
              <a:rPr lang="ru-RU" sz="1600" i="1" dirty="0" smtClean="0"/>
              <a:t>(показ схем, иллюстраций, театра любого вида)</a:t>
            </a:r>
            <a:r>
              <a:rPr lang="ru-RU" sz="1600" dirty="0" smtClean="0"/>
              <a:t> – создает положительный эмоциональный настрой, способствует общению</a:t>
            </a:r>
          </a:p>
          <a:p>
            <a:r>
              <a:rPr lang="ru-RU" sz="1600" b="1" dirty="0" smtClean="0"/>
              <a:t>4.</a:t>
            </a:r>
            <a:r>
              <a:rPr lang="ru-RU" sz="1600" b="1" i="1" dirty="0" smtClean="0"/>
              <a:t>Принцип систематической и последовательности</a:t>
            </a:r>
            <a:r>
              <a:rPr lang="ru-RU" sz="1600" b="1" dirty="0" smtClean="0"/>
              <a:t> </a:t>
            </a:r>
            <a:r>
              <a:rPr lang="ru-RU" sz="1600" dirty="0" smtClean="0"/>
              <a:t>– заключается в непрерывности, регулярности, планомерности  педагогического процесса, в котором реализуются поставленные задачи.</a:t>
            </a:r>
          </a:p>
          <a:p>
            <a:r>
              <a:rPr lang="ru-RU" sz="1600" b="1" dirty="0" smtClean="0"/>
              <a:t>5. </a:t>
            </a:r>
            <a:r>
              <a:rPr lang="ru-RU" sz="1600" b="1" i="1" dirty="0" smtClean="0"/>
              <a:t>Принцип научности </a:t>
            </a:r>
            <a:r>
              <a:rPr lang="ru-RU" sz="1600" i="1" dirty="0" smtClean="0"/>
              <a:t>–</a:t>
            </a:r>
            <a:r>
              <a:rPr lang="ru-RU" sz="1600" dirty="0" smtClean="0"/>
              <a:t> лежит в основе всех технологий, способствует развитию коммуникативных способностей детей.</a:t>
            </a:r>
          </a:p>
          <a:p>
            <a:r>
              <a:rPr lang="ru-RU" sz="1600" b="1" dirty="0" smtClean="0"/>
              <a:t>6. </a:t>
            </a:r>
            <a:r>
              <a:rPr lang="ru-RU" sz="1600" b="1" i="1" dirty="0" smtClean="0"/>
              <a:t>Принцип оздоровительной направленности </a:t>
            </a:r>
            <a:r>
              <a:rPr lang="ru-RU" sz="1600" i="1" dirty="0" smtClean="0"/>
              <a:t>–</a:t>
            </a:r>
            <a:r>
              <a:rPr lang="ru-RU" sz="1600" dirty="0" smtClean="0"/>
              <a:t> обеспечивает формирование у детей представление о необходимости заботы  о своем здоровье, о важности правильного питания, как составной части сохранения и укрепления здоровья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800" dirty="0"/>
          </a:p>
        </p:txBody>
      </p:sp>
      <p:pic>
        <p:nvPicPr>
          <p:cNvPr id="5" name="Picture 4" descr="P100048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8" y="142852"/>
            <a:ext cx="2500330" cy="187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u="sng" dirty="0" smtClean="0"/>
              <a:t>Методы и приемы обучения: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2357430"/>
            <a:ext cx="7693025" cy="3724275"/>
          </a:xfrm>
        </p:spPr>
        <p:txBody>
          <a:bodyPr/>
          <a:lstStyle/>
          <a:p>
            <a:r>
              <a:rPr lang="ru-RU" sz="2400" b="1" dirty="0" smtClean="0"/>
              <a:t>1.</a:t>
            </a:r>
            <a:r>
              <a:rPr lang="ru-RU" sz="2400" b="1" i="1" dirty="0" smtClean="0"/>
              <a:t>Словесные</a:t>
            </a:r>
            <a:r>
              <a:rPr lang="ru-RU" sz="2400" dirty="0" smtClean="0"/>
              <a:t> (составление рассказа по картинкам-иллюстрациям, загадки, пословицы, беседа, в которой раскрывается цель и задачи данной программы, ее тематика), анкетирование (поможет правильно организовать совместную работу с родителями при реализации программы).</a:t>
            </a:r>
          </a:p>
          <a:p>
            <a:r>
              <a:rPr lang="ru-RU" sz="2400" b="1" dirty="0" smtClean="0"/>
              <a:t>2.</a:t>
            </a:r>
            <a:r>
              <a:rPr lang="ru-RU" sz="2400" b="1" i="1" dirty="0" smtClean="0"/>
              <a:t>Наглядные</a:t>
            </a:r>
            <a:r>
              <a:rPr lang="ru-RU" sz="2400" dirty="0" smtClean="0"/>
              <a:t> (показ, экскурсии, наблюдения, рассматривание  схем, дидактических пособий).</a:t>
            </a:r>
          </a:p>
          <a:p>
            <a:r>
              <a:rPr lang="ru-RU" sz="2400" b="1" dirty="0" smtClean="0"/>
              <a:t>3.</a:t>
            </a:r>
            <a:r>
              <a:rPr lang="ru-RU" sz="2400" b="1" i="1" dirty="0" smtClean="0"/>
              <a:t>Практические</a:t>
            </a:r>
            <a:r>
              <a:rPr lang="ru-RU" sz="2400" dirty="0" smtClean="0"/>
              <a:t> (конкурсы, выставки, викторины, спектакли, изготовление костюмов).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2357422" y="1214421"/>
            <a:ext cx="6100778" cy="549291"/>
          </a:xfrm>
        </p:spPr>
        <p:txBody>
          <a:bodyPr/>
          <a:lstStyle/>
          <a:p>
            <a:pPr algn="ctr"/>
            <a:r>
              <a:rPr lang="ru-RU" sz="3600" b="1" u="sng" dirty="0" smtClean="0"/>
              <a:t/>
            </a:r>
            <a:br>
              <a:rPr lang="ru-RU" sz="3600" b="1" u="sng" dirty="0" smtClean="0"/>
            </a:br>
            <a:r>
              <a:rPr lang="ru-RU" u="sng" dirty="0" smtClean="0"/>
              <a:t/>
            </a:r>
            <a:br>
              <a:rPr lang="ru-RU" u="sng" dirty="0" smtClean="0"/>
            </a:br>
            <a:r>
              <a:rPr lang="ru-RU" u="sng" dirty="0" smtClean="0"/>
              <a:t/>
            </a:r>
            <a:br>
              <a:rPr lang="ru-RU" u="sng" dirty="0" smtClean="0"/>
            </a:br>
            <a:r>
              <a:rPr lang="ru-RU" u="sng" dirty="0" smtClean="0"/>
              <a:t>  Навыки и привычки,</a:t>
            </a:r>
            <a:br>
              <a:rPr lang="ru-RU" u="sng" dirty="0" smtClean="0"/>
            </a:br>
            <a:r>
              <a:rPr lang="ru-RU" u="sng" dirty="0" smtClean="0"/>
              <a:t> которые необходимо выработать у учащихся: </a:t>
            </a:r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>
          <a:xfrm>
            <a:off x="857224" y="2362200"/>
            <a:ext cx="7674001" cy="4495800"/>
          </a:xfrm>
        </p:spPr>
        <p:txBody>
          <a:bodyPr/>
          <a:lstStyle/>
          <a:p>
            <a:r>
              <a:rPr lang="ru-RU" sz="2400" dirty="0" smtClean="0"/>
              <a:t>самостоятельно приготовить несложные блюда с учетом питательной ценности входящих в них продуктов и с соблюдением элементарных правил гигиены и техники безопасности; </a:t>
            </a:r>
          </a:p>
          <a:p>
            <a:r>
              <a:rPr lang="ru-RU" sz="2400" dirty="0" smtClean="0"/>
              <a:t>правильно сделать покупку; </a:t>
            </a:r>
          </a:p>
          <a:p>
            <a:r>
              <a:rPr lang="ru-RU" sz="2400" dirty="0" smtClean="0"/>
              <a:t>следовать несложным правилам этикета; </a:t>
            </a:r>
          </a:p>
          <a:p>
            <a:r>
              <a:rPr lang="ru-RU" sz="2400" dirty="0" smtClean="0"/>
              <a:t>сознательно сокращать нежелательные продукты; </a:t>
            </a:r>
          </a:p>
          <a:p>
            <a:r>
              <a:rPr lang="ru-RU" sz="2400" dirty="0" smtClean="0"/>
              <a:t>понимать необходимость регулярного питания.</a:t>
            </a:r>
          </a:p>
          <a:p>
            <a:pPr>
              <a:buNone/>
            </a:pPr>
            <a:endParaRPr lang="ru-RU" sz="2400" dirty="0" smtClean="0"/>
          </a:p>
          <a:p>
            <a:pPr>
              <a:buFontTx/>
              <a:buNone/>
            </a:pPr>
            <a:endParaRPr lang="ru-RU" dirty="0" smtClean="0"/>
          </a:p>
        </p:txBody>
      </p:sp>
      <p:pic>
        <p:nvPicPr>
          <p:cNvPr id="4" name="Рисунок 3" descr="G:\папка_с_фото_для_аниматора\фотки\S630075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0"/>
            <a:ext cx="2428892" cy="200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685800" y="714356"/>
            <a:ext cx="7772400" cy="1285884"/>
          </a:xfrm>
        </p:spPr>
        <p:txBody>
          <a:bodyPr/>
          <a:lstStyle/>
          <a:p>
            <a:pPr algn="ctr"/>
            <a:r>
              <a:rPr lang="ru-RU" sz="2800" b="1" u="sng" dirty="0" smtClean="0"/>
              <a:t/>
            </a:r>
            <a:br>
              <a:rPr lang="ru-RU" sz="2800" b="1" u="sng" dirty="0" smtClean="0"/>
            </a:br>
            <a:r>
              <a:rPr lang="ru-RU" sz="2800" u="sng" dirty="0" smtClean="0"/>
              <a:t> В систему моей работы по сохранению здоровья детей входит: </a:t>
            </a:r>
            <a:br>
              <a:rPr lang="ru-RU" sz="2800" u="sng" dirty="0" smtClean="0"/>
            </a:br>
            <a:endParaRPr lang="ru-RU" sz="2800" u="sng" dirty="0" smtClean="0"/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xfrm>
            <a:off x="214313" y="2285992"/>
            <a:ext cx="8929687" cy="4357696"/>
          </a:xfrm>
        </p:spPr>
        <p:txBody>
          <a:bodyPr/>
          <a:lstStyle/>
          <a:p>
            <a:r>
              <a:rPr lang="ru-RU" sz="1400" dirty="0" smtClean="0"/>
              <a:t>* анкетирование родителей первого класса с целью выявления отклонений проблем со здоровьем;</a:t>
            </a:r>
          </a:p>
          <a:p>
            <a:r>
              <a:rPr lang="ru-RU" sz="1400" dirty="0" smtClean="0"/>
              <a:t>* составление списка больных учащихся ( с привлечением школьного </a:t>
            </a:r>
            <a:r>
              <a:rPr lang="ru-RU" sz="1400" dirty="0" err="1" smtClean="0"/>
              <a:t>мед.работника</a:t>
            </a:r>
            <a:r>
              <a:rPr lang="ru-RU" sz="1400" dirty="0" smtClean="0"/>
              <a:t> );</a:t>
            </a:r>
          </a:p>
          <a:p>
            <a:r>
              <a:rPr lang="ru-RU" sz="1400" dirty="0" smtClean="0"/>
              <a:t>* анкетирование детей с целью выявления знаний о здоровой пище;</a:t>
            </a:r>
          </a:p>
          <a:p>
            <a:r>
              <a:rPr lang="ru-RU" sz="1400" dirty="0" smtClean="0"/>
              <a:t>* составление тематического планирования по правильному питанию;</a:t>
            </a:r>
          </a:p>
          <a:p>
            <a:r>
              <a:rPr lang="ru-RU" sz="1400" dirty="0" smtClean="0"/>
              <a:t>* расширение знаний учащихся о правилах питания;</a:t>
            </a:r>
          </a:p>
          <a:p>
            <a:r>
              <a:rPr lang="ru-RU" sz="1400" dirty="0" smtClean="0"/>
              <a:t>* разработка отдельных уроков по проблеме правильного питания;</a:t>
            </a:r>
          </a:p>
          <a:p>
            <a:r>
              <a:rPr lang="ru-RU" sz="1400" dirty="0" smtClean="0"/>
              <a:t>* разработка внеклассных мероприятий с привлечением родителей;</a:t>
            </a:r>
          </a:p>
          <a:p>
            <a:r>
              <a:rPr lang="ru-RU" sz="1400" dirty="0" smtClean="0"/>
              <a:t>* игровые и конкурсные программы, КТД;</a:t>
            </a:r>
          </a:p>
          <a:p>
            <a:r>
              <a:rPr lang="ru-RU" sz="1400" dirty="0" smtClean="0"/>
              <a:t>* родительские собрания, посвященные проблемам правильного питания дома;</a:t>
            </a:r>
          </a:p>
          <a:p>
            <a:r>
              <a:rPr lang="ru-RU" sz="1400" dirty="0" smtClean="0"/>
              <a:t>* систематическая работа со школьным </a:t>
            </a:r>
            <a:r>
              <a:rPr lang="ru-RU" sz="1400" dirty="0" err="1" smtClean="0"/>
              <a:t>мед.работником</a:t>
            </a:r>
            <a:r>
              <a:rPr lang="ru-RU" sz="1400" dirty="0" smtClean="0"/>
              <a:t>, привлечение его на родительские собрания;</a:t>
            </a:r>
          </a:p>
          <a:p>
            <a:r>
              <a:rPr lang="ru-RU" sz="1400" dirty="0" smtClean="0"/>
              <a:t>* создание мониторинга заболеваемости и охвата горячим питанием детей в школе;</a:t>
            </a:r>
            <a:br>
              <a:rPr lang="ru-RU" sz="1400" dirty="0" smtClean="0"/>
            </a:br>
            <a:r>
              <a:rPr lang="ru-RU" sz="1400" dirty="0" smtClean="0"/>
              <a:t>* формирование навыков правильного питания и гигиены питания;</a:t>
            </a:r>
          </a:p>
          <a:p>
            <a:r>
              <a:rPr lang="ru-RU" sz="1400" dirty="0" smtClean="0"/>
              <a:t>* пробуждение у детей интереса к народным традициям, связанным с питанием и здоровьем;</a:t>
            </a:r>
          </a:p>
          <a:p>
            <a:r>
              <a:rPr lang="ru-RU" sz="1400" dirty="0" smtClean="0"/>
              <a:t>* интеграция программы здорового питания на уроках русского языка, окружающего мира, литературного чтения, математике и др.;</a:t>
            </a:r>
          </a:p>
          <a:p>
            <a:r>
              <a:rPr lang="ru-RU" sz="1400" dirty="0" smtClean="0"/>
              <a:t>* активизация творческой деятельности учащихся по проблеме правильного питания;</a:t>
            </a:r>
            <a:br>
              <a:rPr lang="ru-RU" sz="1400" dirty="0" smtClean="0"/>
            </a:br>
            <a:r>
              <a:rPr lang="ru-RU" sz="1400" dirty="0" smtClean="0"/>
              <a:t>* создание банка данных, систематизация материала по данной проблеме.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dirty="0"/>
              <a:t>Программа «Разговор о правильном питании»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ru-RU" sz="1800" dirty="0" smtClean="0"/>
              <a:t>          Важную </a:t>
            </a:r>
            <a:r>
              <a:rPr lang="ru-RU" sz="1800" dirty="0"/>
              <a:t>роль в этом процессе играет программа «Разговор о правильном питании», разработанная специалистами Института возрастной физиологии Российской академии образования. </a:t>
            </a:r>
            <a:endParaRPr lang="ru-RU" sz="1800" b="1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/>
              <a:t>                  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/>
              <a:t>                            </a:t>
            </a:r>
            <a:r>
              <a:rPr lang="ru-RU" sz="1800" b="1" u="sng" dirty="0"/>
              <a:t>Главная цель программы</a:t>
            </a:r>
            <a:r>
              <a:rPr lang="ru-RU" sz="1800" b="1" dirty="0"/>
              <a:t>: </a:t>
            </a:r>
            <a:endParaRPr lang="ru-RU" sz="1800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/>
              <a:t>     </a:t>
            </a:r>
            <a:r>
              <a:rPr lang="ru-RU" sz="1800" dirty="0" smtClean="0"/>
              <a:t>     Формирование </a:t>
            </a:r>
            <a:r>
              <a:rPr lang="ru-RU" sz="1800" dirty="0"/>
              <a:t>у детей основ культуры питания как составляющей здорового образа жизни. </a:t>
            </a:r>
            <a:endParaRPr lang="ru-RU" sz="18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 smtClean="0"/>
              <a:t>          </a:t>
            </a:r>
            <a:r>
              <a:rPr lang="ru-RU" sz="1800" dirty="0" smtClean="0"/>
              <a:t>Создание </a:t>
            </a:r>
            <a:r>
              <a:rPr lang="ru-RU" sz="1800" dirty="0"/>
              <a:t>условий для обеспечения современного уровня образования на основе: </a:t>
            </a:r>
          </a:p>
          <a:p>
            <a:pPr>
              <a:lnSpc>
                <a:spcPct val="80000"/>
              </a:lnSpc>
              <a:buNone/>
            </a:pPr>
            <a:r>
              <a:rPr lang="ru-RU" sz="1800" dirty="0"/>
              <a:t>- сохранения и укрепления психического, физического и социального здоровья школьников.</a:t>
            </a:r>
          </a:p>
          <a:p>
            <a:pPr>
              <a:lnSpc>
                <a:spcPct val="80000"/>
              </a:lnSpc>
              <a:buNone/>
            </a:pPr>
            <a:r>
              <a:rPr lang="ru-RU" sz="1800" dirty="0"/>
              <a:t>- развития личностных качеств учащихся.</a:t>
            </a:r>
          </a:p>
        </p:txBody>
      </p:sp>
      <p:pic>
        <p:nvPicPr>
          <p:cNvPr id="4" name="Picture 27" descr="IMG_08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428860" cy="1465099"/>
          </a:xfrm>
          <a:prstGeom prst="rect">
            <a:avLst/>
          </a:prstGeom>
          <a:noFill/>
          <a:ln w="15875">
            <a:solidFill>
              <a:srgbClr val="008080"/>
            </a:solidFill>
          </a:ln>
        </p:spPr>
      </p:pic>
      <p:pic>
        <p:nvPicPr>
          <p:cNvPr id="5" name="Picture 23" descr="IMG_00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825651" y="0"/>
            <a:ext cx="2318349" cy="1500174"/>
          </a:xfrm>
          <a:prstGeom prst="rect">
            <a:avLst/>
          </a:prstGeom>
          <a:noFill/>
          <a:ln w="15875">
            <a:solidFill>
              <a:srgbClr val="008080"/>
            </a:solidFill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Герои программы:</a:t>
            </a:r>
            <a:endParaRPr lang="ru-RU" dirty="0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/>
              <a:t>      </a:t>
            </a:r>
            <a:r>
              <a:rPr lang="ru-RU" sz="2000" dirty="0" smtClean="0"/>
              <a:t>    Это участники </a:t>
            </a:r>
            <a:r>
              <a:rPr lang="ru-RU" sz="2000" dirty="0"/>
              <a:t>известной телепередачи «Улица Сезам», сказочные </a:t>
            </a:r>
            <a:r>
              <a:rPr lang="ru-RU" sz="2000" dirty="0" err="1"/>
              <a:t>персонажы</a:t>
            </a:r>
            <a:r>
              <a:rPr lang="ru-RU" sz="2000" dirty="0"/>
              <a:t> </a:t>
            </a:r>
            <a:r>
              <a:rPr lang="ru-RU" sz="2000" dirty="0" err="1"/>
              <a:t>Зелибоба</a:t>
            </a:r>
            <a:r>
              <a:rPr lang="ru-RU" sz="2000" dirty="0"/>
              <a:t>, Кубик, Бусинка, предлагающие множество интересных игр. В них ребенок не только учится сам, но и учит других — своих друзей, родителей. Кстати, взрослые члены семьи отмечают, что о многих секретах правильного питания они узнали от своих детей.  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/>
              <a:t>     </a:t>
            </a:r>
            <a:r>
              <a:rPr lang="ru-RU" sz="2000" dirty="0" smtClean="0"/>
              <a:t>      Немаловажно </a:t>
            </a:r>
            <a:r>
              <a:rPr lang="ru-RU" sz="2000" dirty="0"/>
              <a:t>и то, что </a:t>
            </a:r>
            <a:r>
              <a:rPr lang="ru-RU" sz="2000" b="1" dirty="0"/>
              <a:t>содержание программы </a:t>
            </a:r>
            <a:r>
              <a:rPr lang="ru-RU" sz="2000" dirty="0"/>
              <a:t>построено с учетом разных экономических условий. Авторы «Разговора о правильном питании» не согласны с весьма распространенным мнением о том, что здоровое питание — дорогое питание. Малыши в игре узнают о полезных и необременительных для семейного бюджета блюдах.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070083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Рисунок 5" descr="C:\Documents and Settings\Наталья\Рабочий стол\1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2330" y="1"/>
            <a:ext cx="1828800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42918"/>
            <a:ext cx="7772400" cy="2000264"/>
          </a:xfrm>
        </p:spPr>
        <p:txBody>
          <a:bodyPr/>
          <a:lstStyle/>
          <a:p>
            <a:pPr lvl="0">
              <a:lnSpc>
                <a:spcPct val="100000"/>
              </a:lnSpc>
            </a:pPr>
            <a:r>
              <a:rPr lang="ru-RU" sz="1600" b="0" i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</a:rPr>
              <a:t>Тематика, предложенная программой «Разговор о правильном питании»</a:t>
            </a:r>
            <a:br>
              <a:rPr lang="ru-RU" sz="1600" b="0" i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</a:rPr>
            </a:br>
            <a:r>
              <a:rPr lang="ru-RU" sz="1600" b="0" i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</a:rPr>
              <a:t> позволяет решать поставленные задачи не только в рамках факультативной  работы, но и на уроках по предметам базового  учебного плана.  Интеграция с другими учебными предметами представлена в виде схемы: </a:t>
            </a:r>
            <a:r>
              <a:rPr lang="ru-RU" b="0" dirty="0" smtClean="0">
                <a:solidFill>
                  <a:schemeClr val="tx1"/>
                </a:solidFill>
                <a:latin typeface="Arial" pitchFamily="34" charset="0"/>
              </a:rPr>
              <a:t/>
            </a:r>
            <a:br>
              <a:rPr lang="ru-RU" b="0" dirty="0" smtClean="0">
                <a:solidFill>
                  <a:schemeClr val="tx1"/>
                </a:solidFill>
                <a:latin typeface="Arial" pitchFamily="34" charset="0"/>
              </a:rPr>
            </a:br>
            <a:endParaRPr lang="ru-RU" dirty="0"/>
          </a:p>
        </p:txBody>
      </p:sp>
      <p:sp>
        <p:nvSpPr>
          <p:cNvPr id="107547" name="Line 27"/>
          <p:cNvSpPr>
            <a:spLocks noChangeShapeType="1"/>
          </p:cNvSpPr>
          <p:nvPr/>
        </p:nvSpPr>
        <p:spPr bwMode="auto">
          <a:xfrm flipH="1">
            <a:off x="1785918" y="3071810"/>
            <a:ext cx="342900" cy="3429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7546" name="Line 26"/>
          <p:cNvSpPr>
            <a:spLocks noChangeShapeType="1"/>
          </p:cNvSpPr>
          <p:nvPr/>
        </p:nvSpPr>
        <p:spPr bwMode="auto">
          <a:xfrm>
            <a:off x="6929454" y="3143248"/>
            <a:ext cx="228600" cy="3429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7545" name="Line 25"/>
          <p:cNvSpPr>
            <a:spLocks noChangeShapeType="1"/>
          </p:cNvSpPr>
          <p:nvPr/>
        </p:nvSpPr>
        <p:spPr bwMode="auto">
          <a:xfrm>
            <a:off x="5429256" y="3429000"/>
            <a:ext cx="571500" cy="12573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7544" name="Line 24"/>
          <p:cNvSpPr>
            <a:spLocks noChangeShapeType="1"/>
          </p:cNvSpPr>
          <p:nvPr/>
        </p:nvSpPr>
        <p:spPr bwMode="auto">
          <a:xfrm flipH="1">
            <a:off x="4500562" y="4214818"/>
            <a:ext cx="0" cy="3429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7540" name="Text Box 20"/>
          <p:cNvSpPr txBox="1">
            <a:spLocks noChangeArrowheads="1"/>
          </p:cNvSpPr>
          <p:nvPr/>
        </p:nvSpPr>
        <p:spPr bwMode="auto">
          <a:xfrm>
            <a:off x="857224" y="3714752"/>
            <a:ext cx="1485900" cy="8572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словарная работа, работа с текстом и предложениями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7539" name="Text Box 19"/>
          <p:cNvSpPr txBox="1">
            <a:spLocks noChangeArrowheads="1"/>
          </p:cNvSpPr>
          <p:nvPr/>
        </p:nvSpPr>
        <p:spPr bwMode="auto">
          <a:xfrm>
            <a:off x="3428992" y="3929066"/>
            <a:ext cx="1600200" cy="1357322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творческая работа, работа с текстом, проектная деятельность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7541" name="Text Box 21"/>
          <p:cNvSpPr txBox="1">
            <a:spLocks noChangeArrowheads="1"/>
          </p:cNvSpPr>
          <p:nvPr/>
        </p:nvSpPr>
        <p:spPr bwMode="auto">
          <a:xfrm>
            <a:off x="6858016" y="3714752"/>
            <a:ext cx="1371600" cy="857256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4492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работа над  задачей, расчёты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7538" name="Text Box 18"/>
          <p:cNvSpPr txBox="1">
            <a:spLocks noChangeArrowheads="1"/>
          </p:cNvSpPr>
          <p:nvPr/>
        </p:nvSpPr>
        <p:spPr bwMode="auto">
          <a:xfrm>
            <a:off x="1000100" y="5214950"/>
            <a:ext cx="2000264" cy="1071570"/>
          </a:xfrm>
          <a:prstGeom prst="rect">
            <a:avLst/>
          </a:prstGeom>
          <a:solidFill>
            <a:srgbClr val="FFFFFF"/>
          </a:solidFill>
          <a:ln w="317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практическая работа,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опыт, экскурсия, исследовательская деятельность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7537" name="Text Box 17"/>
          <p:cNvSpPr txBox="1">
            <a:spLocks noChangeArrowheads="1"/>
          </p:cNvSpPr>
          <p:nvPr/>
        </p:nvSpPr>
        <p:spPr bwMode="auto">
          <a:xfrm>
            <a:off x="5786446" y="5214950"/>
            <a:ext cx="2057400" cy="71438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аппликация, лепка, рисунок, плакат, роспись, поделки</a:t>
            </a:r>
            <a:endParaRPr kumimoji="0" lang="ru-RU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7543" name="Rectangle 23"/>
          <p:cNvSpPr>
            <a:spLocks noChangeArrowheads="1"/>
          </p:cNvSpPr>
          <p:nvPr/>
        </p:nvSpPr>
        <p:spPr bwMode="auto">
          <a:xfrm>
            <a:off x="2143108" y="2857496"/>
            <a:ext cx="4800600" cy="323850"/>
          </a:xfrm>
          <a:prstGeom prst="rect">
            <a:avLst/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Интеграция в содержание учебных предметов.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7542" name="Line 22"/>
          <p:cNvSpPr>
            <a:spLocks noChangeShapeType="1"/>
          </p:cNvSpPr>
          <p:nvPr/>
        </p:nvSpPr>
        <p:spPr bwMode="auto">
          <a:xfrm flipH="1">
            <a:off x="2571736" y="3429000"/>
            <a:ext cx="571500" cy="12573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7548" name="Rectangle 2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7550" name="Rectangle 30"/>
          <p:cNvSpPr>
            <a:spLocks noChangeArrowheads="1"/>
          </p:cNvSpPr>
          <p:nvPr/>
        </p:nvSpPr>
        <p:spPr bwMode="auto">
          <a:xfrm>
            <a:off x="22860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228528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u-RU" sz="1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7551" name="Rectangle 31"/>
          <p:cNvSpPr>
            <a:spLocks noChangeArrowheads="1"/>
          </p:cNvSpPr>
          <p:nvPr/>
        </p:nvSpPr>
        <p:spPr bwMode="auto">
          <a:xfrm>
            <a:off x="285720" y="3214686"/>
            <a:ext cx="91440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  Русский язык                            Литературное чтение                  	     Математика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7552" name="Rectangle 32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49121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endParaRPr kumimoji="0" lang="ru-RU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7553" name="Rectangle 33"/>
          <p:cNvSpPr>
            <a:spLocks noChangeArrowheads="1"/>
          </p:cNvSpPr>
          <p:nvPr/>
        </p:nvSpPr>
        <p:spPr bwMode="auto">
          <a:xfrm>
            <a:off x="0" y="4714884"/>
            <a:ext cx="91440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          Окружающий мир     			           Технология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7554" name="Rectangle 34"/>
          <p:cNvSpPr>
            <a:spLocks noChangeArrowheads="1"/>
          </p:cNvSpPr>
          <p:nvPr/>
        </p:nvSpPr>
        <p:spPr bwMode="auto">
          <a:xfrm>
            <a:off x="0" y="5357826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                       </a:t>
            </a:r>
            <a:endParaRPr kumimoji="0" lang="ru-RU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6" name="Line 2"/>
          <p:cNvSpPr>
            <a:spLocks noGrp="1" noChangeShapeType="1"/>
          </p:cNvSpPr>
          <p:nvPr>
            <p:ph type="dgm" idx="1"/>
          </p:nvPr>
        </p:nvSpPr>
        <p:spPr bwMode="auto">
          <a:xfrm flipH="1">
            <a:off x="4500561" y="3214686"/>
            <a:ext cx="142876" cy="214314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AutoShape 2"/>
          <p:cNvSpPr>
            <a:spLocks noGrp="1" noChangeArrowheads="1"/>
          </p:cNvSpPr>
          <p:nvPr>
            <p:ph type="title"/>
          </p:nvPr>
        </p:nvSpPr>
        <p:spPr>
          <a:xfrm>
            <a:off x="1785918" y="785794"/>
            <a:ext cx="6900882" cy="1119206"/>
          </a:xfrm>
        </p:spPr>
        <p:txBody>
          <a:bodyPr/>
          <a:lstStyle/>
          <a:p>
            <a:pPr algn="ctr"/>
            <a:r>
              <a:rPr lang="ru-RU" dirty="0"/>
              <a:t>Правильное питание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dirty="0"/>
              <a:t>    предполагает </a:t>
            </a:r>
            <a:r>
              <a:rPr lang="ru-RU" sz="2400" u="sng" dirty="0"/>
              <a:t>регулярность</a:t>
            </a:r>
            <a:r>
              <a:rPr lang="ru-RU" sz="2400" dirty="0"/>
              <a:t>. Ребенок должен знать, что в течение дня нужно есть 4 раза, желательно в одно и тоже время. Чтобы научиться «есть по часам», в специальной тетради на нарисованном циферблате должны указывать время завтрака, обеда, полдника и ужина, а еще — придумать веселые </a:t>
            </a:r>
            <a:r>
              <a:rPr lang="ru-RU" sz="2400" dirty="0" err="1"/>
              <a:t>стихи-зазывалочки</a:t>
            </a:r>
            <a:r>
              <a:rPr lang="ru-RU" sz="2400" dirty="0"/>
              <a:t>, при помощи которых можно было бы собирать всех членов семьи за общий стол (</a:t>
            </a:r>
            <a:r>
              <a:rPr lang="ru-RU" sz="2400" dirty="0" smtClean="0"/>
              <a:t>например</a:t>
            </a:r>
            <a:r>
              <a:rPr lang="ru-RU" sz="2400" dirty="0"/>
              <a:t>: </a:t>
            </a:r>
            <a:r>
              <a:rPr lang="ru-RU" sz="2400" i="1" u="sng" dirty="0"/>
              <a:t>«Девять утра, девять утра — завтракать пора», «Всем привет — настал обед!» </a:t>
            </a:r>
            <a:r>
              <a:rPr lang="ru-RU" sz="2400" dirty="0"/>
              <a:t>и т.д.).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673801" cy="2097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Каша или чипсы?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2000" b="1" dirty="0"/>
          </a:p>
          <a:p>
            <a:pPr>
              <a:lnSpc>
                <a:spcPct val="90000"/>
              </a:lnSpc>
            </a:pPr>
            <a:r>
              <a:rPr lang="ru-RU" sz="2000" b="1" dirty="0" smtClean="0"/>
              <a:t>«Конечно</a:t>
            </a:r>
            <a:r>
              <a:rPr lang="ru-RU" sz="2000" b="1" dirty="0"/>
              <a:t>, </a:t>
            </a:r>
            <a:r>
              <a:rPr lang="ru-RU" sz="2000" b="1" dirty="0" smtClean="0"/>
              <a:t>чипсы», </a:t>
            </a:r>
            <a:r>
              <a:rPr lang="ru-RU" sz="2000" b="1" dirty="0"/>
              <a:t>— скажет ребенок, и мама, устав бороться, пойдет у него на поводу. </a:t>
            </a:r>
            <a:endParaRPr lang="ru-RU" sz="2000" b="1" dirty="0" smtClean="0"/>
          </a:p>
          <a:p>
            <a:pPr>
              <a:lnSpc>
                <a:spcPct val="90000"/>
              </a:lnSpc>
              <a:buNone/>
            </a:pPr>
            <a:r>
              <a:rPr lang="ru-RU" sz="2000" b="1" dirty="0" smtClean="0"/>
              <a:t>          Но </a:t>
            </a:r>
            <a:r>
              <a:rPr lang="ru-RU" sz="2000" b="1" dirty="0"/>
              <a:t>есть, оказывается , дети, способные на этот вопрос ответить </a:t>
            </a:r>
            <a:r>
              <a:rPr lang="ru-RU" sz="2000" b="1" dirty="0" smtClean="0"/>
              <a:t>по </a:t>
            </a:r>
            <a:r>
              <a:rPr lang="ru-RU" sz="2000" b="1" dirty="0"/>
              <a:t>другому, и могут даже предложить родителям рецепт, как сделать кашу вкусной. </a:t>
            </a:r>
            <a:r>
              <a:rPr lang="ru-RU" sz="2000" b="1" dirty="0" smtClean="0"/>
              <a:t>Потому что я </a:t>
            </a:r>
            <a:r>
              <a:rPr lang="ru-RU" sz="2000" b="1" dirty="0"/>
              <a:t>детям </a:t>
            </a:r>
            <a:r>
              <a:rPr lang="ru-RU" sz="2000" b="1" dirty="0" smtClean="0"/>
              <a:t>рассказываю много о правильном питании</a:t>
            </a:r>
            <a:r>
              <a:rPr lang="ru-RU" sz="2000" b="1" dirty="0"/>
              <a:t>, </a:t>
            </a:r>
            <a:r>
              <a:rPr lang="ru-RU" sz="2000" b="1" dirty="0" smtClean="0"/>
              <a:t>с </a:t>
            </a:r>
            <a:r>
              <a:rPr lang="ru-RU" sz="2000" b="1" dirty="0"/>
              <a:t>ними </a:t>
            </a:r>
            <a:r>
              <a:rPr lang="ru-RU" sz="2000" b="1" dirty="0" smtClean="0"/>
              <a:t>играю </a:t>
            </a:r>
            <a:r>
              <a:rPr lang="ru-RU" sz="2000" b="1" dirty="0"/>
              <a:t>в </a:t>
            </a:r>
            <a:r>
              <a:rPr lang="ru-RU" sz="2000" b="1" dirty="0" smtClean="0"/>
              <a:t>« </a:t>
            </a:r>
            <a:r>
              <a:rPr lang="ru-RU" sz="2000" b="1" dirty="0"/>
              <a:t>питательные игры», </a:t>
            </a:r>
            <a:r>
              <a:rPr lang="ru-RU" sz="2000" b="1" dirty="0" smtClean="0"/>
              <a:t>поэтому они </a:t>
            </a:r>
            <a:r>
              <a:rPr lang="ru-RU" sz="2000" b="1" dirty="0"/>
              <a:t>сами в состоянии сделать правильный выбор. </a:t>
            </a:r>
          </a:p>
          <a:p>
            <a:pPr>
              <a:lnSpc>
                <a:spcPct val="90000"/>
              </a:lnSpc>
            </a:pPr>
            <a:r>
              <a:rPr lang="ru-RU" sz="2000" b="1" u="sng" dirty="0"/>
              <a:t>Формы и методы </a:t>
            </a:r>
            <a:r>
              <a:rPr lang="ru-RU" sz="2000" b="1" dirty="0"/>
              <a:t>реализации программы носят </a:t>
            </a:r>
            <a:r>
              <a:rPr lang="ru-RU" sz="2000" b="1" u="sng" dirty="0"/>
              <a:t>игровой характер</a:t>
            </a:r>
            <a:r>
              <a:rPr lang="ru-RU" sz="2000" b="1" dirty="0"/>
              <a:t>, что наиболее соответствует возрастным особенностям детей.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144463"/>
            <a:ext cx="2427273" cy="188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08292" y="5357826"/>
            <a:ext cx="1935708" cy="150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71856" y="0"/>
            <a:ext cx="2372144" cy="200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4" descr="Scan002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214290"/>
            <a:ext cx="1830634" cy="1050920"/>
          </a:xfrm>
          <a:prstGeom prst="rect">
            <a:avLst/>
          </a:prstGeom>
          <a:noFill/>
          <a:ln w="63500">
            <a:solidFill>
              <a:schemeClr val="folHlink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dirty="0"/>
              <a:t>Обеспечение школьного образования без потерь здоровья </a:t>
            </a:r>
            <a:r>
              <a:rPr lang="ru-RU" sz="2400" dirty="0" smtClean="0"/>
              <a:t>учащихся</a:t>
            </a:r>
            <a:endParaRPr lang="ru-RU" sz="2400" dirty="0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/>
              <a:t>     </a:t>
            </a:r>
            <a:r>
              <a:rPr lang="ru-RU" sz="1800" b="1" dirty="0" smtClean="0"/>
              <a:t>       На </a:t>
            </a:r>
            <a:r>
              <a:rPr lang="ru-RU" sz="1800" b="1" dirty="0"/>
              <a:t>сегодня каждый пятый школьник имеет хроническую патологию, у половины школьников отмечаются функциональные отклонения. Рост числа заболеваний среди школьников за последние годы стремительно набирает темпы.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/>
              <a:t>    </a:t>
            </a:r>
            <a:r>
              <a:rPr lang="ru-RU" sz="1800" b="1" dirty="0" smtClean="0"/>
              <a:t>        </a:t>
            </a:r>
            <a:r>
              <a:rPr lang="ru-RU" sz="1800" b="1" dirty="0"/>
              <a:t>Наряду с экологическими, социальными и наследственными факторами формированию этих заболеваний способствует большое </a:t>
            </a:r>
            <a:r>
              <a:rPr lang="ru-RU" sz="1800" b="1" dirty="0" err="1"/>
              <a:t>психоэмоциональное</a:t>
            </a:r>
            <a:r>
              <a:rPr lang="ru-RU" sz="1800" b="1" dirty="0"/>
              <a:t> напряжение, связанное с условиями жизни и обучения, трудности организации </a:t>
            </a:r>
            <a:r>
              <a:rPr lang="ru-RU" sz="1800" b="1" dirty="0" err="1"/>
              <a:t>здоровьесберегающего</a:t>
            </a:r>
            <a:r>
              <a:rPr lang="ru-RU" sz="1800" b="1" dirty="0"/>
              <a:t> обучения и воспитания школьников, особенно младших классов.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/>
              <a:t>    </a:t>
            </a:r>
            <a:r>
              <a:rPr lang="ru-RU" sz="1800" b="1" dirty="0" smtClean="0"/>
              <a:t>          </a:t>
            </a:r>
            <a:r>
              <a:rPr lang="ru-RU" sz="1800" b="1" dirty="0"/>
              <a:t>На современном этапе актуальной становится задача обеспечения школьного образования без потерь здоровья учащихся.</a:t>
            </a:r>
            <a:r>
              <a:rPr lang="ru-RU" sz="1800" dirty="0"/>
              <a:t>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5500702"/>
            <a:ext cx="1894909" cy="1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Игра</a:t>
            </a:r>
            <a:endParaRPr lang="ru-RU" dirty="0"/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2143116"/>
            <a:ext cx="7693025" cy="3943359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800" b="1" dirty="0"/>
          </a:p>
          <a:p>
            <a:pPr>
              <a:lnSpc>
                <a:spcPct val="80000"/>
              </a:lnSpc>
              <a:buNone/>
            </a:pPr>
            <a:r>
              <a:rPr lang="ru-RU" sz="1800" dirty="0" smtClean="0"/>
              <a:t>            Программа «Разговор о правильном питании» помогает </a:t>
            </a:r>
            <a:r>
              <a:rPr lang="ru-RU" sz="1800" dirty="0"/>
              <a:t>решать проблему адаптации младших школьников через </a:t>
            </a:r>
            <a:r>
              <a:rPr lang="ru-RU" sz="1800" dirty="0" smtClean="0"/>
              <a:t>игру, </a:t>
            </a:r>
            <a:r>
              <a:rPr lang="ru-RU" sz="1800" dirty="0"/>
              <a:t>снижает у них состояние психического дискомфорта, эмоционального напряжения, исчезает зависимость от окружающих, состояние враждебности друг к другу, тревожности, многие осознают отрицательные черты своего характера, происходит сплочение группы. </a:t>
            </a:r>
            <a:endParaRPr lang="ru-RU" sz="1800" b="1" dirty="0"/>
          </a:p>
          <a:p>
            <a:pPr>
              <a:lnSpc>
                <a:spcPct val="80000"/>
              </a:lnSpc>
              <a:buNone/>
            </a:pPr>
            <a:r>
              <a:rPr lang="ru-RU" sz="1800" b="1" dirty="0" smtClean="0"/>
              <a:t>                        Основная </a:t>
            </a:r>
            <a:r>
              <a:rPr lang="ru-RU" sz="1800" b="1" dirty="0"/>
              <a:t>форма занятий – игра.</a:t>
            </a:r>
            <a:r>
              <a:rPr lang="ru-RU" sz="1800" dirty="0"/>
              <a:t> </a:t>
            </a:r>
          </a:p>
        </p:txBody>
      </p:sp>
      <p:pic>
        <p:nvPicPr>
          <p:cNvPr id="4" name="Picture 5" descr="сканирова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4286256"/>
            <a:ext cx="6246829" cy="2382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268" name="Picture 4" descr="Рисунок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025" y="6308725"/>
            <a:ext cx="1606550" cy="398463"/>
          </a:xfrm>
          <a:prstGeom prst="rect">
            <a:avLst/>
          </a:prstGeom>
          <a:noFill/>
        </p:spPr>
      </p:pic>
      <p:pic>
        <p:nvPicPr>
          <p:cNvPr id="267270" name="Picture 6" descr="Рисунок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4075" y="6308725"/>
            <a:ext cx="1536700" cy="398463"/>
          </a:xfrm>
          <a:prstGeom prst="rect">
            <a:avLst/>
          </a:prstGeom>
          <a:noFill/>
        </p:spPr>
      </p:pic>
      <p:pic>
        <p:nvPicPr>
          <p:cNvPr id="267294" name="Picture 30" descr="060718150720_caeb4dez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67625" y="1916113"/>
            <a:ext cx="885825" cy="923925"/>
          </a:xfrm>
          <a:prstGeom prst="rect">
            <a:avLst/>
          </a:prstGeom>
          <a:noFill/>
        </p:spPr>
      </p:pic>
      <p:pic>
        <p:nvPicPr>
          <p:cNvPr id="267296" name="Picture 32" descr="thumb_9%EC%E0%E92008_%EA%F3%F1%EE%EA_%F2%EE%F0%F2%E0%7E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67175" y="3068638"/>
            <a:ext cx="1266825" cy="952500"/>
          </a:xfrm>
          <a:prstGeom prst="rect">
            <a:avLst/>
          </a:prstGeom>
          <a:noFill/>
        </p:spPr>
      </p:pic>
      <p:pic>
        <p:nvPicPr>
          <p:cNvPr id="267297" name="Picture 33" descr="gchIbTX7yi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27763" y="2565400"/>
            <a:ext cx="800100" cy="952500"/>
          </a:xfrm>
          <a:prstGeom prst="rect">
            <a:avLst/>
          </a:prstGeom>
          <a:noFill/>
        </p:spPr>
      </p:pic>
      <p:pic>
        <p:nvPicPr>
          <p:cNvPr id="267302" name="Picture 38" descr="88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916238" y="620713"/>
            <a:ext cx="1295400" cy="969962"/>
          </a:xfrm>
          <a:prstGeom prst="rect">
            <a:avLst/>
          </a:prstGeom>
          <a:noFill/>
        </p:spPr>
      </p:pic>
      <p:pic>
        <p:nvPicPr>
          <p:cNvPr id="267303" name="Picture 39" descr="28778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24750" y="404813"/>
            <a:ext cx="1143000" cy="857250"/>
          </a:xfrm>
          <a:prstGeom prst="rect">
            <a:avLst/>
          </a:prstGeom>
          <a:noFill/>
        </p:spPr>
      </p:pic>
      <p:pic>
        <p:nvPicPr>
          <p:cNvPr id="267305" name="Picture 41" descr="62_tn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156325" y="3716338"/>
            <a:ext cx="2303463" cy="2743200"/>
          </a:xfrm>
          <a:prstGeom prst="rect">
            <a:avLst/>
          </a:prstGeom>
          <a:noFill/>
        </p:spPr>
      </p:pic>
      <p:pic>
        <p:nvPicPr>
          <p:cNvPr id="267306" name="Picture 42" descr="210vedro1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476375" y="3716338"/>
            <a:ext cx="2482850" cy="2627312"/>
          </a:xfrm>
          <a:prstGeom prst="rect">
            <a:avLst/>
          </a:prstGeom>
          <a:noFill/>
        </p:spPr>
      </p:pic>
      <p:pic>
        <p:nvPicPr>
          <p:cNvPr id="267307" name="Picture 43" descr="1209889768_76308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1573213" cy="2781300"/>
          </a:xfrm>
          <a:prstGeom prst="rect">
            <a:avLst/>
          </a:prstGeom>
          <a:noFill/>
        </p:spPr>
      </p:pic>
      <p:pic>
        <p:nvPicPr>
          <p:cNvPr id="267308" name="Picture 44" descr="19949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795963" y="333375"/>
            <a:ext cx="1314450" cy="733425"/>
          </a:xfrm>
          <a:prstGeom prst="rect">
            <a:avLst/>
          </a:prstGeom>
          <a:noFill/>
        </p:spPr>
      </p:pic>
      <p:pic>
        <p:nvPicPr>
          <p:cNvPr id="267309" name="Picture 45" descr="cow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227763" y="1341438"/>
            <a:ext cx="1512887" cy="952500"/>
          </a:xfrm>
          <a:prstGeom prst="rect">
            <a:avLst/>
          </a:prstGeom>
          <a:noFill/>
        </p:spPr>
      </p:pic>
      <p:pic>
        <p:nvPicPr>
          <p:cNvPr id="267311" name="Picture 47" descr="350522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787900" y="260350"/>
            <a:ext cx="828675" cy="1143000"/>
          </a:xfrm>
          <a:prstGeom prst="rect">
            <a:avLst/>
          </a:prstGeom>
          <a:noFill/>
        </p:spPr>
      </p:pic>
      <p:pic>
        <p:nvPicPr>
          <p:cNvPr id="267312" name="Picture 48" descr="1194155624_garlic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763713" y="692150"/>
            <a:ext cx="720725" cy="720725"/>
          </a:xfrm>
          <a:prstGeom prst="rect">
            <a:avLst/>
          </a:prstGeom>
          <a:noFill/>
        </p:spPr>
      </p:pic>
      <p:pic>
        <p:nvPicPr>
          <p:cNvPr id="267313" name="Picture 49" descr="post-6057-1248428774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4643438" y="1557338"/>
            <a:ext cx="1104900" cy="1162050"/>
          </a:xfrm>
          <a:prstGeom prst="rect">
            <a:avLst/>
          </a:prstGeom>
          <a:noFill/>
        </p:spPr>
      </p:pic>
      <p:pic>
        <p:nvPicPr>
          <p:cNvPr id="267314" name="Picture 50" descr="21002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2555875" y="1844675"/>
            <a:ext cx="1143000" cy="10096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73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7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7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7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7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7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67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38889E-6 -6.66667E-6 C -0.00642 0.00555 -0.01145 0.01296 -0.0151 0.02222 C -0.01545 0.02314 -0.01371 0.02013 -0.01371 0.02013 C -0.01666 0.03287 -0.02048 0.04421 -0.0243 0.05648 C -0.02117 0.06689 -0.01753 0.06944 -0.0151 0.0787 C -0.01666 0.08865 -0.02013 0.09236 -0.0151 0.09884 C -0.01319 0.1074 -0.01024 0.11041 -0.00607 0.11712 C -0.00468 0.11944 -0.00242 0.12592 6.38889E-6 0.12731 C 0.0033 0.12939 0.00712 0.12986 0.0106 0.13124 C 0.01459 0.13703 0.01841 0.13726 0.02414 0.13935 C 0.0514 0.11643 0.09133 0.14097 0.12414 0.13333 C 0.14445 0.14004 0.14671 0.13356 0.13785 0.14537 C 0.14393 0.15416 0.1481 0.15439 0.15747 0.15763 C 0.15643 0.16157 0.15417 0.1655 0.15452 0.16967 C 0.15469 0.17291 0.15782 0.17476 0.15903 0.17777 C 0.16407 0.18935 0.16042 0.19953 0.16962 0.2081 C 0.17067 0.21273 0.17153 0.21759 0.17275 0.22222 C 0.17344 0.22499 0.17605 0.22731 0.1757 0.23032 C 0.17535 0.2331 0.17275 0.23425 0.17119 0.23634 C 0.16962 0.25023 0.16962 0.26481 0.16355 0.27662 C 0.16233 0.28587 0.16146 0.2949 0.15747 0.303 C 0.15469 0.30856 0.14844 0.31921 0.14844 0.31921 C 0.14636 0.31851 0.14393 0.31874 0.14237 0.31712 C 0.14115 0.31574 0.14219 0.31018 0.1408 0.31111 C 0.13681 0.31342 0.13577 0.32129 0.13178 0.32314 C 0.12535 0.32615 0.12883 0.32476 0.12119 0.32731 C 0.10556 0.32592 0.08976 0.32546 0.07414 0.32314 C 0.06077 0.32106 0.0474 0.30462 0.0349 0.29884 C 0.03386 0.2949 0.03212 0.29097 0.03178 0.2868 C 0.03074 0.27175 0.03942 0.27222 0.02414 0.2787 C 0.02223 0.27662 0.01928 0.27569 0.01824 0.27268 C 0.01754 0.27083 0.0198 0.26874 0.01962 0.26666 C 0.01893 0.25949 0.01494 0.24953 0.01355 0.24236 C 0.01563 0.23449 0.0139 0.22986 0.01216 0.22222 C 0.01442 0.21249 0.01511 0.20347 0.02275 0.19999 C 0.02726 0.19374 0.03126 0.19374 0.03785 0.19189 C 0.04428 0.1949 0.05087 0.19699 0.05747 0.19999 C 0.05226 0.21782 0.0533 0.21412 0.05608 0.23217 C 0.05417 0.24212 0.05452 0.25185 0.04688 0.25648 C 0.04202 0.25949 0.03178 0.26458 0.03178 0.26458 C 0.03074 0.26597 0.03021 0.26874 0.02883 0.26874 C 0.02657 0.26874 0.02466 0.26597 0.02275 0.26458 C 0.0165 0.25995 0.01094 0.25671 0.00452 0.25254 C 0.0014 0.24143 -0.00399 0.2368 -0.00763 0.22615 C -0.01145 0.21481 -0.01093 0.20601 -0.01666 0.19583 C -0.01614 0.1905 -0.0151 0.18518 -0.0151 0.17986 C -0.0151 0.17777 -0.01701 0.17569 -0.01666 0.17361 C -0.01562 0.16782 -0.01197 0.16319 -0.01058 0.15763 C -0.01874 0.15393 -0.02065 0.14537 -0.0243 0.13541 C -0.02482 0.13124 -0.02465 0.12685 -0.02586 0.12314 C -0.02673 0.1206 -0.02916 0.11944 -0.03038 0.11712 C -0.03124 0.11527 -0.0309 0.11296 -0.03176 0.11111 C -0.0335 0.1074 -0.03576 0.10439 -0.03784 0.10092 C -0.04062 0.09004 -0.04531 0.08958 -0.05312 0.0868 C -0.0526 0.08472 -0.05069 0.0824 -0.05156 0.08078 C -0.05277 0.07847 -0.05555 0.07939 -0.05763 0.0787 C -0.07308 0.07407 -0.0684 0.07523 -0.08333 0.07268 C -0.09045 0.07592 -0.09774 0.08032 -0.10451 0.08472 C -0.11354 0.1037 -0.10937 0.09583 -0.11666 0.10902 C -0.11718 0.11111 -0.11735 0.11319 -0.11822 0.11504 C -0.11892 0.11666 -0.12065 0.11736 -0.12117 0.11921 C -0.12638 0.13425 -0.12586 0.14351 -0.13489 0.15555 C -0.13541 0.16087 -0.13489 0.16666 -0.13645 0.17175 C -0.13715 0.17407 -0.13975 0.17384 -0.14097 0.17569 C -0.14201 0.17731 -0.14201 0.17962 -0.14253 0.18171 C -0.14496 0.18032 -0.14739 0.17824 -0.14999 0.17777 C -0.1552 0.17708 -0.1559 0.18564 -0.1592 0.18981 C -0.16284 0.20486 -0.16076 0.19814 -0.1651 0.20995 C -0.16683 0.22291 -0.17291 0.2412 -0.18038 0.25046 C -0.18558 0.27291 -0.19305 0.2949 -0.21058 0.303 C -0.21301 0.31226 -0.21284 0.31111 -0.20451 0.31111 " pathEditMode="relative" ptsTypes="ffffffffffffffffffffffffffffffffffffffffffffffffffffffffffffffffffffffA">
                                      <p:cBhvr>
                                        <p:cTn id="21" dur="2000" fill="hold"/>
                                        <p:tgtEl>
                                          <p:spTgt spid="2672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375 0.08796 L -0.40591 0.40301 " pathEditMode="relative" ptsTypes="AA">
                                      <p:cBhvr>
                                        <p:cTn id="25" dur="2000" fill="hold"/>
                                        <p:tgtEl>
                                          <p:spTgt spid="2672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48148E-6 L -0.60642 0.35695 " pathEditMode="relative" ptsTypes="AA">
                                      <p:cBhvr>
                                        <p:cTn id="29" dur="2000" fill="hold"/>
                                        <p:tgtEl>
                                          <p:spTgt spid="2672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8 -0.00996 C -0.01841 -0.00417 -0.01997 -0.00023 -0.03056 0.00208 C -0.03351 0.00486 -0.03611 0.00856 -0.03959 0.01018 C -0.04271 0.01157 -0.04879 0.01435 -0.04879 0.01458 C -0.05417 0.02523 -0.06407 0.02546 -0.07292 0.02847 C -0.08021 0.03773 -0.07118 0.0287 -0.08056 0.03032 C -0.08316 0.03078 -0.08542 0.03333 -0.08802 0.03449 C -0.09705 0.03889 -0.10643 0.04259 -0.11545 0.04653 C -0.12848 0.06389 -0.10782 0.03819 -0.13073 0.05671 C -0.13264 0.05856 -0.13299 0.06273 -0.13507 0.06481 C -0.13733 0.0669 -0.14028 0.06736 -0.14289 0.06875 C -0.14618 0.06805 -0.14983 0.0662 -0.1533 0.06666 C -0.15504 0.0669 -0.15608 0.07037 -0.15799 0.07083 C -0.15955 0.07129 -0.16077 0.06898 -0.1625 0.06875 C -0.1724 0.0669 -0.18282 0.0662 -0.19271 0.06481 C -0.21059 0.05046 -0.21841 0.05092 -0.24115 0.04861 C -0.26667 0.04606 -0.29115 0.04259 -0.31684 0.04051 C -0.31806 0.03773 -0.31806 0.03379 -0.31997 0.03241 C -0.32205 0.03102 -0.33403 0.0412 -0.33802 0.04259 C -0.34115 0.05278 -0.34358 0.05903 -0.35174 0.06273 C -0.35417 0.07222 -0.35799 0.07176 -0.36389 0.07685 C -0.36493 0.07893 -0.36563 0.08102 -0.36684 0.08287 C -0.36823 0.08495 -0.37014 0.08657 -0.37136 0.08889 C -0.37275 0.09143 -0.37275 0.09514 -0.37448 0.09699 C -0.37604 0.09884 -0.37848 0.09838 -0.38056 0.09907 C -0.38403 0.11018 -0.38594 0.11782 -0.39115 0.12731 C -0.39219 0.13194 -0.39375 0.13657 -0.3941 0.14143 C -0.39514 0.15926 -0.39045 0.15046 -0.39723 0.16782 C -0.40209 0.19421 -0.39775 0.17407 -0.40469 0.19815 C -0.40591 0.20208 -0.40782 0.21018 -0.40782 0.21041 C -0.40729 0.21412 -0.40591 0.21805 -0.40625 0.22222 C -0.40643 0.22592 -0.4132 0.24213 -0.41389 0.24444 C -0.41459 0.24699 -0.41459 0.25 -0.41545 0.25254 C -0.41667 0.25625 -0.4191 0.25903 -0.41997 0.26273 C -0.42032 0.26458 -0.41545 0.25879 -0.41684 0.25879 C -0.4191 0.25879 -0.42084 0.26134 -0.42292 0.26273 C -0.42518 0.27153 -0.42969 0.27176 -0.43507 0.27685 C -0.44028 0.28171 -0.44271 0.28657 -0.44879 0.28889 C -0.45087 0.30092 -0.45191 0.30023 -0.46077 0.30324 C -0.48125 0.31944 -0.50417 0.32616 -0.52743 0.33333 C -0.53334 0.33102 -0.53681 0.32708 -0.54115 0.32129 C -0.54219 0.31782 -0.54271 0.31412 -0.5441 0.31111 C -0.54532 0.30856 -0.54827 0.30787 -0.54879 0.30509 C -0.54948 0.30185 -0.54775 0.29838 -0.54723 0.29514 C -0.55278 0.2875 -0.5533 0.28403 -0.55625 0.27477 C -0.55799 0.26921 -0.56233 0.25879 -0.56233 0.25903 C -0.56164 0.24028 -0.56424 0.2 -0.55938 0.17986 C -0.57188 0.17407 -0.55591 0.18356 -0.55938 0.16991 C -0.56059 0.16481 -0.56545 0.16319 -0.56841 0.15972 C -0.57032 0.14953 -0.5717 0.13981 -0.57292 0.1294 C -0.5691 0.11504 -0.57292 0.13287 -0.57292 0.11528 C -0.57292 0.10903 -0.57188 0.10301 -0.57136 0.09699 C -0.57414 0.08611 -0.57309 0.08032 -0.58056 0.07685 C -0.59167 0.06203 -0.60973 0.06528 -0.62448 0.06273 C -0.63473 0.06504 -0.63629 0.06481 -0.64723 0.07083 C -0.65573 0.07546 -0.65139 0.07801 -0.66233 0.08102 C -0.67084 0.09213 -0.675 0.09282 -0.68664 0.08889 C -0.69254 0.09722 -0.69115 0.10208 -0.68664 0.11111 C -0.68542 0.11736 -0.68316 0.12315 -0.68212 0.1294 C -0.68195 0.13032 -0.68039 0.15185 -0.679 0.1537 C -0.6757 0.1581 -0.67032 0.15926 -0.66684 0.16366 C -0.66441 0.175 -0.66771 0.1662 -0.66077 0.17176 C -0.65782 0.17407 -0.65591 0.18055 -0.65469 0.18403 C -0.65417 0.18866 -0.65434 0.19352 -0.6533 0.19815 C -0.65278 0.20046 -0.65 0.20185 -0.65018 0.20416 C -0.65052 0.20741 -0.65313 0.20949 -0.65469 0.21227 C -0.64375 0.21967 -0.64532 0.21852 -0.64879 0.23657 C -0.6441 0.24259 -0.64549 0.24537 -0.63959 0.25069 C -0.6349 0.26018 -0.63021 0.26504 -0.62292 0.27083 C -0.62084 0.28194 -0.61684 0.28703 -0.61077 0.29514 C -0.60816 0.31065 -0.61146 0.29745 -0.60018 0.31528 C -0.58941 0.33217 -0.59948 0.32361 -0.58802 0.33148 C -0.58316 0.34028 -0.57709 0.34606 -0.57136 0.3537 C -0.56632 0.37199 -0.56059 0.39028 -0.55018 0.40416 C -0.54914 0.40949 -0.54879 0.41528 -0.54723 0.42037 C -0.54618 0.42338 -0.54358 0.42523 -0.54271 0.42847 C -0.53924 0.44143 -0.54202 0.45416 -0.53212 0.46273 C -0.52934 0.47338 -0.52344 0.48403 -0.51841 0.49305 C -0.52153 0.51458 -0.52587 0.51643 -0.51841 0.51111 " pathEditMode="relative" rAng="0" ptsTypes="ffffffffffffffffffffffffffffffffffffffffffffffffffffffffffffffffffffffffffffffA">
                                      <p:cBhvr>
                                        <p:cTn id="33" dur="2000" fill="hold"/>
                                        <p:tgtEl>
                                          <p:spTgt spid="2673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200" y="26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3.7037E-6 C -0.0066 -0.00301 -0.01285 -0.0044 -0.0198 -0.00602 C -0.03126 -0.01135 -0.03924 -0.00764 -0.05157 -0.00602 C -0.06997 0.00023 -0.09115 -0.00602 -0.1106 -0.00394 C -0.12917 -0.00533 -0.1382 -0.00741 -0.1547 3.7037E-6 C -0.15626 0.00139 -0.15747 0.0037 -0.15921 0.00416 C -0.16077 0.00463 -0.16216 0.00254 -0.16372 0.00208 C -0.16772 0.00115 -0.17188 0.00069 -0.17588 3.7037E-6 C -0.18456 0.00393 -0.19272 0.00509 -0.20157 0.00208 C -0.20522 0.00671 -0.20869 0.0074 -0.21216 0.01227 C -0.21025 0.02222 -0.20956 0.02615 -0.21824 0.02222 C -0.2172 0.02361 -0.21667 0.02592 -0.21529 0.02639 C -0.21129 0.02754 -0.20817 0.0206 -0.20608 0.01828 C -0.20105 0.0125 -0.19567 0.00879 -0.18942 0.00602 C -0.19046 0.00324 -0.19289 0.00092 -0.19254 -0.00209 C -0.19237 -0.00394 -0.18195 -0.01135 -0.18039 -0.01204 C -0.17518 -0.01898 -0.16945 -0.02037 -0.16372 -0.02616 C -0.14445 -0.04514 -0.12449 -0.0581 -0.10001 -0.0625 C -0.07865 -0.07246 -0.05591 -0.0794 -0.03334 -0.07477 C -0.03091 -0.0757 -0.01841 -0.08218 -0.02275 -0.0706 C -0.02449 -0.06597 -0.02987 -0.06667 -0.03334 -0.06459 C -0.03091 -0.06389 -0.02796 -0.06459 -0.02588 -0.0625 C -0.0231 -0.05949 -0.0198 -0.05047 -0.0198 -0.05047 C -0.02032 -0.04838 -0.02171 -0.04653 -0.02136 -0.04445 C -0.02101 -0.04213 -0.0191 -0.04051 -0.01824 -0.03843 C -0.01494 -0.02963 -0.01407 -0.01945 -0.01216 -0.00996 C -0.00365 -0.01875 0.00451 -0.02454 0.0151 -0.02824 C 0.03263 -0.0456 0.02274 -0.03727 0.0453 -0.05255 C 0.05051 -0.05602 0.06197 -0.05857 0.06197 -0.05857 C 0.07065 -0.05787 0.07916 -0.05579 0.08784 -0.05648 C 0.08923 -0.05648 0.0894 -0.06042 0.09079 -0.06065 C 0.0934 -0.06111 0.10277 -0.05764 0.10607 -0.05648 C 0.10902 -0.05787 0.11197 -0.06019 0.1151 -0.06065 C 0.12239 -0.06181 0.11822 -0.05116 0.12117 -0.06667 C 0.12603 -0.06204 0.13072 -0.06111 0.13628 -0.05857 C 0.13784 -0.04422 0.1394 -0.04398 0.14235 -0.03218 C 0.14374 -0.02037 0.14843 -0.00047 0.1453 0.01227 C 0.14478 0.01898 0.14322 0.02569 0.14392 0.0324 C 0.14426 0.03565 0.1486 0.03727 0.14843 0.04051 C 0.14808 0.04537 0.14235 0.05254 0.14235 0.05254 C 0.14096 0.05972 0.14096 0.06227 0.13784 0.06875 C 0.13558 0.07361 0.1302 0.08287 0.1302 0.08287 C 0.1276 0.09259 0.12308 0.10185 0.11961 0.11111 C 0.11892 0.11319 0.11458 0.11759 0.11353 0.11921 C 0.10763 0.1294 0.10242 0.13842 0.0953 0.14745 C 0.09305 0.15694 0.08905 0.16389 0.08471 0.17176 C 0.08072 0.17916 0.07586 0.18588 0.07274 0.19398 C 0.07048 0.2 0.06874 0.20532 0.0651 0.21018 C 0.06388 0.2118 0.06197 0.21273 0.06058 0.21412 C 0.05642 0.21852 0.05381 0.22523 0.04999 0.23032 C 0.046 0.24537 0.05173 0.22731 0.04392 0.24051 C 0.04287 0.24213 0.04357 0.24514 0.04235 0.24653 C 0.04027 0.2493 0.03732 0.25046 0.03471 0.25254 C 0.03124 0.25972 0.02985 0.26852 0.02569 0.27477 C 0.02291 0.27893 0.01666 0.2868 0.01666 0.2868 C 0.01562 0.29213 0.01215 0.29768 0.01353 0.30301 C 0.01926 0.32615 0.02499 0.28518 0.01961 0.31319 C 0.01735 0.33773 0.01319 0.36157 0.00902 0.38588 C 0.00798 0.39213 0.00607 0.39815 0.00451 0.40416 C 0.00346 0.4081 0.00138 0.4162 0.00138 0.4162 C -0.00018 0.43264 -0.00574 0.4456 -0.0106 0.46065 C -0.01303 0.47615 -0.01685 0.48773 -0.02275 0.50115 C -0.02501 0.51389 -0.02622 0.52685 -0.02883 0.53935 C -0.03126 0.55185 -0.03751 0.56365 -0.04098 0.57569 C -0.03994 0.58379 -0.03803 0.5919 -0.03803 0.6 C -0.03803 0.60231 -0.04011 0.60393 -0.04098 0.60602 C -0.04376 0.61365 -0.04497 0.62106 -0.04862 0.62824 C -0.04654 0.63935 -0.04723 0.63865 -0.05313 0.64653 C -0.05435 0.65463 -0.054 0.67014 -0.05765 0.67685 C -0.05921 0.67963 -0.06164 0.68078 -0.06372 0.68287 C -0.06685 0.69467 -0.0731 0.69791 -0.07883 0.70717 C -0.08525 0.71713 -0.07883 0.70903 -0.0849 0.72129 C -0.09011 0.73148 -0.10504 0.73032 -0.11216 0.73125 C -0.11581 0.7169 -0.11355 0.72268 -0.11824 0.71319 C -0.1172 0.71041 -0.11494 0.7081 -0.11529 0.70509 C -0.11685 0.69305 -0.12674 0.71088 -0.11529 0.6949 C -0.11147 0.6831 -0.1073 0.68287 -0.11216 0.67268 C -0.11112 0.66944 -0.10851 0.6662 -0.10921 0.66273 C -0.10956 0.66065 -0.11372 0.66666 -0.11372 0.66458 C -0.11372 0.66134 -0.10921 0.65671 -0.10921 0.65671 " pathEditMode="relative" ptsTypes="fffffffffffffffffffffffffffffffffffffffffffffffffffffffffffffffffffffffffffffffA">
                                      <p:cBhvr>
                                        <p:cTn id="37" dur="2000" fill="hold"/>
                                        <p:tgtEl>
                                          <p:spTgt spid="2673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94 0.05139 L 0.01476 0.6919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673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" y="32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89 0.15092 C -0.07987 0.15902 -0.12882 0.17893 -0.12882 0.1949 C -0.12882 0.20949 -0.08091 0.22037 -0.01684 0.22037 C 0.04704 0.22037 0.10104 0.20949 0.10104 0.1949 C 0.10104 0.17893 0.04513 0.175 -0.01893 0.18564 C -0.08195 0.19768 -0.12882 0.21759 -0.12882 0.23217 C -0.12882 0.24699 -0.07987 0.25902 -0.01684 0.25902 C 0.04704 0.25902 0.10104 0.24699 0.10104 0.23217 C 0.10104 0.21759 0.04513 0.21365 -0.01789 0.2243 C -0.08195 0.23495 -0.12882 0.25486 -0.12882 0.26967 C -0.12882 0.28564 -0.07987 0.29768 -0.01598 0.29768 C 0.04704 0.29768 0.10104 0.28564 0.10104 0.26967 C 0.10104 0.25625 0.04513 0.25231 -0.01789 0.26157 C -0.08091 0.27222 -0.12882 0.29351 -0.12882 0.30833 C -0.12882 0.32291 -0.07882 0.33495 -0.01598 0.33495 C 0.04913 0.33495 0.10104 0.32291 0.10104 0.30833 C 0.10104 0.29351 0.04618 0.28958 -0.01684 0.30023 C -0.07987 0.31088 -0.12882 0.33101 -0.12882 0.3456 C -0.12882 0.36157 -0.07882 0.37222 -0.01494 0.37222 C 0.04913 0.37222 0.10104 0.36018 0.10104 0.3456 C 0.10104 0.33101 0.04618 0.32685 -0.01684 0.3375 C -0.07987 0.34814 -0.12882 0.36967 -0.12882 0.38287 C -0.12882 0.39768 -0.07796 0.40949 -0.01494 0.40949 C 0.04913 0.40949 0.10104 0.39768 0.10104 0.38287 C 0.10104 0.36967 0.04704 0.36551 -0.01684 0.375 C -0.07987 0.38564 -0.12882 0.40694 -0.12882 0.42152 C -0.12882 0.43495 -0.07796 0.44814 -0.01389 0.44814 C 0.05017 0.44814 0.10104 0.43634 0.10104 0.42152 C 0.10104 0.40694 0.04704 0.40301 -0.01598 0.41365 C -0.07882 0.4243 -0.12987 0.44421 -0.12882 0.45902 C -0.12796 0.47361 -0.07796 0.48426 -0.01389 0.48426 C 0.05017 0.48426 0.10104 0.47222 0.10104 0.45764 C 0.10104 0.44421 0.04913 0.44027 -0.01389 0.45231 " pathEditMode="relative" rAng="0" ptsTypes="fffffffffffffffffffffffffffffffff">
                                      <p:cBhvr>
                                        <p:cTn id="45" dur="2000" fill="hold"/>
                                        <p:tgtEl>
                                          <p:spTgt spid="2673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" y="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5.18519E-6 C 0.10556 0.2192 0.21128 0.43865 0.25451 0.53124 C 0.29774 0.62383 0.25608 0.55277 0.25903 0.55555 C 0.26198 0.55832 0.27049 0.54814 0.27274 0.54745 " pathEditMode="relative" ptsTypes="aaaA">
                                      <p:cBhvr>
                                        <p:cTn id="49" dur="2000" fill="hold"/>
                                        <p:tgtEl>
                                          <p:spTgt spid="2673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8 0.01065 L 0.4882 0.47246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673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00" y="23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3.7037E-7 L 0.18906 0.2625 " pathEditMode="relative" ptsTypes="AA">
                                      <p:cBhvr>
                                        <p:cTn id="57" dur="2000" fill="hold"/>
                                        <p:tgtEl>
                                          <p:spTgt spid="2673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05556E-6 6.66667E-6 L 0.43317 0.33612 " pathEditMode="relative" ptsTypes="AA">
                                      <p:cBhvr>
                                        <p:cTn id="61" dur="2000" fill="hold"/>
                                        <p:tgtEl>
                                          <p:spTgt spid="2673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ru-RU" sz="2000" dirty="0" smtClean="0"/>
              <a:t>            Непринужденное дружеское отношение с детьми. Принимаю ребенка таким, какой он есть. Добиваюсь того, чтобы ребенок говорил на уроках более открыто и раскованно. Ребенок – хозяин своего положения. Игру нельзя торопить и замедлять.</a:t>
            </a:r>
            <a:endParaRPr lang="ru-RU" sz="2000" b="1" dirty="0" smtClean="0"/>
          </a:p>
          <a:p>
            <a:pPr>
              <a:lnSpc>
                <a:spcPct val="80000"/>
              </a:lnSpc>
              <a:buNone/>
            </a:pPr>
            <a:r>
              <a:rPr lang="ru-RU" sz="2000" b="1" dirty="0" smtClean="0"/>
              <a:t>       Процесс игры складывается из четырех этапов: </a:t>
            </a:r>
          </a:p>
          <a:p>
            <a:pPr>
              <a:lnSpc>
                <a:spcPct val="80000"/>
              </a:lnSpc>
            </a:pPr>
            <a:r>
              <a:rPr lang="ru-RU" sz="2000" b="1" dirty="0" smtClean="0"/>
              <a:t>-Объединение детей в группу</a:t>
            </a:r>
          </a:p>
          <a:p>
            <a:pPr>
              <a:lnSpc>
                <a:spcPct val="80000"/>
              </a:lnSpc>
            </a:pPr>
            <a:r>
              <a:rPr lang="ru-RU" sz="2000" b="1" dirty="0" smtClean="0"/>
              <a:t>-Рассказы</a:t>
            </a:r>
          </a:p>
          <a:p>
            <a:pPr>
              <a:lnSpc>
                <a:spcPct val="80000"/>
              </a:lnSpc>
            </a:pPr>
            <a:r>
              <a:rPr lang="ru-RU" sz="2000" b="1" dirty="0" smtClean="0"/>
              <a:t>-Игры</a:t>
            </a:r>
          </a:p>
          <a:p>
            <a:pPr>
              <a:lnSpc>
                <a:spcPct val="80000"/>
              </a:lnSpc>
            </a:pPr>
            <a:r>
              <a:rPr lang="ru-RU" sz="2000" b="1" dirty="0" smtClean="0"/>
              <a:t>-Обсуждение.</a:t>
            </a:r>
            <a:endParaRPr lang="ru-RU" sz="2000" dirty="0" smtClean="0"/>
          </a:p>
          <a:p>
            <a:pPr>
              <a:lnSpc>
                <a:spcPct val="80000"/>
              </a:lnSpc>
              <a:buNone/>
            </a:pPr>
            <a:r>
              <a:rPr lang="ru-RU" sz="2000" dirty="0" smtClean="0"/>
              <a:t>    </a:t>
            </a:r>
          </a:p>
          <a:p>
            <a:pPr>
              <a:lnSpc>
                <a:spcPct val="80000"/>
              </a:lnSpc>
              <a:buNone/>
            </a:pPr>
            <a:r>
              <a:rPr lang="ru-RU" sz="2000" dirty="0" smtClean="0"/>
              <a:t>           Эффективность работы группы состоит в том, на сколько изменился образ Я, на сколько он меняется. Для развития ребенка как личности группа представляется незаменимой.  </a:t>
            </a:r>
          </a:p>
          <a:p>
            <a:endParaRPr lang="ru-RU" dirty="0"/>
          </a:p>
        </p:txBody>
      </p:sp>
      <p:pic>
        <p:nvPicPr>
          <p:cNvPr id="4" name="Picture 17" descr="P100048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0"/>
            <a:ext cx="3071834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0" dirty="0"/>
              <a:t>Задачи, которые решаются в процессе игры:</a:t>
            </a:r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2000" dirty="0"/>
          </a:p>
          <a:p>
            <a:pPr>
              <a:lnSpc>
                <a:spcPct val="90000"/>
              </a:lnSpc>
            </a:pPr>
            <a:r>
              <a:rPr lang="ru-RU" sz="2000" dirty="0"/>
              <a:t>-чувство переживания;</a:t>
            </a:r>
          </a:p>
          <a:p>
            <a:pPr>
              <a:lnSpc>
                <a:spcPct val="90000"/>
              </a:lnSpc>
            </a:pPr>
            <a:r>
              <a:rPr lang="ru-RU" sz="2000" dirty="0"/>
              <a:t>-развивается система самооценки, </a:t>
            </a:r>
            <a:endParaRPr lang="ru-RU" sz="2000" dirty="0" smtClean="0"/>
          </a:p>
          <a:p>
            <a:pPr>
              <a:lnSpc>
                <a:spcPct val="90000"/>
              </a:lnSpc>
              <a:buNone/>
            </a:pPr>
            <a:r>
              <a:rPr lang="ru-RU" sz="2000" dirty="0" smtClean="0"/>
              <a:t>       самосознания</a:t>
            </a:r>
            <a:r>
              <a:rPr lang="ru-RU" sz="2000" dirty="0"/>
              <a:t>, появляется уверенность в себе;</a:t>
            </a:r>
          </a:p>
          <a:p>
            <a:pPr>
              <a:lnSpc>
                <a:spcPct val="90000"/>
              </a:lnSpc>
            </a:pPr>
            <a:r>
              <a:rPr lang="ru-RU" sz="2000" dirty="0"/>
              <a:t>-ребенок получает опыт новых взаимоотношений;</a:t>
            </a:r>
          </a:p>
          <a:p>
            <a:pPr>
              <a:lnSpc>
                <a:spcPct val="90000"/>
              </a:lnSpc>
            </a:pPr>
            <a:r>
              <a:rPr lang="ru-RU" sz="2000" dirty="0"/>
              <a:t>-специфичность обстановки, контакта;</a:t>
            </a:r>
          </a:p>
          <a:p>
            <a:pPr>
              <a:lnSpc>
                <a:spcPct val="90000"/>
              </a:lnSpc>
            </a:pPr>
            <a:r>
              <a:rPr lang="ru-RU" sz="2000" dirty="0"/>
              <a:t>-безоговорочная симпатия и участие к каждому ребенку.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 dirty="0"/>
              <a:t>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 dirty="0"/>
              <a:t>     </a:t>
            </a:r>
            <a:r>
              <a:rPr lang="ru-RU" sz="2000" b="1" dirty="0" smtClean="0"/>
              <a:t>    Важный </a:t>
            </a:r>
            <a:r>
              <a:rPr lang="ru-RU" sz="2000" b="1" dirty="0"/>
              <a:t>фактор на занятиях играет улыбка, активность самого ребенка.</a:t>
            </a:r>
            <a:r>
              <a:rPr lang="ru-RU" sz="2000" dirty="0"/>
              <a:t> </a:t>
            </a:r>
          </a:p>
        </p:txBody>
      </p:sp>
      <p:pic>
        <p:nvPicPr>
          <p:cNvPr id="4" name="Picture 4" descr="P10004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1357298"/>
            <a:ext cx="2714612" cy="2035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Игра</a:t>
            </a:r>
            <a:endParaRPr lang="ru-RU" dirty="0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ru-RU" sz="2400" b="1" dirty="0" smtClean="0"/>
              <a:t>        Мы </a:t>
            </a:r>
            <a:r>
              <a:rPr lang="ru-RU" sz="2400" b="1" dirty="0"/>
              <a:t>познаем детей игрою, ей мы ободряем и одобряем их, вводим в другой ритм и образ жизни, в мир Радости. И так день за днем мы ведем наших детей по тропе знаний, на которой они учатся различать зло и добро, познают себя и окружающий мир, на этой тропе нет способных и неспособных, здесь все равны, а мы беспрестанно учимся у них преданности, открытости, любви.</a:t>
            </a:r>
          </a:p>
        </p:txBody>
      </p:sp>
      <p:pic>
        <p:nvPicPr>
          <p:cNvPr id="4" name="Рисунок 3" descr="C:\Documents and Settings\Наталья\Мои документы\2-2 Фото\BKDC179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142852"/>
            <a:ext cx="2368541" cy="1884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Documents and Settings\Наталья\Мои документы\2-2 Фото\100SSCAM\SSA4252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142852"/>
            <a:ext cx="2286016" cy="1816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1624"/>
            <a:ext cx="7772400" cy="1698615"/>
          </a:xfrm>
        </p:spPr>
        <p:txBody>
          <a:bodyPr/>
          <a:lstStyle/>
          <a:p>
            <a:pPr algn="ctr" eaLnBrk="1" hangingPunct="1"/>
            <a:r>
              <a:rPr lang="ru-RU" sz="2400" i="1" dirty="0" smtClean="0"/>
              <a:t>В конце изучения программы «Разговор о правильном питании» у учащихся </a:t>
            </a:r>
            <a:r>
              <a:rPr lang="ru-RU" sz="2400" b="1" i="1" dirty="0" smtClean="0"/>
              <a:t>должны быть сформированы приоритетные позиции:</a:t>
            </a:r>
            <a:r>
              <a:rPr lang="ru-RU" sz="2400" i="1" dirty="0" smtClean="0"/>
              <a:t> </a:t>
            </a:r>
          </a:p>
        </p:txBody>
      </p:sp>
      <p:sp>
        <p:nvSpPr>
          <p:cNvPr id="16387" name="Rectangle 15"/>
          <p:cNvSpPr>
            <a:spLocks noChangeArrowheads="1"/>
          </p:cNvSpPr>
          <p:nvPr/>
        </p:nvSpPr>
        <p:spPr bwMode="auto">
          <a:xfrm>
            <a:off x="571500" y="2285991"/>
            <a:ext cx="8286750" cy="384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buFontTx/>
              <a:buChar char="•"/>
              <a:tabLst>
                <a:tab pos="409575" algn="l"/>
              </a:tabLst>
            </a:pPr>
            <a:r>
              <a:rPr lang="ru-RU" sz="28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чувство собственной ответственности за правильное развитие организма на основе рационального питания; </a:t>
            </a:r>
            <a:endParaRPr lang="ru-RU" sz="2400" dirty="0">
              <a:ea typeface="Calibri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tabLst>
                <a:tab pos="409575" algn="l"/>
              </a:tabLst>
            </a:pPr>
            <a:r>
              <a:rPr lang="ru-RU" sz="2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понимание необходимости употребления продуктов питания в соответствии с их пищевой и энергетической ценностью; </a:t>
            </a:r>
            <a:endParaRPr lang="ru-RU" sz="2400" dirty="0">
              <a:ea typeface="Calibri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tabLst>
                <a:tab pos="409575" algn="l"/>
              </a:tabLst>
            </a:pPr>
            <a:r>
              <a:rPr lang="ru-RU" sz="2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ежедневное соблюдение правил гигиены и техники безопасности в процессе хранения и приготовления пищи; </a:t>
            </a:r>
            <a:endParaRPr lang="ru-RU" sz="2400" dirty="0">
              <a:ea typeface="Calibri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  <a:tabLst>
                <a:tab pos="409575" algn="l"/>
              </a:tabLst>
            </a:pPr>
            <a:r>
              <a:rPr lang="ru-RU" sz="2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отношение к здоровому питанию как к профилактике заболеваний пищеварительной и </a:t>
            </a:r>
            <a:r>
              <a:rPr lang="ru-RU" sz="2400" dirty="0" err="1">
                <a:latin typeface="Calibri" pitchFamily="34" charset="0"/>
                <a:ea typeface="Calibri" pitchFamily="34" charset="0"/>
                <a:cs typeface="Times New Roman" pitchFamily="18" charset="0"/>
              </a:rPr>
              <a:t>сердечно-сосудистой</a:t>
            </a:r>
            <a:r>
              <a:rPr lang="ru-RU" sz="2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системы. </a:t>
            </a:r>
            <a:endParaRPr lang="ru-RU" sz="2400" dirty="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323850" y="5300663"/>
            <a:ext cx="8512175" cy="13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Все мы</a:t>
            </a:r>
            <a:r>
              <a:rPr lang="ru-RU" sz="2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 </a:t>
            </a:r>
            <a:r>
              <a:rPr lang="ru-RU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очень разные. Одни танцуют и поют, другие</a:t>
            </a:r>
            <a:r>
              <a:rPr lang="ru-RU" sz="22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 </a:t>
            </a:r>
            <a:r>
              <a:rPr lang="ru-RU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увлекаются спортом, третьи любят рисовать. А все вместе мы любим </a:t>
            </a:r>
            <a:r>
              <a:rPr lang="ru-RU" sz="2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увлекательные уроки, игры, праздники</a:t>
            </a:r>
            <a:r>
              <a:rPr lang="ru-RU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, интересные экскурсии и </a:t>
            </a:r>
            <a:r>
              <a:rPr lang="ru-RU" sz="2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занимательные </a:t>
            </a:r>
            <a:r>
              <a:rPr lang="ru-RU" sz="2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Gothic" pitchFamily="34" charset="0"/>
              </a:rPr>
              <a:t>конкурсы. </a:t>
            </a:r>
          </a:p>
        </p:txBody>
      </p:sp>
      <p:pic>
        <p:nvPicPr>
          <p:cNvPr id="17411" name="Picture 7" descr="P10002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484313"/>
            <a:ext cx="3360737" cy="252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8" descr="P100026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1341438"/>
            <a:ext cx="3332163" cy="249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9" descr="SSA4252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32138" y="692150"/>
            <a:ext cx="2865437" cy="396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WordArt 6"/>
          <p:cNvSpPr>
            <a:spLocks noChangeArrowheads="1" noChangeShapeType="1" noTextEdit="1"/>
          </p:cNvSpPr>
          <p:nvPr/>
        </p:nvSpPr>
        <p:spPr bwMode="auto">
          <a:xfrm>
            <a:off x="1763713" y="115888"/>
            <a:ext cx="5761037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107763" dir="2700000" algn="ctr" rotWithShape="0">
                    <a:srgbClr val="868686">
                      <a:alpha val="50000"/>
                    </a:srgbClr>
                  </a:outerShdw>
                </a:effectLst>
                <a:latin typeface="Times New Roman"/>
                <a:cs typeface="Times New Roman"/>
              </a:rPr>
              <a:t>Формы </a:t>
            </a:r>
            <a:r>
              <a:rPr lang="ru-RU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107763" dir="2700000" algn="ctr" rotWithShape="0">
                    <a:srgbClr val="868686">
                      <a:alpha val="50000"/>
                    </a:srgbClr>
                  </a:outerShdw>
                </a:effectLst>
                <a:latin typeface="Times New Roman"/>
                <a:cs typeface="Times New Roman"/>
              </a:rPr>
              <a:t>урочной </a:t>
            </a:r>
            <a:r>
              <a:rPr lang="ru-RU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107763" dir="2700000" algn="ctr" rotWithShape="0">
                    <a:srgbClr val="868686">
                      <a:alpha val="50000"/>
                    </a:srgbClr>
                  </a:outerShdw>
                </a:effectLst>
                <a:latin typeface="Times New Roman"/>
                <a:cs typeface="Times New Roman"/>
              </a:rPr>
              <a:t>деятельности</a:t>
            </a:r>
          </a:p>
        </p:txBody>
      </p:sp>
      <p:sp>
        <p:nvSpPr>
          <p:cNvPr id="18435" name="WordArt 7"/>
          <p:cNvSpPr>
            <a:spLocks noChangeArrowheads="1" noChangeShapeType="1" noTextEdit="1"/>
          </p:cNvSpPr>
          <p:nvPr/>
        </p:nvSpPr>
        <p:spPr bwMode="auto">
          <a:xfrm>
            <a:off x="2484438" y="857232"/>
            <a:ext cx="3600450" cy="12033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spc="720" dirty="0">
                <a:ln w="9525">
                  <a:solidFill>
                    <a:schemeClr val="tx2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"/>
                <a:cs typeface="Arial"/>
              </a:rPr>
              <a:t>Участие в защите </a:t>
            </a:r>
          </a:p>
          <a:p>
            <a:pPr algn="ctr"/>
            <a:r>
              <a:rPr lang="ru-RU" sz="3600" b="1" kern="10" spc="720" dirty="0">
                <a:ln w="9525">
                  <a:solidFill>
                    <a:schemeClr val="tx2"/>
                  </a:solidFill>
                  <a:round/>
                  <a:headEnd/>
                  <a:tailEnd/>
                </a:ln>
                <a:solidFill>
                  <a:schemeClr val="accent2"/>
                </a:solidFill>
                <a:latin typeface="Arial"/>
                <a:cs typeface="Arial"/>
              </a:rPr>
              <a:t>проектов</a:t>
            </a:r>
          </a:p>
        </p:txBody>
      </p:sp>
      <p:sp>
        <p:nvSpPr>
          <p:cNvPr id="18436" name="Text Box 11"/>
          <p:cNvSpPr txBox="1">
            <a:spLocks noChangeArrowheads="1"/>
          </p:cNvSpPr>
          <p:nvPr/>
        </p:nvSpPr>
        <p:spPr bwMode="auto">
          <a:xfrm>
            <a:off x="5759450" y="4941888"/>
            <a:ext cx="33845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ru-RU" sz="2000"/>
          </a:p>
        </p:txBody>
      </p:sp>
      <p:pic>
        <p:nvPicPr>
          <p:cNvPr id="18437" name="Picture 17" descr="P100048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427287"/>
            <a:ext cx="5905500" cy="443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 i="1" dirty="0" smtClean="0"/>
              <a:t>            Защита проекта: </a:t>
            </a:r>
            <a:br>
              <a:rPr lang="ru-RU" sz="4000" i="1" dirty="0" smtClean="0"/>
            </a:br>
            <a:r>
              <a:rPr lang="ru-RU" sz="4000" i="1" dirty="0" smtClean="0"/>
              <a:t>«Святки. Обрядовое печенье»</a:t>
            </a:r>
          </a:p>
        </p:txBody>
      </p:sp>
      <p:pic>
        <p:nvPicPr>
          <p:cNvPr id="20483" name="Picture 3" descr="е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00113" y="2060575"/>
            <a:ext cx="7345362" cy="45370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3200" dirty="0" smtClean="0"/>
              <a:t>Урок чтения</a:t>
            </a:r>
            <a:br>
              <a:rPr lang="ru-RU" sz="3200" dirty="0" smtClean="0"/>
            </a:br>
            <a:r>
              <a:rPr lang="ru-RU" sz="3200" dirty="0" smtClean="0"/>
              <a:t>«</a:t>
            </a:r>
            <a:r>
              <a:rPr lang="ru-RU" sz="3200" dirty="0" err="1" smtClean="0"/>
              <a:t>Инсценирование</a:t>
            </a:r>
            <a:r>
              <a:rPr lang="ru-RU" sz="3200" dirty="0" smtClean="0"/>
              <a:t> сказки «Теремок» на новый лад» (правильное питание)</a:t>
            </a:r>
          </a:p>
        </p:txBody>
      </p:sp>
      <p:pic>
        <p:nvPicPr>
          <p:cNvPr id="25603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12000"/>
          </a:blip>
          <a:srcRect/>
          <a:stretch>
            <a:fillRect/>
          </a:stretch>
        </p:blipFill>
        <p:spPr>
          <a:xfrm>
            <a:off x="1500166" y="2295374"/>
            <a:ext cx="5891216" cy="409748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1625"/>
            <a:ext cx="7772400" cy="1055673"/>
          </a:xfrm>
        </p:spPr>
        <p:txBody>
          <a:bodyPr/>
          <a:lstStyle/>
          <a:p>
            <a:pPr eaLnBrk="1" hangingPunct="1"/>
            <a:r>
              <a:rPr lang="ru-RU" dirty="0" smtClean="0"/>
              <a:t>Выходы детской деятельности: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827088" y="1357298"/>
            <a:ext cx="7273925" cy="106364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z="2400" b="1" i="1" dirty="0" smtClean="0"/>
              <a:t>Защита индивидуальных проектов</a:t>
            </a:r>
          </a:p>
        </p:txBody>
      </p:sp>
      <p:pic>
        <p:nvPicPr>
          <p:cNvPr id="27653" name="Picture 5" descr="КАР №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2428868"/>
            <a:ext cx="2919412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2428868"/>
            <a:ext cx="2970742" cy="4143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2428868"/>
            <a:ext cx="3214678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dirty="0" smtClean="0"/>
              <a:t>Внеурочная деятельность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00113" y="2285992"/>
            <a:ext cx="7138987" cy="57150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z="2800" b="1" dirty="0" smtClean="0"/>
              <a:t>Пора ужинать!</a:t>
            </a:r>
          </a:p>
        </p:txBody>
      </p:sp>
      <p:pic>
        <p:nvPicPr>
          <p:cNvPr id="5" name="Рисунок 4" descr="C:\Documents and Settings\Наталья\Рабочий стол\классные часы\фото по питанию\S630084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2786058"/>
            <a:ext cx="5329820" cy="3871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04812"/>
            <a:ext cx="7092950" cy="1452551"/>
          </a:xfrm>
        </p:spPr>
        <p:txBody>
          <a:bodyPr/>
          <a:lstStyle/>
          <a:p>
            <a:pPr algn="ctr" eaLnBrk="1" hangingPunct="1"/>
            <a:r>
              <a:rPr lang="ru-RU" sz="2800" dirty="0" smtClean="0"/>
              <a:t>Праздничная программа для начальной школы: </a:t>
            </a:r>
            <a:r>
              <a:rPr lang="ru-RU" sz="2800" u="sng" dirty="0" smtClean="0"/>
              <a:t>МАСЛЕНИЦА</a:t>
            </a:r>
          </a:p>
        </p:txBody>
      </p:sp>
      <p:pic>
        <p:nvPicPr>
          <p:cNvPr id="5" name="Содержимое 4" descr="сканирование001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5" y="2362200"/>
            <a:ext cx="2294371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ext Box 7"/>
          <p:cNvSpPr txBox="1">
            <a:spLocks noChangeArrowheads="1"/>
          </p:cNvSpPr>
          <p:nvPr/>
        </p:nvSpPr>
        <p:spPr bwMode="auto">
          <a:xfrm>
            <a:off x="684213" y="714356"/>
            <a:ext cx="756126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dirty="0" smtClean="0"/>
              <a:t>Внеклассное мероприятие </a:t>
            </a:r>
            <a:r>
              <a:rPr lang="ru-RU" sz="3600" b="1" dirty="0" smtClean="0"/>
              <a:t>«Молоко – волшебный дар»</a:t>
            </a:r>
            <a:endParaRPr lang="ru-RU" sz="3600" b="1" dirty="0"/>
          </a:p>
        </p:txBody>
      </p:sp>
      <p:pic>
        <p:nvPicPr>
          <p:cNvPr id="5" name="Содержимое 4" descr="фото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2362200"/>
            <a:ext cx="3727281" cy="4781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1785925"/>
            <a:ext cx="7924800" cy="119073"/>
          </a:xfrm>
        </p:spPr>
        <p:txBody>
          <a:bodyPr/>
          <a:lstStyle/>
          <a:p>
            <a:pPr algn="ctr" eaLnBrk="1" hangingPunct="1"/>
            <a:r>
              <a:rPr lang="ru-RU" sz="3200" i="1" dirty="0" smtClean="0"/>
              <a:t>Открытое мероприятие для начальной школы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«Какую пищу можно найти в лесу»</a:t>
            </a:r>
          </a:p>
        </p:txBody>
      </p:sp>
      <p:sp>
        <p:nvSpPr>
          <p:cNvPr id="24579" name="Text Box 4"/>
          <p:cNvSpPr txBox="1">
            <a:spLocks noChangeArrowheads="1"/>
          </p:cNvSpPr>
          <p:nvPr/>
        </p:nvSpPr>
        <p:spPr bwMode="auto">
          <a:xfrm>
            <a:off x="1979613" y="1989138"/>
            <a:ext cx="62642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pic>
        <p:nvPicPr>
          <p:cNvPr id="7" name="Содержимое 6" descr="фото2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2362200"/>
            <a:ext cx="3323910" cy="46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786190"/>
            <a:ext cx="8229600" cy="288289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800" dirty="0" smtClean="0"/>
              <a:t>   Всем известно, что о человеке судят по его делам; думается, об учителе судят по его ученикам. Ученики – зеркало учителя. Именно в учениках можно увидеть проявление искренности и благородства, глубину и тонкость чувств учителя.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endParaRPr lang="ru-RU" sz="2800" b="1" i="1" dirty="0" smtClean="0"/>
          </a:p>
        </p:txBody>
      </p:sp>
      <p:pic>
        <p:nvPicPr>
          <p:cNvPr id="30723" name="Picture 4" descr="P1000023"/>
          <p:cNvPicPr>
            <a:picLocks noGrp="1" noChangeAspect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>
          <a:xfrm>
            <a:off x="1979613" y="188913"/>
            <a:ext cx="4433887" cy="3325812"/>
          </a:xfr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endParaRPr lang="ru-RU" sz="4000" i="1" dirty="0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472" y="2285992"/>
            <a:ext cx="8115328" cy="321471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800" dirty="0" smtClean="0"/>
              <a:t>И пусть нам всем сопутствует удача!</a:t>
            </a:r>
          </a:p>
          <a:p>
            <a:pPr eaLnBrk="1" hangingPunct="1">
              <a:buFontTx/>
              <a:buNone/>
            </a:pPr>
            <a:r>
              <a:rPr lang="ru-RU" sz="2800" dirty="0" smtClean="0"/>
              <a:t>Умный трудится не уставая,</a:t>
            </a:r>
          </a:p>
          <a:p>
            <a:pPr eaLnBrk="1" hangingPunct="1">
              <a:buFontTx/>
              <a:buNone/>
            </a:pPr>
            <a:r>
              <a:rPr lang="ru-RU" sz="2800" dirty="0" smtClean="0"/>
              <a:t>Ничего не делает глупец.</a:t>
            </a:r>
          </a:p>
          <a:p>
            <a:pPr eaLnBrk="1" hangingPunct="1">
              <a:buFontTx/>
              <a:buNone/>
            </a:pPr>
            <a:r>
              <a:rPr lang="ru-RU" sz="2800" dirty="0" smtClean="0"/>
              <a:t>Что сказать о сущности лентяя?</a:t>
            </a:r>
          </a:p>
          <a:p>
            <a:pPr eaLnBrk="1" hangingPunct="1">
              <a:buFontTx/>
              <a:buNone/>
            </a:pPr>
            <a:r>
              <a:rPr lang="ru-RU" sz="2800" dirty="0" smtClean="0"/>
              <a:t>Я скажу: лентяй- живой мертвец.</a:t>
            </a:r>
          </a:p>
        </p:txBody>
      </p:sp>
      <p:pic>
        <p:nvPicPr>
          <p:cNvPr id="33796" name="Picture 4" descr="P10003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3357562"/>
            <a:ext cx="2357437" cy="3317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394811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b="1" dirty="0" smtClean="0"/>
              <a:t>Сделать свой выбор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b="1" dirty="0" smtClean="0"/>
              <a:t>Никогда не болеть, иметь крепкое здоровье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b="1" dirty="0" smtClean="0"/>
              <a:t>Ладить со своими детьми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b="1" dirty="0" smtClean="0"/>
              <a:t>Правильно питаться и учить этому детей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b="1" dirty="0" smtClean="0"/>
              <a:t>Быть бодрыми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b="1" dirty="0" smtClean="0"/>
              <a:t>Всегда находиться в движении и активности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b="1" dirty="0" smtClean="0"/>
              <a:t>Любви, счастья, радости, тепла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sz="2800" b="1" dirty="0" smtClean="0"/>
              <a:t>Вершить добрые дела</a:t>
            </a:r>
            <a:endParaRPr lang="ru-RU" sz="28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53334" y="285728"/>
            <a:ext cx="5476186" cy="923330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Желаю Вам:</a:t>
            </a:r>
          </a:p>
        </p:txBody>
      </p:sp>
      <p:pic>
        <p:nvPicPr>
          <p:cNvPr id="33797" name="Picture 2" descr="C:\КАРТИНКИ и АНИМАШКИ\Анимационные картинки\солнышки\s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25" y="0"/>
            <a:ext cx="1857375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3" descr="C:\КАРТИНКИ и АНИМАШКИ\Анимационные картинки\flowers1.files\b3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65975" y="4857750"/>
            <a:ext cx="197802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4" descr="C:\КАРТИНКИ и АНИМАШКИ\Анимационные картинки\flowers1.files\b1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4852988"/>
            <a:ext cx="1981200" cy="200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APETTI - I JUST CALLED TO SAY I LOVE YOU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304800" y="6500813"/>
            <a:ext cx="357188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9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9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ctrTitle"/>
          </p:nvPr>
        </p:nvSpPr>
        <p:spPr>
          <a:xfrm>
            <a:off x="422275" y="1371600"/>
            <a:ext cx="8229600" cy="1828800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481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332163"/>
            <a:ext cx="6400800" cy="1752600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482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571472" y="1928802"/>
            <a:ext cx="8286808" cy="3046988"/>
          </a:xfrm>
          <a:prstGeom prst="rect">
            <a:avLst/>
          </a:prstGeom>
          <a:noFill/>
        </p:spPr>
        <p:txBody>
          <a:bodyPr>
            <a:prstTxWarp prst="textInflateBottom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0" b="1" cap="all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Творческих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0" b="1" cap="all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успехов!!!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4857760"/>
            <a:ext cx="9144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i="1" dirty="0" smtClean="0"/>
              <a:t>Спасибо Вам огромное за внимание!</a:t>
            </a:r>
            <a:endParaRPr lang="ru-RU" sz="5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Капсулы">
  <a:themeElements>
    <a:clrScheme name="Капсулы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Капсулы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апсулы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апсулы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апсулы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Специальное оформление">
  <a:themeElements>
    <a:clrScheme name="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пециальное оформление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Специальное оформление">
  <a:themeElements>
    <a:clrScheme name="1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Специальное оформление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Специальное оформление">
  <a:themeElements>
    <a:clrScheme name="2_Специальное оформление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Специальное оформление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Capsules</Template>
  <TotalTime>1767</TotalTime>
  <Words>2558</Words>
  <Application>Microsoft Office PowerPoint</Application>
  <PresentationFormat>Экран (4:3)</PresentationFormat>
  <Paragraphs>249</Paragraphs>
  <Slides>45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45</vt:i4>
      </vt:variant>
    </vt:vector>
  </HeadingPairs>
  <TitlesOfParts>
    <vt:vector size="55" baseType="lpstr">
      <vt:lpstr>Arial</vt:lpstr>
      <vt:lpstr>Calibri</vt:lpstr>
      <vt:lpstr>Century Gothic</vt:lpstr>
      <vt:lpstr>Times New Roman</vt:lpstr>
      <vt:lpstr>Wingdings</vt:lpstr>
      <vt:lpstr>Wingdings 3</vt:lpstr>
      <vt:lpstr>Капсулы</vt:lpstr>
      <vt:lpstr>Специальное оформление</vt:lpstr>
      <vt:lpstr>1_Специальное оформление</vt:lpstr>
      <vt:lpstr>2_Специальное оформление</vt:lpstr>
      <vt:lpstr>Обобщение педагогического опыта учителя начальных классов «Здоровьесберегающая  организация образовательного  процесса, внедрение программы «Разговор о правильном питании» в учебный процесс»</vt:lpstr>
      <vt:lpstr>Презентация PowerPoint</vt:lpstr>
      <vt:lpstr>                                          Здоровьесберегающие технологии     </vt:lpstr>
      <vt:lpstr>                                           </vt:lpstr>
      <vt:lpstr>Здоровьесберегающие педагогические технологии:</vt:lpstr>
      <vt:lpstr>Здоровьесберегающая технология – это:</vt:lpstr>
      <vt:lpstr>Принципы здоровьесбережения</vt:lpstr>
      <vt:lpstr>Ответственность за свое здоровье </vt:lpstr>
      <vt:lpstr>Три основные группы</vt:lpstr>
      <vt:lpstr>Здоровый образ жизни</vt:lpstr>
      <vt:lpstr>Наблюдения показывают,</vt:lpstr>
      <vt:lpstr>Правильное питания – основа здоровья                                   ученика</vt:lpstr>
      <vt:lpstr>        В связи с этим:</vt:lpstr>
      <vt:lpstr>Презентация PowerPoint</vt:lpstr>
      <vt:lpstr>       Цель работы:</vt:lpstr>
      <vt:lpstr>Задачи, которые я поставила перед собой:</vt:lpstr>
      <vt:lpstr>Какие принципы я использую  в своей работе? </vt:lpstr>
      <vt:lpstr>Методы и приемы обучения: </vt:lpstr>
      <vt:lpstr>     Навыки и привычки,  которые необходимо выработать у учащихся: </vt:lpstr>
      <vt:lpstr>  В систему моей работы по сохранению здоровья детей входит:  </vt:lpstr>
      <vt:lpstr>Программа «Разговор о правильном питании»</vt:lpstr>
      <vt:lpstr>         Герои программы:</vt:lpstr>
      <vt:lpstr>Тематика, предложенная программой «Разговор о правильном питании»  позволяет решать поставленные задачи не только в рамках факультативной  работы, но и на уроках по предметам базового  учебного плана.  Интеграция с другими учебными предметами представлена в виде схемы:  </vt:lpstr>
      <vt:lpstr>Правильное питание</vt:lpstr>
      <vt:lpstr>Каша или чипсы?</vt:lpstr>
      <vt:lpstr>Обеспечение школьного образования без потерь здоровья учащихся</vt:lpstr>
      <vt:lpstr>Игра</vt:lpstr>
      <vt:lpstr>Презентация PowerPoint</vt:lpstr>
      <vt:lpstr>Презентация PowerPoint</vt:lpstr>
      <vt:lpstr>Задачи, которые решаются в процессе игры:</vt:lpstr>
      <vt:lpstr>      Игра</vt:lpstr>
      <vt:lpstr>В конце изучения программы «Разговор о правильном питании» у учащихся должны быть сформированы приоритетные позиции: </vt:lpstr>
      <vt:lpstr>Презентация PowerPoint</vt:lpstr>
      <vt:lpstr>Презентация PowerPoint</vt:lpstr>
      <vt:lpstr>            Защита проекта:  «Святки. Обрядовое печенье»</vt:lpstr>
      <vt:lpstr>Урок чтения «Инсценирование сказки «Теремок» на новый лад» (правильное питание)</vt:lpstr>
      <vt:lpstr>Выходы детской деятельности:</vt:lpstr>
      <vt:lpstr>Внеурочная деятельность</vt:lpstr>
      <vt:lpstr>Праздничная программа для начальной школы: МАСЛЕНИЦА</vt:lpstr>
      <vt:lpstr>Презентация PowerPoint</vt:lpstr>
      <vt:lpstr>Открытое мероприятие для начальной школы «Какую пищу можно найти в лесу»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MoBIL GROUP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Наталья</cp:lastModifiedBy>
  <cp:revision>266</cp:revision>
  <dcterms:created xsi:type="dcterms:W3CDTF">2011-01-27T17:46:29Z</dcterms:created>
  <dcterms:modified xsi:type="dcterms:W3CDTF">2018-04-12T06:02:45Z</dcterms:modified>
</cp:coreProperties>
</file>