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notesMasterIdLst>
    <p:notesMasterId r:id="rId18"/>
  </p:notesMasterIdLst>
  <p:sldIdLst>
    <p:sldId id="269" r:id="rId5"/>
    <p:sldId id="273" r:id="rId6"/>
    <p:sldId id="276" r:id="rId7"/>
    <p:sldId id="260" r:id="rId8"/>
    <p:sldId id="272" r:id="rId9"/>
    <p:sldId id="261" r:id="rId10"/>
    <p:sldId id="263" r:id="rId11"/>
    <p:sldId id="265" r:id="rId12"/>
    <p:sldId id="264" r:id="rId13"/>
    <p:sldId id="266" r:id="rId14"/>
    <p:sldId id="275" r:id="rId15"/>
    <p:sldId id="267" r:id="rId16"/>
    <p:sldId id="274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7900"/>
    <a:srgbClr val="5428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71" autoAdjust="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84B8C96-0031-4ED1-8266-5B894C0BE3FF}" type="datetimeFigureOut">
              <a:rPr lang="ru-RU"/>
              <a:pPr>
                <a:defRPr/>
              </a:pPr>
              <a:t>31.05.2020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FB685CB-B0FB-401D-9151-A531F1CDC2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203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FB685CB-B0FB-401D-9151-A531F1CDC274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145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63745-4B17-4F09-94FC-0E7C0A68B589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4E1FA-B48C-4E06-81E3-A73430F897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88DD9-F27F-40DA-9B79-9658E78BBE80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BF52F-FE11-48AC-BD5E-7648CECBC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7B017-0FAD-4DD5-BE2B-2A0D47FFC158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A953C-9896-4FEB-B91C-136DC422F8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30436-618C-4D82-82EC-B5F1C4F74F24}" type="datetime1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5395-7D51-404F-9D11-DE564FA6A7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4F679-2EB8-49C6-A90C-E88C9CB87116}" type="datetime1">
              <a:rPr lang="ru-RU" smtClean="0"/>
              <a:t>31.05.2020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8FCF0-94FB-4D31-92A4-709F29FE2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E67FC-75D6-4F6D-B64F-9796B28748B3}" type="datetime1">
              <a:rPr lang="ru-RU" smtClean="0"/>
              <a:t>31.05.2020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57D1F-D5B5-4554-894D-F834EEC82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EAEDD-03D8-4A58-92FF-04419188400E}" type="datetime1">
              <a:rPr lang="ru-RU" smtClean="0"/>
              <a:t>31.05.2020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0D469-23E8-4B2E-BE95-CC59C149E2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7F353-C47D-45C7-BD5C-0EC1CECF011E}" type="datetime1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B2B07-4BB6-4535-BCF7-942C4673B7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D89C0-586D-437E-BDCE-E4A07BE83CAF}" type="datetime1">
              <a:rPr lang="ru-RU" smtClean="0"/>
              <a:t>31.05.2020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A5AB0-F2A1-4481-9CAC-3739B1648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E9E4A-7654-4931-870D-D5530FF68415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9E25C-F57D-4571-8F03-7FBA7E39E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82530-DB37-4A8B-BD78-D37774477BA8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93420-E999-4994-B659-C91554708D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B3AFC-CAB9-4A1C-B858-1E9A3DC9E6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3D36B-52FD-497F-A09C-1A1E2A01EB3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195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E7FB1-394A-425B-8FC7-3A7E5E3C26F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EE5AC-0BE0-498C-9FBA-344DE8AB697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31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C0B90-83CB-465E-B385-969608A2623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E376C-ACB4-47B0-827A-F8D288040B1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73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F5F28-1BE4-46DF-9CC7-87630A1411F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07E7B-8AD0-4A27-80F9-59A977FDF5F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6203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AC969-D189-42D8-ACC9-DC632EEA449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26CB-01F6-481B-9C47-7006438CBD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28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1747-7E7F-4509-89BF-6F354799A1C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2E44E-3369-4B70-A936-37EC48B356A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42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4424B-890F-4DA1-8CFF-4E56ED6A2B3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CCC32-F6EC-4A46-BE61-958304DEC4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191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7D382-F041-45F0-B9DA-53DB383B8B3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4442C-2D8F-4233-9D6A-BA5242FA0C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238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DD785-2059-4213-ABD2-7432B97BEE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40A9C-B45D-42B0-8E2D-852FCA6D4B4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4419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809B1-8EF4-4299-8FBF-6A9FACB754E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D2229-25B6-45F0-AA85-5662604CB9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3260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D7EE1-AE35-4A0C-BDE7-FA3D1B1430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9BA83-A62F-4CC6-9C86-F7805677329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1541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32903-682B-40D4-9704-56C8AAA0A62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4E1FA-B48C-4E06-81E3-A73430F897C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384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8C312-EEDE-468A-8D5E-95DFFEE6389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BF52F-FE11-48AC-BD5E-7648CECBC3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545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0A4F5-405E-461B-AAAD-EE2FF6AEA8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A953C-9896-4FEB-B91C-136DC422F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6159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54744-12F7-48F0-9BE9-1B4C6C7C12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5395-7D51-404F-9D11-DE564FA6A77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0341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8F53A-D540-4D1B-8C36-3D6D5E30363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8FCF0-94FB-4D31-92A4-709F29FE2E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443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2F9F4-19F3-475D-B608-65D79050AB6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57D1F-D5B5-4554-894D-F834EEC82E6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9569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DA217-2905-4342-B60B-E8E4C41FAA3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0D469-23E8-4B2E-BE95-CC59C149E29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089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D6062-14E8-47D6-A6BA-10F87CE57D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B2B07-4BB6-4535-BCF7-942C4673B78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2346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B3606-FE75-45DA-AAAF-87D58747637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A5AB0-F2A1-4481-9CAC-3739B16488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8384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8223C-9A5C-448D-BC02-B1B6815B033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9E25C-F57D-4571-8F03-7FBA7E39E69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456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CCA39-4E9C-4A75-B7CE-53328459A8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93420-E999-4994-B659-C91554708D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4400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318F9-368E-4C05-A48F-947564F9F14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4E1FA-B48C-4E06-81E3-A73430F897C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3344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5C320-8F38-4061-83F5-6CE24DFA8193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BF52F-FE11-48AC-BD5E-7648CECBC30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4647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18551-A0E2-4E2E-A895-798715A55533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A953C-9896-4FEB-B91C-136DC422F8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0138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69ECF-E6A1-4810-8D19-588518A4B8E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5395-7D51-404F-9D11-DE564FA6A77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9614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8AA1-B83F-4017-A714-478461AE75A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8FCF0-94FB-4D31-92A4-709F29FE2E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9593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7F3C8-0BE2-48F8-ADBF-200BFFA861AC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57D1F-D5B5-4554-894D-F834EEC82E6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0027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07BF2-161A-455D-B8EA-E6DD0F42D34D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0D469-23E8-4B2E-BE95-CC59C149E29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5341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47EF6-E967-4FF6-82C4-214A2D19FC8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B2B07-4BB6-4535-BCF7-942C4673B78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5437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6CD65-AA14-47E8-A035-AEF1609724E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A5AB0-F2A1-4481-9CAC-3739B16488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757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2A230-2F45-4827-A682-238DDA2A0C2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9E25C-F57D-4571-8F03-7FBA7E39E69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54155-B18F-4115-B575-2A4A88101887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93420-E999-4994-B659-C91554708D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680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E17A1F-AD25-4D1D-9ECD-F1692FDF992E}" type="datetime1">
              <a:rPr lang="ru-RU" smtClean="0"/>
              <a:t>31.05.2020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34268D-4586-453F-941F-6A095927AA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B21120-41CE-40AF-8157-31D2C1AE59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9C2127-D0B6-4D23-AE30-640AA1DEAA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63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  <p:sndAc>
      <p:stSnd>
        <p:snd r:embed="rId13" name="chimes.wav"/>
      </p:stSnd>
    </p:sndAc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D03E00E-621F-49EB-ABFA-866CA3732D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34268D-4586-453F-941F-6A095927AAE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5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D5AF50-0DD0-4907-B6DE-7054F9CB8BB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34268D-4586-453F-941F-6A095927AAE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470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slide" Target="slide13.xml"/><Relationship Id="rId21" Type="http://schemas.openxmlformats.org/officeDocument/2006/relationships/slide" Target="slide9.xml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slide" Target="slide11.xm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3.png"/><Relationship Id="rId5" Type="http://schemas.openxmlformats.org/officeDocument/2006/relationships/image" Target="../media/image9.png"/><Relationship Id="rId15" Type="http://schemas.openxmlformats.org/officeDocument/2006/relationships/slide" Target="slide7.xml"/><Relationship Id="rId23" Type="http://schemas.openxmlformats.org/officeDocument/2006/relationships/slide" Target="slide12.xml"/><Relationship Id="rId10" Type="http://schemas.openxmlformats.org/officeDocument/2006/relationships/image" Target="../media/image14.png"/><Relationship Id="rId19" Type="http://schemas.openxmlformats.org/officeDocument/2006/relationships/slide" Target="slide8.xml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7.pn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slide" Target="slide3.xml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slide" Target="slide10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48.gif"/><Relationship Id="rId7" Type="http://schemas.openxmlformats.org/officeDocument/2006/relationships/image" Target="../media/image52.gif"/><Relationship Id="rId12" Type="http://schemas.openxmlformats.org/officeDocument/2006/relationships/image" Target="../media/image5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slide" Target="slide3.xml"/><Relationship Id="rId5" Type="http://schemas.openxmlformats.org/officeDocument/2006/relationships/image" Target="../media/image50.gif"/><Relationship Id="rId10" Type="http://schemas.openxmlformats.org/officeDocument/2006/relationships/image" Target="../media/image55.png"/><Relationship Id="rId4" Type="http://schemas.openxmlformats.org/officeDocument/2006/relationships/image" Target="../media/image49.gif"/><Relationship Id="rId9" Type="http://schemas.openxmlformats.org/officeDocument/2006/relationships/image" Target="../media/image5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59.png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28750" y="1428750"/>
            <a:ext cx="6715125" cy="264318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2428875" y="1571625"/>
            <a:ext cx="478631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 smtClean="0">
                <a:solidFill>
                  <a:srgbClr val="FFFF00"/>
                </a:solidFill>
                <a:latin typeface="Arial" charset="0"/>
              </a:rPr>
              <a:t>Путешествие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 smtClean="0">
                <a:solidFill>
                  <a:srgbClr val="FFFF00"/>
                </a:solidFill>
                <a:latin typeface="Arial" charset="0"/>
              </a:rPr>
              <a:t>в страну «Математика»</a:t>
            </a:r>
          </a:p>
        </p:txBody>
      </p:sp>
      <p:pic>
        <p:nvPicPr>
          <p:cNvPr id="819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4221163"/>
            <a:ext cx="3359150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4365625"/>
            <a:ext cx="158432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5891213"/>
            <a:ext cx="712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5699562"/>
              </p:ext>
            </p:extLst>
          </p:nvPr>
        </p:nvGraphicFramePr>
        <p:xfrm>
          <a:off x="683568" y="4221163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Документ" showAsIcon="1" r:id="rId6" imgW="914400" imgH="771480" progId="Word.Document.12">
                  <p:embed/>
                </p:oleObj>
              </mc:Choice>
              <mc:Fallback>
                <p:oleObj name="Документ" showAsIcon="1" r:id="rId6" imgW="914400" imgH="7714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83568" y="4221163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405035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/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1403648" y="3861048"/>
            <a:ext cx="864096" cy="165618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403648" y="3861048"/>
            <a:ext cx="2232248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3635896" y="2852936"/>
            <a:ext cx="0" cy="100811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85293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635896" y="2852936"/>
            <a:ext cx="180020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5436096" y="1412776"/>
            <a:ext cx="0" cy="144016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5436096" y="1412776"/>
            <a:ext cx="1368152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804248" y="1412776"/>
            <a:ext cx="0" cy="244827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6804248" y="3861048"/>
            <a:ext cx="1872208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7740352" y="3861048"/>
            <a:ext cx="936104" cy="1656184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H="1">
            <a:off x="5940152" y="5517232"/>
            <a:ext cx="180020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H="1">
            <a:off x="4139952" y="5517232"/>
            <a:ext cx="180020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>
            <a:off x="2267744" y="5517232"/>
            <a:ext cx="1872208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389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motionarray.imgix.net/preview-32644ra847MiwqE_000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22"/>
            <a:ext cx="91683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28950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СТРАНА МАТЕМАТИКИ</a:t>
            </a:r>
            <a:endParaRPr lang="ru-RU" sz="2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71820"/>
            <a:ext cx="206692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3100176"/>
            <a:ext cx="179640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064" y="2472821"/>
            <a:ext cx="2047875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91" y="2374141"/>
            <a:ext cx="1693629" cy="1891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708" y="386591"/>
            <a:ext cx="1869381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146" y="628041"/>
            <a:ext cx="1910392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278" y="868820"/>
            <a:ext cx="1524000" cy="1547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8091" y="6406721"/>
            <a:ext cx="23423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Остров «Сравнения»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70064" y="4313166"/>
            <a:ext cx="26589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Остров </a:t>
            </a:r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Соображай-ка</a:t>
            </a:r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ru-RU" sz="1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91188" y="2911984"/>
            <a:ext cx="2811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Остров </a:t>
            </a:r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«Геометрические </a:t>
            </a:r>
          </a:p>
          <a:p>
            <a:pPr lvl="0" algn="ctr"/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фигуры»</a:t>
            </a:r>
            <a:endParaRPr lang="ru-RU" sz="1600" b="1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7576" y="3875948"/>
            <a:ext cx="19476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Остров </a:t>
            </a:r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«Задачи»</a:t>
            </a:r>
            <a:endParaRPr lang="ru-RU" sz="1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94858" y="1970755"/>
            <a:ext cx="19784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Остров </a:t>
            </a:r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«Цифры»</a:t>
            </a:r>
            <a:endParaRPr lang="ru-RU" sz="1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42" name="Picture 18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76" y="6105226"/>
            <a:ext cx="66992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>
            <a:hlinkClick r:id="rId3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101" y="639110"/>
            <a:ext cx="6762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772" y="4977416"/>
            <a:ext cx="230505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15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340" y="4651720"/>
            <a:ext cx="6699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17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61" y="1632197"/>
            <a:ext cx="6762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19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402" y="4060613"/>
            <a:ext cx="74453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21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087" y="3646488"/>
            <a:ext cx="67627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6">
            <a:hlinkClick r:id="rId23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749" y="1224791"/>
            <a:ext cx="6699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52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033E-7 L -0.61285 0.031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42" y="15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1285 0.03168 L 0.07222 -0.219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53" y="-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22 -0.21993 L -0.31372 -0.219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573 -0.21993 L -0.66007 -0.3038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4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007 -0.30388 L -0.52622 -0.587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-14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622 -0.58719 L -0.16406 -0.5661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10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407 -0.56614 L 0.08593 -0.566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pixelbrush.ru/uploads/posts/2013-05/1369063486_01-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39" cy="6858000"/>
          </a:xfrm>
          <a:prstGeom prst="rect">
            <a:avLst/>
          </a:prstGeom>
          <a:noFill/>
        </p:spPr>
      </p:pic>
      <p:sp>
        <p:nvSpPr>
          <p:cNvPr id="6" name="Облако 5"/>
          <p:cNvSpPr/>
          <p:nvPr/>
        </p:nvSpPr>
        <p:spPr>
          <a:xfrm>
            <a:off x="827584" y="620688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/>
              <a:t>9</a:t>
            </a:r>
            <a:endParaRPr lang="ru-RU" sz="9600" dirty="0"/>
          </a:p>
        </p:txBody>
      </p:sp>
      <p:sp>
        <p:nvSpPr>
          <p:cNvPr id="7" name="Облако 6"/>
          <p:cNvSpPr/>
          <p:nvPr/>
        </p:nvSpPr>
        <p:spPr>
          <a:xfrm>
            <a:off x="5724128" y="692696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/>
              <a:t>7</a:t>
            </a:r>
          </a:p>
        </p:txBody>
      </p:sp>
      <p:sp>
        <p:nvSpPr>
          <p:cNvPr id="8" name="Солнце 7"/>
          <p:cNvSpPr/>
          <p:nvPr/>
        </p:nvSpPr>
        <p:spPr>
          <a:xfrm>
            <a:off x="611560" y="429309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9" name="Солнце 8"/>
          <p:cNvSpPr/>
          <p:nvPr/>
        </p:nvSpPr>
        <p:spPr>
          <a:xfrm>
            <a:off x="3131840" y="3429000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solidFill>
                  <a:srgbClr val="FF0000"/>
                </a:solidFill>
              </a:rPr>
              <a:t>&lt;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10" name="Солнце 9"/>
          <p:cNvSpPr/>
          <p:nvPr/>
        </p:nvSpPr>
        <p:spPr>
          <a:xfrm>
            <a:off x="5724128" y="429309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rgbClr val="FF0000"/>
                </a:solidFill>
              </a:rPr>
              <a:t>&gt;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15816" y="157878"/>
            <a:ext cx="4814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/>
                <a:ea typeface="Times New Roman"/>
              </a:rPr>
              <a:t>«Больше, меньше или равно»</a:t>
            </a:r>
            <a:endParaRPr lang="ru-RU" sz="2800" b="1" dirty="0"/>
          </a:p>
        </p:txBody>
      </p:sp>
      <p:pic>
        <p:nvPicPr>
          <p:cNvPr id="1026" name="Picture 2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83560"/>
            <a:ext cx="890587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79 0.00185 L -0.2599 -0.564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283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pixelbrush.ru/uploads/posts/2013-05/1369063486_01-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68852" cy="6858000"/>
          </a:xfrm>
          <a:prstGeom prst="rect">
            <a:avLst/>
          </a:prstGeom>
          <a:noFill/>
        </p:spPr>
      </p:pic>
      <p:sp>
        <p:nvSpPr>
          <p:cNvPr id="6" name="Облако 5"/>
          <p:cNvSpPr/>
          <p:nvPr/>
        </p:nvSpPr>
        <p:spPr>
          <a:xfrm>
            <a:off x="827584" y="620688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prstClr val="white"/>
                </a:solidFill>
              </a:rPr>
              <a:t>5</a:t>
            </a:r>
            <a:endParaRPr lang="ru-RU" sz="9600" dirty="0">
              <a:solidFill>
                <a:prstClr val="white"/>
              </a:solidFill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5724128" y="692696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8" name="Солнце 7"/>
          <p:cNvSpPr/>
          <p:nvPr/>
        </p:nvSpPr>
        <p:spPr>
          <a:xfrm>
            <a:off x="6084168" y="411307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=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9" name="Солнце 8"/>
          <p:cNvSpPr/>
          <p:nvPr/>
        </p:nvSpPr>
        <p:spPr>
          <a:xfrm>
            <a:off x="3156789" y="357301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solidFill>
                  <a:srgbClr val="FF0000"/>
                </a:solidFill>
              </a:rPr>
              <a:t>&gt;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10" name="Солнце 9">
            <a:hlinkClick r:id="" action="ppaction://noaction">
              <a:snd r:embed="rId2" name="applause.wav"/>
            </a:hlinkClick>
          </p:cNvPr>
          <p:cNvSpPr/>
          <p:nvPr/>
        </p:nvSpPr>
        <p:spPr>
          <a:xfrm>
            <a:off x="467544" y="426444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 smtClean="0">
              <a:solidFill>
                <a:srgbClr val="FF0000"/>
              </a:solidFill>
            </a:endParaRPr>
          </a:p>
          <a:p>
            <a:pPr algn="ctr"/>
            <a:endParaRPr lang="ru-RU" sz="6000" dirty="0" smtClean="0">
              <a:solidFill>
                <a:srgbClr val="FF0000"/>
              </a:solidFill>
            </a:endParaRPr>
          </a:p>
          <a:p>
            <a:pPr algn="ctr"/>
            <a:r>
              <a:rPr lang="en-US" sz="6000" dirty="0" smtClean="0">
                <a:solidFill>
                  <a:srgbClr val="FF0000"/>
                </a:solidFill>
              </a:rPr>
              <a:t>&lt;</a:t>
            </a:r>
            <a:endParaRPr lang="ru-RU" sz="6000" dirty="0">
              <a:solidFill>
                <a:srgbClr val="FF0000"/>
              </a:solidFill>
            </a:endParaRPr>
          </a:p>
          <a:p>
            <a:pPr algn="ctr"/>
            <a:endParaRPr lang="ru-RU" sz="6000" dirty="0">
              <a:solidFill>
                <a:srgbClr val="FF0000"/>
              </a:solidFill>
            </a:endParaRPr>
          </a:p>
          <a:p>
            <a:pPr algn="ctr"/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2050" name="Picture 2">
            <a:hlinkClick r:id="" action="ppaction://hlinkshowjump?jump=nextslide" highlightClick="1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321" y="6354909"/>
            <a:ext cx="884237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62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6.93802E-7 L 0.27552 -0.545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67" y="-2726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ixelbrush.ru/uploads/posts/2013-05/1369063486_01-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7" y="0"/>
            <a:ext cx="9180512" cy="6857999"/>
          </a:xfrm>
          <a:prstGeom prst="rect">
            <a:avLst/>
          </a:prstGeom>
          <a:noFill/>
        </p:spPr>
      </p:pic>
      <p:sp>
        <p:nvSpPr>
          <p:cNvPr id="6" name="Облако 5"/>
          <p:cNvSpPr/>
          <p:nvPr/>
        </p:nvSpPr>
        <p:spPr>
          <a:xfrm>
            <a:off x="827584" y="620688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/>
              <a:t>13</a:t>
            </a:r>
            <a:endParaRPr lang="ru-RU" sz="9600" dirty="0"/>
          </a:p>
        </p:txBody>
      </p:sp>
      <p:sp>
        <p:nvSpPr>
          <p:cNvPr id="7" name="Облако 6"/>
          <p:cNvSpPr/>
          <p:nvPr/>
        </p:nvSpPr>
        <p:spPr>
          <a:xfrm>
            <a:off x="5868144" y="548680"/>
            <a:ext cx="2210544" cy="17784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/>
              <a:t>13</a:t>
            </a:r>
            <a:endParaRPr lang="ru-RU" sz="9600" dirty="0"/>
          </a:p>
        </p:txBody>
      </p:sp>
      <p:sp>
        <p:nvSpPr>
          <p:cNvPr id="8" name="Солнце 7"/>
          <p:cNvSpPr/>
          <p:nvPr/>
        </p:nvSpPr>
        <p:spPr>
          <a:xfrm>
            <a:off x="6468660" y="3855368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solidFill>
                  <a:srgbClr val="FF0000"/>
                </a:solidFill>
              </a:rPr>
              <a:t>&lt;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9" name="Солнце 8"/>
          <p:cNvSpPr/>
          <p:nvPr/>
        </p:nvSpPr>
        <p:spPr>
          <a:xfrm>
            <a:off x="539552" y="4293096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 smtClean="0">
              <a:solidFill>
                <a:srgbClr val="FF0000"/>
              </a:solidFill>
            </a:endParaRPr>
          </a:p>
          <a:p>
            <a:pPr algn="ctr"/>
            <a:r>
              <a:rPr lang="en-US" sz="6000" dirty="0">
                <a:solidFill>
                  <a:srgbClr val="FF0000"/>
                </a:solidFill>
              </a:rPr>
              <a:t>&gt;</a:t>
            </a:r>
            <a:endParaRPr lang="ru-RU" sz="6000" dirty="0">
              <a:solidFill>
                <a:srgbClr val="FF0000"/>
              </a:solidFill>
            </a:endParaRPr>
          </a:p>
          <a:p>
            <a:pPr algn="ctr"/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10" name="Солнце 9">
            <a:hlinkClick r:id="" action="ppaction://hlinkshowjump?jump=nextslide" highlightClick="1">
              <a:snd r:embed="rId2" name="applause.wav"/>
            </a:hlinkClick>
          </p:cNvPr>
          <p:cNvSpPr/>
          <p:nvPr/>
        </p:nvSpPr>
        <p:spPr>
          <a:xfrm>
            <a:off x="3563888" y="3646315"/>
            <a:ext cx="2448272" cy="228255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 smtClean="0">
              <a:solidFill>
                <a:srgbClr val="FF0000"/>
              </a:solidFill>
            </a:endParaRPr>
          </a:p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=</a:t>
            </a:r>
            <a:endParaRPr lang="ru-RU" sz="6000" dirty="0">
              <a:solidFill>
                <a:srgbClr val="FF0000"/>
              </a:solidFill>
            </a:endParaRPr>
          </a:p>
          <a:p>
            <a:pPr algn="ctr"/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3074" name="Picture 2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555" y="5879307"/>
            <a:ext cx="1030287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3145 L -0.00781 -0.575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7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10c5e591eac7d9f4c7bf0077bd722005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88"/>
            <a:ext cx="91595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213404"/>
            <a:ext cx="2195513" cy="938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 rot="5400000">
            <a:off x="-470799" y="2967876"/>
            <a:ext cx="2708780" cy="965023"/>
          </a:xfrm>
          <a:prstGeom prst="ellipse">
            <a:avLst/>
          </a:prstGeom>
          <a:solidFill>
            <a:srgbClr val="FE7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3" name="Трапеция 2"/>
          <p:cNvSpPr/>
          <p:nvPr/>
        </p:nvSpPr>
        <p:spPr>
          <a:xfrm>
            <a:off x="236140" y="5433044"/>
            <a:ext cx="1815580" cy="1174058"/>
          </a:xfrm>
          <a:prstGeom prst="trapezoi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3923928" y="2564904"/>
            <a:ext cx="2151264" cy="1349333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омб 4"/>
          <p:cNvSpPr/>
          <p:nvPr/>
        </p:nvSpPr>
        <p:spPr>
          <a:xfrm>
            <a:off x="7861288" y="5260322"/>
            <a:ext cx="1298252" cy="1519502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775955" y="188640"/>
            <a:ext cx="1298252" cy="12492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6139" y="188640"/>
            <a:ext cx="1311524" cy="122547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736" y="6272077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534589_2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86957"/>
              </p:ext>
            </p:extLst>
          </p:nvPr>
        </p:nvGraphicFramePr>
        <p:xfrm>
          <a:off x="1691680" y="1091523"/>
          <a:ext cx="6096000" cy="4726406"/>
        </p:xfrm>
        <a:graphic>
          <a:graphicData uri="http://schemas.openxmlformats.org/drawingml/2006/table">
            <a:tbl>
              <a:tblPr firstRow="1" bandRow="1"/>
              <a:tblGrid>
                <a:gridCol w="2032000"/>
                <a:gridCol w="2032000"/>
                <a:gridCol w="2032000"/>
              </a:tblGrid>
              <a:tr h="160605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601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6017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19448"/>
            <a:ext cx="1090613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19448"/>
            <a:ext cx="96996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89547"/>
            <a:ext cx="10001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675" y="2938462"/>
            <a:ext cx="96361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2969854"/>
            <a:ext cx="1000125" cy="949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12769"/>
            <a:ext cx="1090613" cy="100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39005"/>
            <a:ext cx="1000125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249" y="4559655"/>
            <a:ext cx="10858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321" y="4559655"/>
            <a:ext cx="96361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78193" y="260648"/>
            <a:ext cx="5651484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>
                <a:latin typeface="Times New Roman"/>
                <a:ea typeface="Times New Roman"/>
                <a:cs typeface="Times New Roman"/>
              </a:rPr>
              <a:t>«Найди недостающие кораблики»</a:t>
            </a:r>
            <a:endParaRPr lang="ru-RU" sz="2800" b="1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122" name="Picture 2">
            <a:hlinkClick r:id="rId11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319" y="6267901"/>
            <a:ext cx="817563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23" y="1011270"/>
            <a:ext cx="5638800" cy="545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08012">
            <a:off x="488765" y="455118"/>
            <a:ext cx="2652713" cy="2794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0365">
            <a:off x="943997" y="4053239"/>
            <a:ext cx="2219325" cy="193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93643">
            <a:off x="2932859" y="886906"/>
            <a:ext cx="2597150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7983">
            <a:off x="3362142" y="3395345"/>
            <a:ext cx="2597150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35958" y="4876839"/>
            <a:ext cx="352853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6600" b="1" dirty="0">
                <a:solidFill>
                  <a:srgbClr val="002060"/>
                </a:solidFill>
              </a:rPr>
              <a:t>4</a:t>
            </a:r>
            <a:r>
              <a:rPr lang="ru-RU" altLang="ru-RU" sz="6600" b="1" dirty="0" smtClean="0">
                <a:solidFill>
                  <a:srgbClr val="002060"/>
                </a:solidFill>
              </a:rPr>
              <a:t> </a:t>
            </a:r>
            <a:r>
              <a:rPr lang="ru-RU" altLang="ru-RU" sz="6600" b="1" dirty="0">
                <a:solidFill>
                  <a:srgbClr val="002060"/>
                </a:solidFill>
              </a:rPr>
              <a:t>+ 3 = </a:t>
            </a:r>
            <a:r>
              <a:rPr lang="ru-RU" altLang="ru-RU" sz="6600" b="1" dirty="0" smtClean="0">
                <a:solidFill>
                  <a:srgbClr val="002060"/>
                </a:solidFill>
              </a:rPr>
              <a:t>7</a:t>
            </a:r>
            <a:endParaRPr lang="ru-RU" altLang="ru-RU" sz="6600" b="1" dirty="0">
              <a:solidFill>
                <a:srgbClr val="002060"/>
              </a:solidFill>
            </a:endParaRPr>
          </a:p>
        </p:txBody>
      </p:sp>
      <p:pic>
        <p:nvPicPr>
          <p:cNvPr id="3083" name="Picture 11" descr="http://justclickit.ru/flash/butterfly/butterfly%20(17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91682">
            <a:off x="5546762" y="1028962"/>
            <a:ext cx="1861978" cy="120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justclickit.ru/flash/butterfly/butterfly%20(17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54448">
            <a:off x="7221703" y="1307419"/>
            <a:ext cx="1790650" cy="116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http://justclickit.ru/flash/butterfly/butterfly%20(17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41235">
            <a:off x="6697018" y="2757703"/>
            <a:ext cx="1645053" cy="106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08644" y="206767"/>
            <a:ext cx="51112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atin typeface="Times New Roman"/>
                <a:ea typeface="Times New Roman"/>
              </a:rPr>
              <a:t>«Составь задачу по картинке»</a:t>
            </a:r>
            <a:endParaRPr lang="ru-RU" sz="2800" b="1" i="1" dirty="0"/>
          </a:p>
        </p:txBody>
      </p:sp>
      <p:pic>
        <p:nvPicPr>
          <p:cNvPr id="6146" name="Picture 2">
            <a:hlinkClick r:id="rId7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587" y="5984835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detboxfon.ru/uploads/images/o/k/e/okeanov_foto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37" y="0"/>
            <a:ext cx="9144000" cy="6858000"/>
          </a:xfrm>
          <a:prstGeom prst="rect">
            <a:avLst/>
          </a:prstGeom>
          <a:noFill/>
        </p:spPr>
      </p:pic>
      <p:pic>
        <p:nvPicPr>
          <p:cNvPr id="37894" name="Picture 6" descr="http://smiles24.ru/data/smiles/anime-sport-48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039961"/>
            <a:ext cx="1352550" cy="1609726"/>
          </a:xfrm>
          <a:prstGeom prst="rect">
            <a:avLst/>
          </a:prstGeom>
          <a:noFill/>
        </p:spPr>
      </p:pic>
      <p:pic>
        <p:nvPicPr>
          <p:cNvPr id="37896" name="Picture 8" descr="http://justclickit.ru/flash/transport/transport%20(128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79526" y="3234334"/>
            <a:ext cx="1276350" cy="1533526"/>
          </a:xfrm>
          <a:prstGeom prst="rect">
            <a:avLst/>
          </a:prstGeom>
          <a:noFill/>
        </p:spPr>
      </p:pic>
      <p:pic>
        <p:nvPicPr>
          <p:cNvPr id="37898" name="Picture 10" descr="http://smiles24.ru/data/smiles/anime-transport-37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85546" y="3319780"/>
            <a:ext cx="1760861" cy="1368152"/>
          </a:xfrm>
          <a:prstGeom prst="rect">
            <a:avLst/>
          </a:prstGeom>
          <a:noFill/>
        </p:spPr>
      </p:pic>
      <p:pic>
        <p:nvPicPr>
          <p:cNvPr id="37900" name="Picture 12" descr="http://smiles24.ru/data/smiles/anime-transport-86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502253"/>
            <a:ext cx="2520280" cy="2100233"/>
          </a:xfrm>
          <a:prstGeom prst="rect">
            <a:avLst/>
          </a:prstGeom>
          <a:noFill/>
        </p:spPr>
      </p:pic>
      <p:pic>
        <p:nvPicPr>
          <p:cNvPr id="37902" name="Picture 14" descr="http://fentezi.dragonsoul.com/ru/mirgif.com/mirgif.com/predmety/animaciya27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404664"/>
            <a:ext cx="2232248" cy="2775428"/>
          </a:xfrm>
          <a:prstGeom prst="rect">
            <a:avLst/>
          </a:prstGeom>
          <a:noFill/>
        </p:spPr>
      </p:pic>
      <p:pic>
        <p:nvPicPr>
          <p:cNvPr id="37904" name="Picture 16" descr="http://smayls.ru/data/smiles/animashki-transport-44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82312" y="1934239"/>
            <a:ext cx="1728191" cy="1728192"/>
          </a:xfrm>
          <a:prstGeom prst="rect">
            <a:avLst/>
          </a:prstGeom>
          <a:noFill/>
        </p:spPr>
      </p:pic>
      <p:pic>
        <p:nvPicPr>
          <p:cNvPr id="37906" name="Picture 18" descr="http://amilpics.ru/images/1248448_animaciya-plyvuschii-korab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35688" y="3429000"/>
            <a:ext cx="2808312" cy="1887479"/>
          </a:xfrm>
          <a:prstGeom prst="rect">
            <a:avLst/>
          </a:prstGeom>
          <a:noFill/>
        </p:spPr>
      </p:pic>
      <p:pic>
        <p:nvPicPr>
          <p:cNvPr id="37908" name="Picture 20" descr="http://xn----3-jedq.xn--p1ai/uploads/images/t/a/m/tam_net_menja_gde_na_peske_ne_prolegli_tvoi_sledi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08086" y="620688"/>
            <a:ext cx="2196580" cy="24482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47875" y="5267289"/>
            <a:ext cx="33169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6600" b="1" dirty="0" smtClean="0">
                <a:solidFill>
                  <a:srgbClr val="002060"/>
                </a:solidFill>
              </a:rPr>
              <a:t>8 - 2 </a:t>
            </a:r>
            <a:r>
              <a:rPr lang="ru-RU" altLang="ru-RU" sz="6600" b="1" dirty="0">
                <a:solidFill>
                  <a:srgbClr val="002060"/>
                </a:solidFill>
              </a:rPr>
              <a:t>= </a:t>
            </a:r>
            <a:r>
              <a:rPr lang="ru-RU" altLang="ru-RU" sz="6600" b="1" dirty="0" smtClean="0">
                <a:solidFill>
                  <a:srgbClr val="002060"/>
                </a:solidFill>
              </a:rPr>
              <a:t>6</a:t>
            </a:r>
            <a:endParaRPr lang="ru-RU" altLang="ru-RU" sz="6600" b="1" dirty="0">
              <a:solidFill>
                <a:srgbClr val="002060"/>
              </a:solidFill>
            </a:endParaRPr>
          </a:p>
        </p:txBody>
      </p:sp>
      <p:pic>
        <p:nvPicPr>
          <p:cNvPr id="7170" name="Picture 2">
            <a:hlinkClick r:id="rId11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453" y="6051320"/>
            <a:ext cx="811213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207BF2-161A-455D-B8EA-E6DD0F42D34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http://aida.ucoz.ru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10D469-23E8-4B2E-BE95-CC59C149E2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3796" name="Picture 4" descr="http://www.pixempire.com/images/preview/palm-tree-island-cartoon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28" y="-185417"/>
            <a:ext cx="9144000" cy="6876256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721209"/>
              </p:ext>
            </p:extLst>
          </p:nvPr>
        </p:nvGraphicFramePr>
        <p:xfrm>
          <a:off x="2854692" y="2134606"/>
          <a:ext cx="3168352" cy="301752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584176"/>
                <a:gridCol w="1584176"/>
              </a:tblGrid>
              <a:tr h="994054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6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6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94054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6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6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94054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6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6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Равнобедренный треугольник 8"/>
          <p:cNvSpPr/>
          <p:nvPr/>
        </p:nvSpPr>
        <p:spPr>
          <a:xfrm>
            <a:off x="2818688" y="1246800"/>
            <a:ext cx="3240360" cy="914400"/>
          </a:xfrm>
          <a:prstGeom prst="triangle">
            <a:avLst>
              <a:gd name="adj" fmla="val 508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7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33808" name="Picture 16" descr="http://podarok55555.ru/wp-content/uploads/2015/12/160285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852936"/>
            <a:ext cx="2331844" cy="2290937"/>
          </a:xfrm>
          <a:prstGeom prst="rect">
            <a:avLst/>
          </a:prstGeom>
          <a:noFill/>
        </p:spPr>
      </p:pic>
      <p:pic>
        <p:nvPicPr>
          <p:cNvPr id="19" name="Picture 16" descr="http://podarok55555.ru/wp-content/uploads/2015/12/160285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9322" y="1849598"/>
            <a:ext cx="1765572" cy="1579402"/>
          </a:xfrm>
          <a:prstGeom prst="rect">
            <a:avLst/>
          </a:prstGeom>
          <a:noFill/>
        </p:spPr>
      </p:pic>
      <p:pic>
        <p:nvPicPr>
          <p:cNvPr id="20" name="Picture 16" descr="http://podarok55555.ru/wp-content/uploads/2015/12/160285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996952"/>
            <a:ext cx="1690811" cy="1440160"/>
          </a:xfrm>
          <a:prstGeom prst="rect">
            <a:avLst/>
          </a:prstGeom>
          <a:noFill/>
        </p:spPr>
      </p:pic>
      <p:pic>
        <p:nvPicPr>
          <p:cNvPr id="21" name="Picture 16" descr="http://podarok55555.ru/wp-content/uploads/2015/12/160285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3682" y="3998404"/>
            <a:ext cx="1636852" cy="1374812"/>
          </a:xfrm>
          <a:prstGeom prst="rect">
            <a:avLst/>
          </a:prstGeom>
          <a:noFill/>
        </p:spPr>
      </p:pic>
      <p:pic>
        <p:nvPicPr>
          <p:cNvPr id="23" name="Picture 16" descr="http://podarok55555.ru/wp-content/uploads/2015/12/1602859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996952"/>
            <a:ext cx="2331844" cy="2290937"/>
          </a:xfrm>
          <a:prstGeom prst="rect">
            <a:avLst/>
          </a:prstGeom>
          <a:noFill/>
        </p:spPr>
      </p:pic>
      <p:pic>
        <p:nvPicPr>
          <p:cNvPr id="8194" name="Picture 2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7" y="6083252"/>
            <a:ext cx="744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306198"/>
              </p:ext>
            </p:extLst>
          </p:nvPr>
        </p:nvGraphicFramePr>
        <p:xfrm>
          <a:off x="4438869" y="2204863"/>
          <a:ext cx="1585885" cy="971041"/>
        </p:xfrm>
        <a:graphic>
          <a:graphicData uri="http://schemas.openxmlformats.org/drawingml/2006/table">
            <a:tbl>
              <a:tblPr/>
              <a:tblGrid>
                <a:gridCol w="1585885"/>
              </a:tblGrid>
              <a:tr h="9710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92D050"/>
                      </a:solidFill>
                      <a:prstDash val="solid"/>
                    </a:lnL>
                    <a:lnR w="12700" cmpd="sng">
                      <a:solidFill>
                        <a:srgbClr val="92D050"/>
                      </a:solidFill>
                      <a:prstDash val="solid"/>
                    </a:lnR>
                    <a:lnT w="12700" cmpd="sng">
                      <a:solidFill>
                        <a:srgbClr val="92D050"/>
                      </a:solidFill>
                      <a:prstDash val="solid"/>
                    </a:lnT>
                    <a:lnB w="12700" cmpd="sng">
                      <a:solidFill>
                        <a:srgbClr val="92D05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297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altyn-orda.kz/uploads/536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704" y="4653136"/>
            <a:ext cx="2232025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008" y="6092646"/>
            <a:ext cx="811213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mbdou10zima.ru/images/19-20/gruppy/gr-rannego-razv/2019-10-01/2019-09-30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5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ач.школа 6. математика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аблон 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нач.школа 6. математика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нач.школа 6. математика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нач.школа 6. математика.</Template>
  <TotalTime>1215</TotalTime>
  <Words>85</Words>
  <Application>Microsoft Office PowerPoint</Application>
  <PresentationFormat>Экран (4:3)</PresentationFormat>
  <Paragraphs>44</Paragraphs>
  <Slides>13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нач.школа 6. математика.</vt:lpstr>
      <vt:lpstr>шаблон 4</vt:lpstr>
      <vt:lpstr>1_нач.школа 6. математика.</vt:lpstr>
      <vt:lpstr>2_нач.школа 6. математика.</vt:lpstr>
      <vt:lpstr>Microsoft Word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СТРАНУ МАТЕМАТИКИ</dc:title>
  <dc:creator>Viktoria</dc:creator>
  <cp:lastModifiedBy>user</cp:lastModifiedBy>
  <cp:revision>137</cp:revision>
  <cp:lastPrinted>2020-03-14T05:57:01Z</cp:lastPrinted>
  <dcterms:created xsi:type="dcterms:W3CDTF">2017-01-29T10:17:19Z</dcterms:created>
  <dcterms:modified xsi:type="dcterms:W3CDTF">2020-05-30T19:29:49Z</dcterms:modified>
</cp:coreProperties>
</file>